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 id="2147483699" r:id="rId4"/>
    <p:sldMasterId id="2147483712" r:id="rId5"/>
  </p:sldMasterIdLst>
  <p:notesMasterIdLst>
    <p:notesMasterId r:id="rId58"/>
  </p:notesMasterIdLst>
  <p:sldIdLst>
    <p:sldId id="2454" r:id="rId6"/>
    <p:sldId id="3145" r:id="rId7"/>
    <p:sldId id="3147" r:id="rId8"/>
    <p:sldId id="3148" r:id="rId9"/>
    <p:sldId id="3149" r:id="rId10"/>
    <p:sldId id="3150" r:id="rId11"/>
    <p:sldId id="3151" r:id="rId12"/>
    <p:sldId id="3152" r:id="rId13"/>
    <p:sldId id="3153" r:id="rId14"/>
    <p:sldId id="3161" r:id="rId15"/>
    <p:sldId id="3154" r:id="rId16"/>
    <p:sldId id="3162" r:id="rId17"/>
    <p:sldId id="3163" r:id="rId18"/>
    <p:sldId id="3164" r:id="rId19"/>
    <p:sldId id="3165" r:id="rId20"/>
    <p:sldId id="3166" r:id="rId21"/>
    <p:sldId id="3155" r:id="rId22"/>
    <p:sldId id="689" r:id="rId23"/>
    <p:sldId id="798" r:id="rId24"/>
    <p:sldId id="3066" r:id="rId25"/>
    <p:sldId id="936" r:id="rId26"/>
    <p:sldId id="937" r:id="rId27"/>
    <p:sldId id="5658" r:id="rId28"/>
    <p:sldId id="5662" r:id="rId29"/>
    <p:sldId id="5659" r:id="rId30"/>
    <p:sldId id="344" r:id="rId31"/>
    <p:sldId id="3157" r:id="rId32"/>
    <p:sldId id="903" r:id="rId33"/>
    <p:sldId id="904" r:id="rId34"/>
    <p:sldId id="905" r:id="rId35"/>
    <p:sldId id="906" r:id="rId36"/>
    <p:sldId id="907" r:id="rId37"/>
    <p:sldId id="908" r:id="rId38"/>
    <p:sldId id="896" r:id="rId39"/>
    <p:sldId id="3156" r:id="rId40"/>
    <p:sldId id="3171" r:id="rId41"/>
    <p:sldId id="3168" r:id="rId42"/>
    <p:sldId id="3169" r:id="rId43"/>
    <p:sldId id="5664" r:id="rId44"/>
    <p:sldId id="3158" r:id="rId45"/>
    <p:sldId id="3172" r:id="rId46"/>
    <p:sldId id="5663" r:id="rId47"/>
    <p:sldId id="5665" r:id="rId48"/>
    <p:sldId id="3159" r:id="rId49"/>
    <p:sldId id="5666" r:id="rId50"/>
    <p:sldId id="3160" r:id="rId51"/>
    <p:sldId id="5667" r:id="rId52"/>
    <p:sldId id="2381" r:id="rId53"/>
    <p:sldId id="3078" r:id="rId54"/>
    <p:sldId id="3101" r:id="rId55"/>
    <p:sldId id="3146" r:id="rId56"/>
    <p:sldId id="646"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3B7BB3D-87E6-4CC3-ABFC-E2CB047558A0}">
          <p14:sldIdLst>
            <p14:sldId id="2454"/>
            <p14:sldId id="3145"/>
            <p14:sldId id="3147"/>
            <p14:sldId id="3148"/>
            <p14:sldId id="3149"/>
            <p14:sldId id="3150"/>
            <p14:sldId id="3151"/>
            <p14:sldId id="3152"/>
            <p14:sldId id="3153"/>
            <p14:sldId id="3161"/>
            <p14:sldId id="3154"/>
            <p14:sldId id="3162"/>
            <p14:sldId id="3163"/>
            <p14:sldId id="3164"/>
            <p14:sldId id="3165"/>
            <p14:sldId id="3166"/>
            <p14:sldId id="3155"/>
            <p14:sldId id="689"/>
            <p14:sldId id="798"/>
            <p14:sldId id="3066"/>
            <p14:sldId id="936"/>
            <p14:sldId id="937"/>
            <p14:sldId id="5658"/>
            <p14:sldId id="5662"/>
            <p14:sldId id="5659"/>
            <p14:sldId id="344"/>
            <p14:sldId id="3157"/>
            <p14:sldId id="903"/>
            <p14:sldId id="904"/>
            <p14:sldId id="905"/>
            <p14:sldId id="906"/>
            <p14:sldId id="907"/>
            <p14:sldId id="908"/>
            <p14:sldId id="896"/>
            <p14:sldId id="3156"/>
            <p14:sldId id="3171"/>
            <p14:sldId id="3168"/>
            <p14:sldId id="3169"/>
            <p14:sldId id="5664"/>
            <p14:sldId id="3158"/>
            <p14:sldId id="3172"/>
            <p14:sldId id="5663"/>
            <p14:sldId id="5665"/>
            <p14:sldId id="3159"/>
            <p14:sldId id="5666"/>
            <p14:sldId id="3160"/>
            <p14:sldId id="5667"/>
            <p14:sldId id="2381"/>
            <p14:sldId id="3078"/>
            <p14:sldId id="3101"/>
            <p14:sldId id="3146"/>
            <p14:sldId id="64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792" autoAdjust="0"/>
  </p:normalViewPr>
  <p:slideViewPr>
    <p:cSldViewPr snapToGrid="0">
      <p:cViewPr varScale="1">
        <p:scale>
          <a:sx n="104" d="100"/>
          <a:sy n="104" d="100"/>
        </p:scale>
        <p:origin x="1860" y="72"/>
      </p:cViewPr>
      <p:guideLst/>
    </p:cSldViewPr>
  </p:slideViewPr>
  <p:outlineViewPr>
    <p:cViewPr>
      <p:scale>
        <a:sx n="33" d="100"/>
        <a:sy n="33" d="100"/>
      </p:scale>
      <p:origin x="0" y="-170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1469D5-0956-49B4-AC3B-4E06A6384E35}" type="datetimeFigureOut">
              <a:rPr lang="en-US" smtClean="0"/>
              <a:t>9/16/2024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3F8BFB-4C9C-4F09-846D-D472471C36F0}" type="slidenum">
              <a:rPr lang="en-US" smtClean="0"/>
              <a:t>‹#›</a:t>
            </a:fld>
            <a:endParaRPr lang="en-US"/>
          </a:p>
        </p:txBody>
      </p:sp>
    </p:spTree>
    <p:extLst>
      <p:ext uri="{BB962C8B-B14F-4D97-AF65-F5344CB8AC3E}">
        <p14:creationId xmlns:p14="http://schemas.microsoft.com/office/powerpoint/2010/main" val="3078477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04875" rtl="0" eaLnBrk="1" fontAlgn="base" latinLnBrk="0" hangingPunct="1">
              <a:lnSpc>
                <a:spcPct val="100000"/>
              </a:lnSpc>
              <a:spcBef>
                <a:spcPct val="0"/>
              </a:spcBef>
              <a:spcAft>
                <a:spcPct val="0"/>
              </a:spcAft>
              <a:buClrTx/>
              <a:buSzTx/>
              <a:buFontTx/>
              <a:buNone/>
              <a:tabLst/>
              <a:defRPr/>
            </a:pPr>
            <a:fld id="{BFC1D03A-39B6-4B04-9980-D9FF336A46A8}"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04875"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55719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9CC241-64D3-4AA7-8AE0-3536760AB632}" type="slidenum">
              <a:rPr lang="en-US" smtClean="0"/>
              <a:pPr/>
              <a:t>18</a:t>
            </a:fld>
            <a:endParaRPr lang="en-US" dirty="0"/>
          </a:p>
        </p:txBody>
      </p:sp>
    </p:spTree>
    <p:extLst>
      <p:ext uri="{BB962C8B-B14F-4D97-AF65-F5344CB8AC3E}">
        <p14:creationId xmlns:p14="http://schemas.microsoft.com/office/powerpoint/2010/main" val="1411915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8" name="Shape 198"/>
          <p:cNvSpPr txBox="1">
            <a:spLocks noGrp="1"/>
          </p:cNvSpPr>
          <p:nvPr>
            <p:ph type="body" idx="1"/>
          </p:nvPr>
        </p:nvSpPr>
        <p:spPr>
          <a:xfrm>
            <a:off x="701039" y="4415791"/>
            <a:ext cx="5608319" cy="4183379"/>
          </a:xfrm>
          <a:prstGeom prst="rect">
            <a:avLst/>
          </a:prstGeom>
          <a:noFill/>
          <a:ln>
            <a:noFill/>
          </a:ln>
        </p:spPr>
        <p:txBody>
          <a:bodyPr lIns="92825" tIns="46400" rIns="92825" bIns="46400" anchor="t" anchorCtr="0">
            <a:noAutofit/>
          </a:bodyPr>
          <a:lstStyle/>
          <a:p>
            <a:pPr marL="0" marR="0" lvl="0" indent="0" algn="l" rtl="0">
              <a:spcBef>
                <a:spcPts val="0"/>
              </a:spcBef>
              <a:spcAft>
                <a:spcPts val="0"/>
              </a:spcAft>
              <a:buSzPct val="25000"/>
              <a:buNone/>
            </a:pPr>
            <a:endParaRPr sz="1200" b="0" i="0" u="none" strike="noStrike" cap="none" dirty="0">
              <a:solidFill>
                <a:schemeClr val="dk1"/>
              </a:solidFill>
              <a:latin typeface="Calibri"/>
              <a:ea typeface="Calibri"/>
              <a:cs typeface="Calibri"/>
              <a:sym typeface="Calibri"/>
            </a:endParaRPr>
          </a:p>
        </p:txBody>
      </p:sp>
      <p:sp>
        <p:nvSpPr>
          <p:cNvPr id="199" name="Shape 199"/>
          <p:cNvSpPr txBox="1">
            <a:spLocks noGrp="1"/>
          </p:cNvSpPr>
          <p:nvPr>
            <p:ph type="sldNum" idx="12"/>
          </p:nvPr>
        </p:nvSpPr>
        <p:spPr>
          <a:xfrm>
            <a:off x="3970937" y="8829965"/>
            <a:ext cx="3037839" cy="464819"/>
          </a:xfrm>
          <a:prstGeom prst="rect">
            <a:avLst/>
          </a:prstGeom>
          <a:noFill/>
          <a:ln>
            <a:noFill/>
          </a:ln>
        </p:spPr>
        <p:txBody>
          <a:bodyPr lIns="92825" tIns="46400" rIns="92825" bIns="464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spcAft>
                  <a:spcPts val="0"/>
                </a:spcAft>
                <a:buSzPct val="25000"/>
                <a:buNone/>
              </a:pPr>
              <a:t>19</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96535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5"/>
        <p:cNvGrpSpPr/>
        <p:nvPr/>
      </p:nvGrpSpPr>
      <p:grpSpPr>
        <a:xfrm>
          <a:off x="0" y="0"/>
          <a:ext cx="0" cy="0"/>
          <a:chOff x="0" y="0"/>
          <a:chExt cx="0" cy="0"/>
        </a:xfrm>
      </p:grpSpPr>
      <p:sp>
        <p:nvSpPr>
          <p:cNvPr id="956" name="Google Shape;956;g1f0af88afc9_0_29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7" name="Google Shape;957;g1f0af88afc9_0_29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E081D1-5AC6-45A6-A2C9-0AC99151DA75}" type="slidenum">
              <a:rPr lang="en-US" smtClean="0"/>
              <a:pPr/>
              <a:t>30</a:t>
            </a:fld>
            <a:endParaRPr lang="en-US" dirty="0"/>
          </a:p>
        </p:txBody>
      </p:sp>
    </p:spTree>
    <p:extLst>
      <p:ext uri="{BB962C8B-B14F-4D97-AF65-F5344CB8AC3E}">
        <p14:creationId xmlns:p14="http://schemas.microsoft.com/office/powerpoint/2010/main" val="596019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04875" rtl="0" eaLnBrk="1" fontAlgn="base" latinLnBrk="0" hangingPunct="1">
              <a:lnSpc>
                <a:spcPct val="100000"/>
              </a:lnSpc>
              <a:spcBef>
                <a:spcPct val="0"/>
              </a:spcBef>
              <a:spcAft>
                <a:spcPct val="0"/>
              </a:spcAft>
              <a:buClrTx/>
              <a:buSzTx/>
              <a:buFontTx/>
              <a:buNone/>
              <a:tabLst/>
              <a:defRPr/>
            </a:pPr>
            <a:fld id="{2C81E1DB-3B78-4B5E-993A-DB27CB14707F}"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04875" rtl="0" eaLnBrk="1" fontAlgn="base" latinLnBrk="0" hangingPunct="1">
                <a:lnSpc>
                  <a:spcPct val="100000"/>
                </a:lnSpc>
                <a:spcBef>
                  <a:spcPct val="0"/>
                </a:spcBef>
                <a:spcAft>
                  <a:spcPct val="0"/>
                </a:spcAft>
                <a:buClrTx/>
                <a:buSzTx/>
                <a:buFontTx/>
                <a:buNone/>
                <a:tabLst/>
                <a:defRPr/>
              </a:pPr>
              <a:t>48</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1205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22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a:solidFill>
                  <a:schemeClr val="tx1"/>
                </a:solidFill>
                <a:latin typeface="Calibri" panose="020F0502020204030204" pitchFamily="34" charset="0"/>
              </a:defRPr>
            </a:lvl1pPr>
            <a:lvl2pPr marL="742950" indent="-285750" defTabSz="904875">
              <a:defRPr>
                <a:solidFill>
                  <a:schemeClr val="tx1"/>
                </a:solidFill>
                <a:latin typeface="Calibri" panose="020F0502020204030204" pitchFamily="34" charset="0"/>
              </a:defRPr>
            </a:lvl2pPr>
            <a:lvl3pPr marL="1143000" indent="-228600" defTabSz="904875">
              <a:defRPr>
                <a:solidFill>
                  <a:schemeClr val="tx1"/>
                </a:solidFill>
                <a:latin typeface="Calibri" panose="020F0502020204030204" pitchFamily="34" charset="0"/>
              </a:defRPr>
            </a:lvl3pPr>
            <a:lvl4pPr marL="1600200" indent="-228600" defTabSz="904875">
              <a:defRPr>
                <a:solidFill>
                  <a:schemeClr val="tx1"/>
                </a:solidFill>
                <a:latin typeface="Calibri" panose="020F0502020204030204" pitchFamily="34" charset="0"/>
              </a:defRPr>
            </a:lvl4pPr>
            <a:lvl5pPr marL="2057400" indent="-228600" defTabSz="904875">
              <a:defRPr>
                <a:solidFill>
                  <a:schemeClr val="tx1"/>
                </a:solidFill>
                <a:latin typeface="Calibri" panose="020F0502020204030204" pitchFamily="34" charset="0"/>
              </a:defRPr>
            </a:lvl5pPr>
            <a:lvl6pPr marL="2514600" indent="-228600" defTabSz="904875" eaLnBrk="0" fontAlgn="base" hangingPunct="0">
              <a:spcBef>
                <a:spcPct val="0"/>
              </a:spcBef>
              <a:spcAft>
                <a:spcPct val="0"/>
              </a:spcAft>
              <a:defRPr>
                <a:solidFill>
                  <a:schemeClr val="tx1"/>
                </a:solidFill>
                <a:latin typeface="Calibri" panose="020F0502020204030204" pitchFamily="34" charset="0"/>
              </a:defRPr>
            </a:lvl6pPr>
            <a:lvl7pPr marL="2971800" indent="-228600" defTabSz="904875" eaLnBrk="0" fontAlgn="base" hangingPunct="0">
              <a:spcBef>
                <a:spcPct val="0"/>
              </a:spcBef>
              <a:spcAft>
                <a:spcPct val="0"/>
              </a:spcAft>
              <a:defRPr>
                <a:solidFill>
                  <a:schemeClr val="tx1"/>
                </a:solidFill>
                <a:latin typeface="Calibri" panose="020F0502020204030204" pitchFamily="34" charset="0"/>
              </a:defRPr>
            </a:lvl7pPr>
            <a:lvl8pPr marL="3429000" indent="-228600" defTabSz="904875" eaLnBrk="0" fontAlgn="base" hangingPunct="0">
              <a:spcBef>
                <a:spcPct val="0"/>
              </a:spcBef>
              <a:spcAft>
                <a:spcPct val="0"/>
              </a:spcAft>
              <a:defRPr>
                <a:solidFill>
                  <a:schemeClr val="tx1"/>
                </a:solidFill>
                <a:latin typeface="Calibri" panose="020F0502020204030204" pitchFamily="34" charset="0"/>
              </a:defRPr>
            </a:lvl8pPr>
            <a:lvl9pPr marL="3886200" indent="-228600" defTabSz="904875"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04875" rtl="0" eaLnBrk="1" fontAlgn="base" latinLnBrk="0" hangingPunct="1">
              <a:lnSpc>
                <a:spcPct val="100000"/>
              </a:lnSpc>
              <a:spcBef>
                <a:spcPct val="0"/>
              </a:spcBef>
              <a:spcAft>
                <a:spcPct val="0"/>
              </a:spcAft>
              <a:buClrTx/>
              <a:buSzTx/>
              <a:buFontTx/>
              <a:buNone/>
              <a:tabLst/>
              <a:defRPr/>
            </a:pPr>
            <a:fld id="{0735D6F6-EE5C-42FD-85AA-AF5D86425F28}"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04875"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60664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70727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a:xfrm>
            <a:off x="6553200" y="6356356"/>
            <a:ext cx="2133600" cy="365125"/>
          </a:xfrm>
          <a:prstGeom prst="rect">
            <a:avLst/>
          </a:prstGeom>
        </p:spPr>
        <p:txBody>
          <a:bodyPr/>
          <a:lstStyle/>
          <a:p>
            <a:pPr>
              <a:defRPr/>
            </a:pPr>
            <a:fld id="{B9DB5C98-ADB3-4BC8-A316-EAA4A2C25379}"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85373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6553200" y="6356356"/>
            <a:ext cx="2133600" cy="365125"/>
          </a:xfrm>
          <a:prstGeom prst="rect">
            <a:avLst/>
          </a:prstGeom>
        </p:spPr>
        <p:txBody>
          <a:bodyPr/>
          <a:lstStyle/>
          <a:p>
            <a:pPr>
              <a:defRPr/>
            </a:pPr>
            <a:fld id="{84BABF95-D6EC-4A87-8E9C-755D7543D7F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90302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56356"/>
            <a:ext cx="2133600" cy="365125"/>
          </a:xfrm>
          <a:prstGeom prst="rect">
            <a:avLst/>
          </a:prstGeom>
        </p:spPr>
        <p:txBody>
          <a:bodyPr/>
          <a:lstStyle/>
          <a:p>
            <a:pPr>
              <a:defRPr/>
            </a:pPr>
            <a:fld id="{D4F7A254-4CB8-44FA-995B-BF805300E41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433243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56356"/>
            <a:ext cx="2133600" cy="365125"/>
          </a:xfrm>
          <a:prstGeom prst="rect">
            <a:avLst/>
          </a:prstGeom>
        </p:spPr>
        <p:txBody>
          <a:bodyPr/>
          <a:lstStyle/>
          <a:p>
            <a:pPr>
              <a:defRPr/>
            </a:pPr>
            <a:fld id="{E72688FA-9419-4554-B8C4-CC13ADF1DEE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50659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70727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B9DB5C98-ADB3-4BC8-A316-EAA4A2C25379}"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59844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E443D2D3-79D4-425E-A51E-1C8F275C5E7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566613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w/ Logo">
    <p:spTree>
      <p:nvGrpSpPr>
        <p:cNvPr id="1" name=""/>
        <p:cNvGrpSpPr/>
        <p:nvPr/>
      </p:nvGrpSpPr>
      <p:grpSpPr>
        <a:xfrm>
          <a:off x="0" y="0"/>
          <a:ext cx="0" cy="0"/>
          <a:chOff x="0" y="0"/>
          <a:chExt cx="0" cy="0"/>
        </a:xfrm>
      </p:grpSpPr>
      <p:sp>
        <p:nvSpPr>
          <p:cNvPr id="2" name="Title 1"/>
          <p:cNvSpPr>
            <a:spLocks noGrp="1"/>
          </p:cNvSpPr>
          <p:nvPr>
            <p:ph type="title"/>
          </p:nvPr>
        </p:nvSpPr>
        <p:spPr>
          <a:xfrm>
            <a:off x="685800" y="2747962"/>
            <a:ext cx="7772400" cy="1362075"/>
          </a:xfrm>
        </p:spPr>
        <p:txBody>
          <a:bodyPr anchor="ctr"/>
          <a:lstStyle>
            <a:lvl1pPr algn="ctr">
              <a:defRPr sz="4000" b="1" u="none" cap="all"/>
            </a:lvl1pPr>
          </a:lstStyle>
          <a:p>
            <a:r>
              <a:rPr lang="en-US"/>
              <a:t>Click to edit Master title style</a:t>
            </a:r>
          </a:p>
        </p:txBody>
      </p:sp>
      <p:pic>
        <p:nvPicPr>
          <p:cNvPr id="4" name="Picture 3" descr="A picture containing drawing&#10;&#10;Description automatically generated">
            <a:extLst>
              <a:ext uri="{FF2B5EF4-FFF2-40B4-BE49-F238E27FC236}">
                <a16:creationId xmlns:a16="http://schemas.microsoft.com/office/drawing/2014/main" id="{3D912FBF-1A9D-1049-A665-9D43C1A8164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021" y="123756"/>
            <a:ext cx="2590800" cy="602826"/>
          </a:xfrm>
          <a:prstGeom prst="rect">
            <a:avLst/>
          </a:prstGeom>
        </p:spPr>
      </p:pic>
      <p:sp>
        <p:nvSpPr>
          <p:cNvPr id="5" name="Subtitle 2">
            <a:extLst>
              <a:ext uri="{FF2B5EF4-FFF2-40B4-BE49-F238E27FC236}">
                <a16:creationId xmlns:a16="http://schemas.microsoft.com/office/drawing/2014/main" id="{3A599E70-8ED0-244F-BC0E-58069303B666}"/>
              </a:ext>
            </a:extLst>
          </p:cNvPr>
          <p:cNvSpPr txBox="1">
            <a:spLocks/>
          </p:cNvSpPr>
          <p:nvPr userDrawn="1"/>
        </p:nvSpPr>
        <p:spPr>
          <a:xfrm>
            <a:off x="0" y="637663"/>
            <a:ext cx="2611821" cy="455641"/>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r>
              <a:rPr lang="en-US" sz="1400" b="1" dirty="0">
                <a:latin typeface="Calibri" panose="020F0502020204030204" pitchFamily="34" charset="0"/>
                <a:cs typeface="Calibri" panose="020F0502020204030204" pitchFamily="34" charset="0"/>
              </a:rPr>
              <a:t>L</a:t>
            </a:r>
            <a:r>
              <a:rPr lang="en-US" sz="1400" dirty="0">
                <a:latin typeface="Calibri" panose="020F0502020204030204" pitchFamily="34" charset="0"/>
                <a:cs typeface="Calibri" panose="020F0502020204030204" pitchFamily="34" charset="0"/>
              </a:rPr>
              <a:t>aw, </a:t>
            </a:r>
            <a:r>
              <a:rPr lang="en-US" sz="1400" b="1" dirty="0">
                <a:latin typeface="Calibri" panose="020F0502020204030204" pitchFamily="34" charset="0"/>
                <a:cs typeface="Calibri" panose="020F0502020204030204" pitchFamily="34" charset="0"/>
              </a:rPr>
              <a:t>E</a:t>
            </a:r>
            <a:r>
              <a:rPr lang="en-US" sz="1400" dirty="0">
                <a:latin typeface="Calibri" panose="020F0502020204030204" pitchFamily="34" charset="0"/>
                <a:cs typeface="Calibri" panose="020F0502020204030204" pitchFamily="34" charset="0"/>
              </a:rPr>
              <a:t>thics and </a:t>
            </a:r>
            <a:r>
              <a:rPr lang="en-US" sz="1400" b="1" dirty="0">
                <a:latin typeface="Calibri" panose="020F0502020204030204" pitchFamily="34" charset="0"/>
                <a:cs typeface="Calibri" panose="020F0502020204030204" pitchFamily="34" charset="0"/>
              </a:rPr>
              <a:t>G</a:t>
            </a:r>
            <a:r>
              <a:rPr lang="en-US" sz="1400" dirty="0">
                <a:latin typeface="Calibri" panose="020F0502020204030204" pitchFamily="34" charset="0"/>
                <a:cs typeface="Calibri" panose="020F0502020204030204" pitchFamily="34" charset="0"/>
              </a:rPr>
              <a:t>overnance for </a:t>
            </a:r>
            <a:r>
              <a:rPr lang="en-US" sz="1400" b="1" dirty="0">
                <a:latin typeface="Calibri" panose="020F0502020204030204" pitchFamily="34" charset="0"/>
                <a:cs typeface="Calibri" panose="020F0502020204030204" pitchFamily="34" charset="0"/>
              </a:rPr>
              <a:t>A</a:t>
            </a:r>
            <a:r>
              <a:rPr lang="en-US" sz="1400" dirty="0">
                <a:latin typeface="Calibri" panose="020F0502020204030204" pitchFamily="34" charset="0"/>
                <a:cs typeface="Calibri" panose="020F0502020204030204" pitchFamily="34" charset="0"/>
              </a:rPr>
              <a:t>ll </a:t>
            </a:r>
            <a:r>
              <a:rPr lang="en-US" sz="1400" b="1" dirty="0">
                <a:latin typeface="Calibri" panose="020F0502020204030204" pitchFamily="34" charset="0"/>
                <a:cs typeface="Calibri" panose="020F0502020204030204" pitchFamily="34" charset="0"/>
              </a:rPr>
              <a:t>L</a:t>
            </a:r>
            <a:r>
              <a:rPr lang="en-US" sz="1400" dirty="0">
                <a:latin typeface="Calibri" panose="020F0502020204030204" pitchFamily="34" charset="0"/>
                <a:cs typeface="Calibri" panose="020F0502020204030204" pitchFamily="34" charset="0"/>
              </a:rPr>
              <a:t>eaders, including an </a:t>
            </a:r>
            <a:r>
              <a:rPr lang="en-US" sz="1400" b="1" dirty="0">
                <a:latin typeface="Calibri" panose="020F0502020204030204" pitchFamily="34" charset="0"/>
                <a:cs typeface="Calibri" panose="020F0502020204030204" pitchFamily="34" charset="0"/>
              </a:rPr>
              <a:t>O</a:t>
            </a:r>
            <a:r>
              <a:rPr lang="en-US" sz="1400" dirty="0">
                <a:latin typeface="Calibri" panose="020F0502020204030204" pitchFamily="34" charset="0"/>
                <a:cs typeface="Calibri" panose="020F0502020204030204" pitchFamily="34" charset="0"/>
              </a:rPr>
              <a:t>verview of </a:t>
            </a:r>
            <a:r>
              <a:rPr lang="en-US" sz="1400" b="1" dirty="0">
                <a:latin typeface="Calibri" panose="020F0502020204030204" pitchFamily="34" charset="0"/>
                <a:cs typeface="Calibri" panose="020F0502020204030204" pitchFamily="34" charset="0"/>
              </a:rPr>
              <a:t>N</a:t>
            </a:r>
            <a:r>
              <a:rPr lang="en-US" sz="1400" dirty="0">
                <a:latin typeface="Calibri" panose="020F0502020204030204" pitchFamily="34" charset="0"/>
                <a:cs typeface="Calibri" panose="020F0502020204030204" pitchFamily="34" charset="0"/>
              </a:rPr>
              <a:t>ew and </a:t>
            </a:r>
            <a:r>
              <a:rPr lang="en-US" sz="1400" b="1" dirty="0">
                <a:latin typeface="Calibri" panose="020F0502020204030204" pitchFamily="34" charset="0"/>
                <a:cs typeface="Calibri" panose="020F0502020204030204" pitchFamily="34" charset="0"/>
              </a:rPr>
              <a:t>E</a:t>
            </a:r>
            <a:r>
              <a:rPr lang="en-US" sz="1400" dirty="0">
                <a:latin typeface="Calibri" panose="020F0502020204030204" pitchFamily="34" charset="0"/>
                <a:cs typeface="Calibri" panose="020F0502020204030204" pitchFamily="34" charset="0"/>
              </a:rPr>
              <a:t>merging Issues</a:t>
            </a:r>
          </a:p>
          <a:p>
            <a:pPr>
              <a:buFont typeface="Arial" pitchFamily="34" charset="0"/>
              <a:buNone/>
            </a:pPr>
            <a:endParaRPr lang="en-US" sz="2000" dirty="0">
              <a:solidFill>
                <a:srgbClr val="FF0000"/>
              </a:solidFill>
            </a:endParaRPr>
          </a:p>
        </p:txBody>
      </p:sp>
    </p:spTree>
    <p:extLst>
      <p:ext uri="{BB962C8B-B14F-4D97-AF65-F5344CB8AC3E}">
        <p14:creationId xmlns:p14="http://schemas.microsoft.com/office/powerpoint/2010/main" val="39855857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747962"/>
            <a:ext cx="7772400" cy="1362075"/>
          </a:xfrm>
        </p:spPr>
        <p:txBody>
          <a:bodyPr anchor="ctr"/>
          <a:lstStyle>
            <a:lvl1pPr algn="ctr">
              <a:defRPr sz="4000" b="1" u="none" cap="all"/>
            </a:lvl1pPr>
          </a:lstStyle>
          <a:p>
            <a:r>
              <a:rPr lang="en-US"/>
              <a:t>Click to edit Master title style</a:t>
            </a:r>
          </a:p>
        </p:txBody>
      </p:sp>
    </p:spTree>
    <p:extLst>
      <p:ext uri="{BB962C8B-B14F-4D97-AF65-F5344CB8AC3E}">
        <p14:creationId xmlns:p14="http://schemas.microsoft.com/office/powerpoint/2010/main" val="29338338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48CE9C98-02A2-427B-8E4F-9B0F91FBCF5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839958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a:defRPr/>
            </a:pPr>
            <a:fld id="{2C78CA5C-426F-4EA9-B2DC-6E53A4C954F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569219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a:defRPr/>
            </a:pPr>
            <a:fld id="{3C584A31-F666-4029-92F3-9FF559E49D4D}"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80902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553200" y="6356356"/>
            <a:ext cx="2133600" cy="365125"/>
          </a:xfrm>
          <a:prstGeom prst="rect">
            <a:avLst/>
          </a:prstGeom>
        </p:spPr>
        <p:txBody>
          <a:bodyPr/>
          <a:lstStyle/>
          <a:p>
            <a:pPr>
              <a:defRPr/>
            </a:pPr>
            <a:fld id="{E443D2D3-79D4-425E-A51E-1C8F275C5E7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688345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a:defRPr/>
            </a:pPr>
            <a:fld id="{E26E0598-41B6-4983-81FA-25A5B912657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448625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73699B15-92B6-44D7-99B9-A2106A0E0970}"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639881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84BABF95-D6EC-4A87-8E9C-755D7543D7F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451319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D4F7A254-4CB8-44FA-995B-BF805300E41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822074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E72688FA-9419-4554-B8C4-CC13ADF1DEE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262899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70727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42350116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E443D2D3-79D4-425E-A51E-1C8F275C5E7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457448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w/ Logo">
    <p:spTree>
      <p:nvGrpSpPr>
        <p:cNvPr id="1" name=""/>
        <p:cNvGrpSpPr/>
        <p:nvPr/>
      </p:nvGrpSpPr>
      <p:grpSpPr>
        <a:xfrm>
          <a:off x="0" y="0"/>
          <a:ext cx="0" cy="0"/>
          <a:chOff x="0" y="0"/>
          <a:chExt cx="0" cy="0"/>
        </a:xfrm>
      </p:grpSpPr>
      <p:sp>
        <p:nvSpPr>
          <p:cNvPr id="2" name="Title 1"/>
          <p:cNvSpPr>
            <a:spLocks noGrp="1"/>
          </p:cNvSpPr>
          <p:nvPr>
            <p:ph type="title"/>
          </p:nvPr>
        </p:nvSpPr>
        <p:spPr>
          <a:xfrm>
            <a:off x="685800" y="2747962"/>
            <a:ext cx="7772400" cy="1362075"/>
          </a:xfrm>
        </p:spPr>
        <p:txBody>
          <a:bodyPr anchor="ctr"/>
          <a:lstStyle>
            <a:lvl1pPr algn="ctr">
              <a:defRPr sz="4000" b="1" u="none" cap="all"/>
            </a:lvl1pPr>
          </a:lstStyle>
          <a:p>
            <a:r>
              <a:rPr lang="en-US"/>
              <a:t>Click to edit Master title style</a:t>
            </a:r>
          </a:p>
        </p:txBody>
      </p:sp>
      <p:pic>
        <p:nvPicPr>
          <p:cNvPr id="4" name="Picture 3" descr="A picture containing drawing&#10;&#10;Description automatically generated">
            <a:extLst>
              <a:ext uri="{FF2B5EF4-FFF2-40B4-BE49-F238E27FC236}">
                <a16:creationId xmlns:a16="http://schemas.microsoft.com/office/drawing/2014/main" id="{3D912FBF-1A9D-1049-A665-9D43C1A8164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021" y="123756"/>
            <a:ext cx="2590800" cy="602826"/>
          </a:xfrm>
          <a:prstGeom prst="rect">
            <a:avLst/>
          </a:prstGeom>
        </p:spPr>
      </p:pic>
      <p:sp>
        <p:nvSpPr>
          <p:cNvPr id="5" name="Subtitle 2">
            <a:extLst>
              <a:ext uri="{FF2B5EF4-FFF2-40B4-BE49-F238E27FC236}">
                <a16:creationId xmlns:a16="http://schemas.microsoft.com/office/drawing/2014/main" id="{3A599E70-8ED0-244F-BC0E-58069303B666}"/>
              </a:ext>
            </a:extLst>
          </p:cNvPr>
          <p:cNvSpPr txBox="1">
            <a:spLocks/>
          </p:cNvSpPr>
          <p:nvPr userDrawn="1"/>
        </p:nvSpPr>
        <p:spPr>
          <a:xfrm>
            <a:off x="0" y="637663"/>
            <a:ext cx="2611821" cy="455641"/>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r>
              <a:rPr lang="en-US" sz="1400" b="1" dirty="0">
                <a:latin typeface="Calibri" panose="020F0502020204030204" pitchFamily="34" charset="0"/>
                <a:cs typeface="Calibri" panose="020F0502020204030204" pitchFamily="34" charset="0"/>
              </a:rPr>
              <a:t>L</a:t>
            </a:r>
            <a:r>
              <a:rPr lang="en-US" sz="1400" dirty="0">
                <a:latin typeface="Calibri" panose="020F0502020204030204" pitchFamily="34" charset="0"/>
                <a:cs typeface="Calibri" panose="020F0502020204030204" pitchFamily="34" charset="0"/>
              </a:rPr>
              <a:t>aw, </a:t>
            </a:r>
            <a:r>
              <a:rPr lang="en-US" sz="1400" b="1" dirty="0">
                <a:latin typeface="Calibri" panose="020F0502020204030204" pitchFamily="34" charset="0"/>
                <a:cs typeface="Calibri" panose="020F0502020204030204" pitchFamily="34" charset="0"/>
              </a:rPr>
              <a:t>E</a:t>
            </a:r>
            <a:r>
              <a:rPr lang="en-US" sz="1400" dirty="0">
                <a:latin typeface="Calibri" panose="020F0502020204030204" pitchFamily="34" charset="0"/>
                <a:cs typeface="Calibri" panose="020F0502020204030204" pitchFamily="34" charset="0"/>
              </a:rPr>
              <a:t>thics and </a:t>
            </a:r>
            <a:r>
              <a:rPr lang="en-US" sz="1400" b="1" dirty="0">
                <a:latin typeface="Calibri" panose="020F0502020204030204" pitchFamily="34" charset="0"/>
                <a:cs typeface="Calibri" panose="020F0502020204030204" pitchFamily="34" charset="0"/>
              </a:rPr>
              <a:t>G</a:t>
            </a:r>
            <a:r>
              <a:rPr lang="en-US" sz="1400" dirty="0">
                <a:latin typeface="Calibri" panose="020F0502020204030204" pitchFamily="34" charset="0"/>
                <a:cs typeface="Calibri" panose="020F0502020204030204" pitchFamily="34" charset="0"/>
              </a:rPr>
              <a:t>overnance for </a:t>
            </a:r>
            <a:r>
              <a:rPr lang="en-US" sz="1400" b="1" dirty="0">
                <a:latin typeface="Calibri" panose="020F0502020204030204" pitchFamily="34" charset="0"/>
                <a:cs typeface="Calibri" panose="020F0502020204030204" pitchFamily="34" charset="0"/>
              </a:rPr>
              <a:t>A</a:t>
            </a:r>
            <a:r>
              <a:rPr lang="en-US" sz="1400" dirty="0">
                <a:latin typeface="Calibri" panose="020F0502020204030204" pitchFamily="34" charset="0"/>
                <a:cs typeface="Calibri" panose="020F0502020204030204" pitchFamily="34" charset="0"/>
              </a:rPr>
              <a:t>ll </a:t>
            </a:r>
            <a:r>
              <a:rPr lang="en-US" sz="1400" b="1" dirty="0">
                <a:latin typeface="Calibri" panose="020F0502020204030204" pitchFamily="34" charset="0"/>
                <a:cs typeface="Calibri" panose="020F0502020204030204" pitchFamily="34" charset="0"/>
              </a:rPr>
              <a:t>L</a:t>
            </a:r>
            <a:r>
              <a:rPr lang="en-US" sz="1400" dirty="0">
                <a:latin typeface="Calibri" panose="020F0502020204030204" pitchFamily="34" charset="0"/>
                <a:cs typeface="Calibri" panose="020F0502020204030204" pitchFamily="34" charset="0"/>
              </a:rPr>
              <a:t>eaders, including an </a:t>
            </a:r>
            <a:r>
              <a:rPr lang="en-US" sz="1400" b="1" dirty="0">
                <a:latin typeface="Calibri" panose="020F0502020204030204" pitchFamily="34" charset="0"/>
                <a:cs typeface="Calibri" panose="020F0502020204030204" pitchFamily="34" charset="0"/>
              </a:rPr>
              <a:t>O</a:t>
            </a:r>
            <a:r>
              <a:rPr lang="en-US" sz="1400" dirty="0">
                <a:latin typeface="Calibri" panose="020F0502020204030204" pitchFamily="34" charset="0"/>
                <a:cs typeface="Calibri" panose="020F0502020204030204" pitchFamily="34" charset="0"/>
              </a:rPr>
              <a:t>verview of </a:t>
            </a:r>
            <a:r>
              <a:rPr lang="en-US" sz="1400" b="1" dirty="0">
                <a:latin typeface="Calibri" panose="020F0502020204030204" pitchFamily="34" charset="0"/>
                <a:cs typeface="Calibri" panose="020F0502020204030204" pitchFamily="34" charset="0"/>
              </a:rPr>
              <a:t>N</a:t>
            </a:r>
            <a:r>
              <a:rPr lang="en-US" sz="1400" dirty="0">
                <a:latin typeface="Calibri" panose="020F0502020204030204" pitchFamily="34" charset="0"/>
                <a:cs typeface="Calibri" panose="020F0502020204030204" pitchFamily="34" charset="0"/>
              </a:rPr>
              <a:t>ew and </a:t>
            </a:r>
            <a:r>
              <a:rPr lang="en-US" sz="1400" b="1" dirty="0">
                <a:latin typeface="Calibri" panose="020F0502020204030204" pitchFamily="34" charset="0"/>
                <a:cs typeface="Calibri" panose="020F0502020204030204" pitchFamily="34" charset="0"/>
              </a:rPr>
              <a:t>E</a:t>
            </a:r>
            <a:r>
              <a:rPr lang="en-US" sz="1400" dirty="0">
                <a:latin typeface="Calibri" panose="020F0502020204030204" pitchFamily="34" charset="0"/>
                <a:cs typeface="Calibri" panose="020F0502020204030204" pitchFamily="34" charset="0"/>
              </a:rPr>
              <a:t>merging Issues</a:t>
            </a:r>
          </a:p>
          <a:p>
            <a:pPr>
              <a:buFont typeface="Arial" pitchFamily="34" charset="0"/>
              <a:buNone/>
            </a:pPr>
            <a:endParaRPr lang="en-US" sz="2000" dirty="0">
              <a:solidFill>
                <a:srgbClr val="FF0000"/>
              </a:solidFill>
            </a:endParaRPr>
          </a:p>
        </p:txBody>
      </p:sp>
    </p:spTree>
    <p:extLst>
      <p:ext uri="{BB962C8B-B14F-4D97-AF65-F5344CB8AC3E}">
        <p14:creationId xmlns:p14="http://schemas.microsoft.com/office/powerpoint/2010/main" val="25925288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747962"/>
            <a:ext cx="7772400" cy="1362075"/>
          </a:xfrm>
        </p:spPr>
        <p:txBody>
          <a:bodyPr anchor="ctr"/>
          <a:lstStyle>
            <a:lvl1pPr algn="ctr">
              <a:defRPr sz="4000" b="1" u="none" cap="all"/>
            </a:lvl1pPr>
          </a:lstStyle>
          <a:p>
            <a:r>
              <a:rPr lang="en-US"/>
              <a:t>Click to edit Master title style</a:t>
            </a:r>
          </a:p>
        </p:txBody>
      </p:sp>
    </p:spTree>
    <p:extLst>
      <p:ext uri="{BB962C8B-B14F-4D97-AF65-F5344CB8AC3E}">
        <p14:creationId xmlns:p14="http://schemas.microsoft.com/office/powerpoint/2010/main" val="15009439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48CE9C98-02A2-427B-8E4F-9B0F91FBCF5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73792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w/ Logo">
    <p:spTree>
      <p:nvGrpSpPr>
        <p:cNvPr id="1" name=""/>
        <p:cNvGrpSpPr/>
        <p:nvPr/>
      </p:nvGrpSpPr>
      <p:grpSpPr>
        <a:xfrm>
          <a:off x="0" y="0"/>
          <a:ext cx="0" cy="0"/>
          <a:chOff x="0" y="0"/>
          <a:chExt cx="0" cy="0"/>
        </a:xfrm>
      </p:grpSpPr>
      <p:sp>
        <p:nvSpPr>
          <p:cNvPr id="2" name="Title 1"/>
          <p:cNvSpPr>
            <a:spLocks noGrp="1"/>
          </p:cNvSpPr>
          <p:nvPr>
            <p:ph type="title"/>
          </p:nvPr>
        </p:nvSpPr>
        <p:spPr>
          <a:xfrm>
            <a:off x="685800" y="2747966"/>
            <a:ext cx="7772400" cy="1362075"/>
          </a:xfrm>
        </p:spPr>
        <p:txBody>
          <a:bodyPr anchor="ctr"/>
          <a:lstStyle>
            <a:lvl1pPr algn="ctr">
              <a:defRPr sz="4000" b="1" u="none" cap="all"/>
            </a:lvl1pPr>
          </a:lstStyle>
          <a:p>
            <a:r>
              <a:rPr lang="en-US"/>
              <a:t>Click to edit Master title style</a:t>
            </a:r>
          </a:p>
        </p:txBody>
      </p:sp>
      <p:pic>
        <p:nvPicPr>
          <p:cNvPr id="4" name="Picture 3" descr="A picture containing drawing&#10;&#10;Description automatically generated">
            <a:extLst>
              <a:ext uri="{FF2B5EF4-FFF2-40B4-BE49-F238E27FC236}">
                <a16:creationId xmlns:a16="http://schemas.microsoft.com/office/drawing/2014/main" id="{3D912FBF-1A9D-1049-A665-9D43C1A8164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021" y="123756"/>
            <a:ext cx="2590800" cy="602826"/>
          </a:xfrm>
          <a:prstGeom prst="rect">
            <a:avLst/>
          </a:prstGeom>
        </p:spPr>
      </p:pic>
      <p:sp>
        <p:nvSpPr>
          <p:cNvPr id="5" name="Subtitle 2">
            <a:extLst>
              <a:ext uri="{FF2B5EF4-FFF2-40B4-BE49-F238E27FC236}">
                <a16:creationId xmlns:a16="http://schemas.microsoft.com/office/drawing/2014/main" id="{3A599E70-8ED0-244F-BC0E-58069303B666}"/>
              </a:ext>
            </a:extLst>
          </p:cNvPr>
          <p:cNvSpPr txBox="1">
            <a:spLocks/>
          </p:cNvSpPr>
          <p:nvPr userDrawn="1"/>
        </p:nvSpPr>
        <p:spPr>
          <a:xfrm>
            <a:off x="2" y="637663"/>
            <a:ext cx="2611821" cy="455641"/>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r>
              <a:rPr lang="en-US" sz="1400" b="1" dirty="0">
                <a:latin typeface="Calibri" panose="020F0502020204030204" pitchFamily="34" charset="0"/>
                <a:cs typeface="Calibri" panose="020F0502020204030204" pitchFamily="34" charset="0"/>
              </a:rPr>
              <a:t>L</a:t>
            </a:r>
            <a:r>
              <a:rPr lang="en-US" sz="1400" dirty="0">
                <a:latin typeface="Calibri" panose="020F0502020204030204" pitchFamily="34" charset="0"/>
                <a:cs typeface="Calibri" panose="020F0502020204030204" pitchFamily="34" charset="0"/>
              </a:rPr>
              <a:t>aw, </a:t>
            </a:r>
            <a:r>
              <a:rPr lang="en-US" sz="1400" b="1" dirty="0">
                <a:latin typeface="Calibri" panose="020F0502020204030204" pitchFamily="34" charset="0"/>
                <a:cs typeface="Calibri" panose="020F0502020204030204" pitchFamily="34" charset="0"/>
              </a:rPr>
              <a:t>E</a:t>
            </a:r>
            <a:r>
              <a:rPr lang="en-US" sz="1400" dirty="0">
                <a:latin typeface="Calibri" panose="020F0502020204030204" pitchFamily="34" charset="0"/>
                <a:cs typeface="Calibri" panose="020F0502020204030204" pitchFamily="34" charset="0"/>
              </a:rPr>
              <a:t>thics and </a:t>
            </a:r>
            <a:r>
              <a:rPr lang="en-US" sz="1400" b="1" dirty="0">
                <a:latin typeface="Calibri" panose="020F0502020204030204" pitchFamily="34" charset="0"/>
                <a:cs typeface="Calibri" panose="020F0502020204030204" pitchFamily="34" charset="0"/>
              </a:rPr>
              <a:t>G</a:t>
            </a:r>
            <a:r>
              <a:rPr lang="en-US" sz="1400" dirty="0">
                <a:latin typeface="Calibri" panose="020F0502020204030204" pitchFamily="34" charset="0"/>
                <a:cs typeface="Calibri" panose="020F0502020204030204" pitchFamily="34" charset="0"/>
              </a:rPr>
              <a:t>overnance for </a:t>
            </a:r>
            <a:r>
              <a:rPr lang="en-US" sz="1400" b="1" dirty="0">
                <a:latin typeface="Calibri" panose="020F0502020204030204" pitchFamily="34" charset="0"/>
                <a:cs typeface="Calibri" panose="020F0502020204030204" pitchFamily="34" charset="0"/>
              </a:rPr>
              <a:t>A</a:t>
            </a:r>
            <a:r>
              <a:rPr lang="en-US" sz="1400" dirty="0">
                <a:latin typeface="Calibri" panose="020F0502020204030204" pitchFamily="34" charset="0"/>
                <a:cs typeface="Calibri" panose="020F0502020204030204" pitchFamily="34" charset="0"/>
              </a:rPr>
              <a:t>ll </a:t>
            </a:r>
            <a:r>
              <a:rPr lang="en-US" sz="1400" b="1" dirty="0">
                <a:latin typeface="Calibri" panose="020F0502020204030204" pitchFamily="34" charset="0"/>
                <a:cs typeface="Calibri" panose="020F0502020204030204" pitchFamily="34" charset="0"/>
              </a:rPr>
              <a:t>L</a:t>
            </a:r>
            <a:r>
              <a:rPr lang="en-US" sz="1400" dirty="0">
                <a:latin typeface="Calibri" panose="020F0502020204030204" pitchFamily="34" charset="0"/>
                <a:cs typeface="Calibri" panose="020F0502020204030204" pitchFamily="34" charset="0"/>
              </a:rPr>
              <a:t>eaders, including an </a:t>
            </a:r>
            <a:r>
              <a:rPr lang="en-US" sz="1400" b="1" dirty="0">
                <a:latin typeface="Calibri" panose="020F0502020204030204" pitchFamily="34" charset="0"/>
                <a:cs typeface="Calibri" panose="020F0502020204030204" pitchFamily="34" charset="0"/>
              </a:rPr>
              <a:t>O</a:t>
            </a:r>
            <a:r>
              <a:rPr lang="en-US" sz="1400" dirty="0">
                <a:latin typeface="Calibri" panose="020F0502020204030204" pitchFamily="34" charset="0"/>
                <a:cs typeface="Calibri" panose="020F0502020204030204" pitchFamily="34" charset="0"/>
              </a:rPr>
              <a:t>verview of </a:t>
            </a:r>
            <a:r>
              <a:rPr lang="en-US" sz="1400" b="1" dirty="0">
                <a:latin typeface="Calibri" panose="020F0502020204030204" pitchFamily="34" charset="0"/>
                <a:cs typeface="Calibri" panose="020F0502020204030204" pitchFamily="34" charset="0"/>
              </a:rPr>
              <a:t>N</a:t>
            </a:r>
            <a:r>
              <a:rPr lang="en-US" sz="1400" dirty="0">
                <a:latin typeface="Calibri" panose="020F0502020204030204" pitchFamily="34" charset="0"/>
                <a:cs typeface="Calibri" panose="020F0502020204030204" pitchFamily="34" charset="0"/>
              </a:rPr>
              <a:t>ew and </a:t>
            </a:r>
            <a:r>
              <a:rPr lang="en-US" sz="1400" b="1" dirty="0">
                <a:latin typeface="Calibri" panose="020F0502020204030204" pitchFamily="34" charset="0"/>
                <a:cs typeface="Calibri" panose="020F0502020204030204" pitchFamily="34" charset="0"/>
              </a:rPr>
              <a:t>E</a:t>
            </a:r>
            <a:r>
              <a:rPr lang="en-US" sz="1400" dirty="0">
                <a:latin typeface="Calibri" panose="020F0502020204030204" pitchFamily="34" charset="0"/>
                <a:cs typeface="Calibri" panose="020F0502020204030204" pitchFamily="34" charset="0"/>
              </a:rPr>
              <a:t>merging Issues</a:t>
            </a:r>
          </a:p>
          <a:p>
            <a:pPr>
              <a:buFont typeface="Arial" pitchFamily="34" charset="0"/>
              <a:buNone/>
            </a:pPr>
            <a:endParaRPr lang="en-US" sz="2000" dirty="0">
              <a:solidFill>
                <a:srgbClr val="FF0000"/>
              </a:solidFill>
            </a:endParaRPr>
          </a:p>
        </p:txBody>
      </p:sp>
    </p:spTree>
    <p:extLst>
      <p:ext uri="{BB962C8B-B14F-4D97-AF65-F5344CB8AC3E}">
        <p14:creationId xmlns:p14="http://schemas.microsoft.com/office/powerpoint/2010/main" val="27638047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a:defRPr/>
            </a:pPr>
            <a:fld id="{2C78CA5C-426F-4EA9-B2DC-6E53A4C954F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447572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a:defRPr/>
            </a:pPr>
            <a:fld id="{3C584A31-F666-4029-92F3-9FF559E49D4D}"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747224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a:defRPr/>
            </a:pPr>
            <a:fld id="{E26E0598-41B6-4983-81FA-25A5B912657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212283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73699B15-92B6-44D7-99B9-A2106A0E0970}"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731661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84BABF95-D6EC-4A87-8E9C-755D7543D7F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926703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D4F7A254-4CB8-44FA-995B-BF805300E41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069654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E72688FA-9419-4554-B8C4-CC13ADF1DEE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624400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70727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9079798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E443D2D3-79D4-425E-A51E-1C8F275C5E7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412474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Header w/ Logo">
    <p:spTree>
      <p:nvGrpSpPr>
        <p:cNvPr id="1" name=""/>
        <p:cNvGrpSpPr/>
        <p:nvPr/>
      </p:nvGrpSpPr>
      <p:grpSpPr>
        <a:xfrm>
          <a:off x="0" y="0"/>
          <a:ext cx="0" cy="0"/>
          <a:chOff x="0" y="0"/>
          <a:chExt cx="0" cy="0"/>
        </a:xfrm>
      </p:grpSpPr>
      <p:sp>
        <p:nvSpPr>
          <p:cNvPr id="2" name="Title 1"/>
          <p:cNvSpPr>
            <a:spLocks noGrp="1"/>
          </p:cNvSpPr>
          <p:nvPr>
            <p:ph type="title"/>
          </p:nvPr>
        </p:nvSpPr>
        <p:spPr>
          <a:xfrm>
            <a:off x="685800" y="2747962"/>
            <a:ext cx="7772400" cy="1362075"/>
          </a:xfrm>
        </p:spPr>
        <p:txBody>
          <a:bodyPr anchor="ctr"/>
          <a:lstStyle>
            <a:lvl1pPr algn="ctr">
              <a:defRPr sz="4000" b="1" u="none" cap="all"/>
            </a:lvl1pPr>
          </a:lstStyle>
          <a:p>
            <a:r>
              <a:rPr lang="en-US"/>
              <a:t>Click to edit Master title style</a:t>
            </a:r>
          </a:p>
        </p:txBody>
      </p:sp>
      <p:pic>
        <p:nvPicPr>
          <p:cNvPr id="4" name="Picture 3" descr="A picture containing drawing&#10;&#10;Description automatically generated">
            <a:extLst>
              <a:ext uri="{FF2B5EF4-FFF2-40B4-BE49-F238E27FC236}">
                <a16:creationId xmlns:a16="http://schemas.microsoft.com/office/drawing/2014/main" id="{3D912FBF-1A9D-1049-A665-9D43C1A8164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021" y="123756"/>
            <a:ext cx="2590800" cy="602826"/>
          </a:xfrm>
          <a:prstGeom prst="rect">
            <a:avLst/>
          </a:prstGeom>
        </p:spPr>
      </p:pic>
      <p:sp>
        <p:nvSpPr>
          <p:cNvPr id="5" name="Subtitle 2">
            <a:extLst>
              <a:ext uri="{FF2B5EF4-FFF2-40B4-BE49-F238E27FC236}">
                <a16:creationId xmlns:a16="http://schemas.microsoft.com/office/drawing/2014/main" id="{3A599E70-8ED0-244F-BC0E-58069303B666}"/>
              </a:ext>
            </a:extLst>
          </p:cNvPr>
          <p:cNvSpPr txBox="1">
            <a:spLocks/>
          </p:cNvSpPr>
          <p:nvPr userDrawn="1"/>
        </p:nvSpPr>
        <p:spPr>
          <a:xfrm>
            <a:off x="0" y="637663"/>
            <a:ext cx="2611821" cy="455641"/>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r>
              <a:rPr lang="en-US" sz="1400" b="1" dirty="0">
                <a:latin typeface="Calibri" panose="020F0502020204030204" pitchFamily="34" charset="0"/>
                <a:cs typeface="Calibri" panose="020F0502020204030204" pitchFamily="34" charset="0"/>
              </a:rPr>
              <a:t>L</a:t>
            </a:r>
            <a:r>
              <a:rPr lang="en-US" sz="1400" dirty="0">
                <a:latin typeface="Calibri" panose="020F0502020204030204" pitchFamily="34" charset="0"/>
                <a:cs typeface="Calibri" panose="020F0502020204030204" pitchFamily="34" charset="0"/>
              </a:rPr>
              <a:t>aw, </a:t>
            </a:r>
            <a:r>
              <a:rPr lang="en-US" sz="1400" b="1" dirty="0">
                <a:latin typeface="Calibri" panose="020F0502020204030204" pitchFamily="34" charset="0"/>
                <a:cs typeface="Calibri" panose="020F0502020204030204" pitchFamily="34" charset="0"/>
              </a:rPr>
              <a:t>E</a:t>
            </a:r>
            <a:r>
              <a:rPr lang="en-US" sz="1400" dirty="0">
                <a:latin typeface="Calibri" panose="020F0502020204030204" pitchFamily="34" charset="0"/>
                <a:cs typeface="Calibri" panose="020F0502020204030204" pitchFamily="34" charset="0"/>
              </a:rPr>
              <a:t>thics and </a:t>
            </a:r>
            <a:r>
              <a:rPr lang="en-US" sz="1400" b="1" dirty="0">
                <a:latin typeface="Calibri" panose="020F0502020204030204" pitchFamily="34" charset="0"/>
                <a:cs typeface="Calibri" panose="020F0502020204030204" pitchFamily="34" charset="0"/>
              </a:rPr>
              <a:t>G</a:t>
            </a:r>
            <a:r>
              <a:rPr lang="en-US" sz="1400" dirty="0">
                <a:latin typeface="Calibri" panose="020F0502020204030204" pitchFamily="34" charset="0"/>
                <a:cs typeface="Calibri" panose="020F0502020204030204" pitchFamily="34" charset="0"/>
              </a:rPr>
              <a:t>overnance for </a:t>
            </a:r>
            <a:r>
              <a:rPr lang="en-US" sz="1400" b="1" dirty="0">
                <a:latin typeface="Calibri" panose="020F0502020204030204" pitchFamily="34" charset="0"/>
                <a:cs typeface="Calibri" panose="020F0502020204030204" pitchFamily="34" charset="0"/>
              </a:rPr>
              <a:t>A</a:t>
            </a:r>
            <a:r>
              <a:rPr lang="en-US" sz="1400" dirty="0">
                <a:latin typeface="Calibri" panose="020F0502020204030204" pitchFamily="34" charset="0"/>
                <a:cs typeface="Calibri" panose="020F0502020204030204" pitchFamily="34" charset="0"/>
              </a:rPr>
              <a:t>ll </a:t>
            </a:r>
            <a:r>
              <a:rPr lang="en-US" sz="1400" b="1" dirty="0">
                <a:latin typeface="Calibri" panose="020F0502020204030204" pitchFamily="34" charset="0"/>
                <a:cs typeface="Calibri" panose="020F0502020204030204" pitchFamily="34" charset="0"/>
              </a:rPr>
              <a:t>L</a:t>
            </a:r>
            <a:r>
              <a:rPr lang="en-US" sz="1400" dirty="0">
                <a:latin typeface="Calibri" panose="020F0502020204030204" pitchFamily="34" charset="0"/>
                <a:cs typeface="Calibri" panose="020F0502020204030204" pitchFamily="34" charset="0"/>
              </a:rPr>
              <a:t>eaders, including an </a:t>
            </a:r>
            <a:r>
              <a:rPr lang="en-US" sz="1400" b="1" dirty="0">
                <a:latin typeface="Calibri" panose="020F0502020204030204" pitchFamily="34" charset="0"/>
                <a:cs typeface="Calibri" panose="020F0502020204030204" pitchFamily="34" charset="0"/>
              </a:rPr>
              <a:t>O</a:t>
            </a:r>
            <a:r>
              <a:rPr lang="en-US" sz="1400" dirty="0">
                <a:latin typeface="Calibri" panose="020F0502020204030204" pitchFamily="34" charset="0"/>
                <a:cs typeface="Calibri" panose="020F0502020204030204" pitchFamily="34" charset="0"/>
              </a:rPr>
              <a:t>verview of </a:t>
            </a:r>
            <a:r>
              <a:rPr lang="en-US" sz="1400" b="1" dirty="0">
                <a:latin typeface="Calibri" panose="020F0502020204030204" pitchFamily="34" charset="0"/>
                <a:cs typeface="Calibri" panose="020F0502020204030204" pitchFamily="34" charset="0"/>
              </a:rPr>
              <a:t>N</a:t>
            </a:r>
            <a:r>
              <a:rPr lang="en-US" sz="1400" dirty="0">
                <a:latin typeface="Calibri" panose="020F0502020204030204" pitchFamily="34" charset="0"/>
                <a:cs typeface="Calibri" panose="020F0502020204030204" pitchFamily="34" charset="0"/>
              </a:rPr>
              <a:t>ew and </a:t>
            </a:r>
            <a:r>
              <a:rPr lang="en-US" sz="1400" b="1" dirty="0">
                <a:latin typeface="Calibri" panose="020F0502020204030204" pitchFamily="34" charset="0"/>
                <a:cs typeface="Calibri" panose="020F0502020204030204" pitchFamily="34" charset="0"/>
              </a:rPr>
              <a:t>E</a:t>
            </a:r>
            <a:r>
              <a:rPr lang="en-US" sz="1400" dirty="0">
                <a:latin typeface="Calibri" panose="020F0502020204030204" pitchFamily="34" charset="0"/>
                <a:cs typeface="Calibri" panose="020F0502020204030204" pitchFamily="34" charset="0"/>
              </a:rPr>
              <a:t>merging Issues</a:t>
            </a:r>
          </a:p>
          <a:p>
            <a:pPr>
              <a:buFont typeface="Arial" pitchFamily="34" charset="0"/>
              <a:buNone/>
            </a:pPr>
            <a:endParaRPr lang="en-US" sz="2000" dirty="0">
              <a:solidFill>
                <a:srgbClr val="FF0000"/>
              </a:solidFill>
            </a:endParaRPr>
          </a:p>
        </p:txBody>
      </p:sp>
    </p:spTree>
    <p:extLst>
      <p:ext uri="{BB962C8B-B14F-4D97-AF65-F5344CB8AC3E}">
        <p14:creationId xmlns:p14="http://schemas.microsoft.com/office/powerpoint/2010/main" val="29739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747966"/>
            <a:ext cx="7772400" cy="1362075"/>
          </a:xfrm>
        </p:spPr>
        <p:txBody>
          <a:bodyPr anchor="ctr"/>
          <a:lstStyle>
            <a:lvl1pPr algn="ctr">
              <a:defRPr sz="4000" b="1" u="none" cap="all"/>
            </a:lvl1pPr>
          </a:lstStyle>
          <a:p>
            <a:r>
              <a:rPr lang="en-US"/>
              <a:t>Click to edit Master title style</a:t>
            </a:r>
          </a:p>
        </p:txBody>
      </p:sp>
    </p:spTree>
    <p:extLst>
      <p:ext uri="{BB962C8B-B14F-4D97-AF65-F5344CB8AC3E}">
        <p14:creationId xmlns:p14="http://schemas.microsoft.com/office/powerpoint/2010/main" val="29701264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747962"/>
            <a:ext cx="7772400" cy="1362075"/>
          </a:xfrm>
        </p:spPr>
        <p:txBody>
          <a:bodyPr anchor="ctr"/>
          <a:lstStyle>
            <a:lvl1pPr algn="ctr">
              <a:defRPr sz="4000" b="1" u="none" cap="all"/>
            </a:lvl1pPr>
          </a:lstStyle>
          <a:p>
            <a:r>
              <a:rPr lang="en-US"/>
              <a:t>Click to edit Master title style</a:t>
            </a:r>
          </a:p>
        </p:txBody>
      </p:sp>
    </p:spTree>
    <p:extLst>
      <p:ext uri="{BB962C8B-B14F-4D97-AF65-F5344CB8AC3E}">
        <p14:creationId xmlns:p14="http://schemas.microsoft.com/office/powerpoint/2010/main" val="22911814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48CE9C98-02A2-427B-8E4F-9B0F91FBCF5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05455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a:defRPr/>
            </a:pPr>
            <a:fld id="{2C78CA5C-426F-4EA9-B2DC-6E53A4C954F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895508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a:defRPr/>
            </a:pPr>
            <a:fld id="{3C584A31-F666-4029-92F3-9FF559E49D4D}"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4752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a:defRPr/>
            </a:pPr>
            <a:fld id="{E26E0598-41B6-4983-81FA-25A5B912657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479487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73699B15-92B6-44D7-99B9-A2106A0E0970}"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723484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84BABF95-D6EC-4A87-8E9C-755D7543D7F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025412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D4F7A254-4CB8-44FA-995B-BF805300E41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553707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E72688FA-9419-4554-B8C4-CC13ADF1DEE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668131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2938" y="1997276"/>
            <a:ext cx="7286625" cy="1378148"/>
          </a:xfrm>
        </p:spPr>
        <p:txBody>
          <a:bodyPr/>
          <a:lstStyle/>
          <a:p>
            <a:r>
              <a:rPr lang="en-US"/>
              <a:t>Click to edit Master title style</a:t>
            </a:r>
          </a:p>
        </p:txBody>
      </p:sp>
      <p:sp>
        <p:nvSpPr>
          <p:cNvPr id="3" name="Subtitle 2"/>
          <p:cNvSpPr>
            <a:spLocks noGrp="1"/>
          </p:cNvSpPr>
          <p:nvPr>
            <p:ph type="subTitle" idx="1"/>
          </p:nvPr>
        </p:nvSpPr>
        <p:spPr>
          <a:xfrm>
            <a:off x="1285875" y="3643312"/>
            <a:ext cx="6000750" cy="1643063"/>
          </a:xfrm>
        </p:spPr>
        <p:txBody>
          <a:bodyPr/>
          <a:lstStyle>
            <a:lvl1pPr marL="0" indent="0" algn="ctr">
              <a:buNone/>
              <a:defRPr>
                <a:solidFill>
                  <a:schemeClr val="tx1">
                    <a:tint val="75000"/>
                  </a:schemeClr>
                </a:solidFill>
              </a:defRPr>
            </a:lvl1pPr>
            <a:lvl2pPr marL="428625" indent="0" algn="ctr">
              <a:buNone/>
              <a:defRPr>
                <a:solidFill>
                  <a:schemeClr val="tx1">
                    <a:tint val="75000"/>
                  </a:schemeClr>
                </a:solidFill>
              </a:defRPr>
            </a:lvl2pPr>
            <a:lvl3pPr marL="857250" indent="0" algn="ctr">
              <a:buNone/>
              <a:defRPr>
                <a:solidFill>
                  <a:schemeClr val="tx1">
                    <a:tint val="75000"/>
                  </a:schemeClr>
                </a:solidFill>
              </a:defRPr>
            </a:lvl3pPr>
            <a:lvl4pPr marL="1285875" indent="0" algn="ctr">
              <a:buNone/>
              <a:defRPr>
                <a:solidFill>
                  <a:schemeClr val="tx1">
                    <a:tint val="75000"/>
                  </a:schemeClr>
                </a:solidFill>
              </a:defRPr>
            </a:lvl4pPr>
            <a:lvl5pPr marL="1714500" indent="0" algn="ctr">
              <a:buNone/>
              <a:defRPr>
                <a:solidFill>
                  <a:schemeClr val="tx1">
                    <a:tint val="75000"/>
                  </a:schemeClr>
                </a:solidFill>
              </a:defRPr>
            </a:lvl5pPr>
            <a:lvl6pPr marL="2143125" indent="0" algn="ctr">
              <a:buNone/>
              <a:defRPr>
                <a:solidFill>
                  <a:schemeClr val="tx1">
                    <a:tint val="75000"/>
                  </a:schemeClr>
                </a:solidFill>
              </a:defRPr>
            </a:lvl6pPr>
            <a:lvl7pPr marL="2571750" indent="0" algn="ctr">
              <a:buNone/>
              <a:defRPr>
                <a:solidFill>
                  <a:schemeClr val="tx1">
                    <a:tint val="75000"/>
                  </a:schemeClr>
                </a:solidFill>
              </a:defRPr>
            </a:lvl7pPr>
            <a:lvl8pPr marL="3000375" indent="0" algn="ctr">
              <a:buNone/>
              <a:defRPr>
                <a:solidFill>
                  <a:schemeClr val="tx1">
                    <a:tint val="75000"/>
                  </a:schemeClr>
                </a:solidFill>
              </a:defRPr>
            </a:lvl8pPr>
            <a:lvl9pPr marL="34290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66337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6553200" y="6356356"/>
            <a:ext cx="2133600" cy="365125"/>
          </a:xfrm>
          <a:prstGeom prst="rect">
            <a:avLst/>
          </a:prstGeom>
        </p:spPr>
        <p:txBody>
          <a:bodyPr/>
          <a:lstStyle/>
          <a:p>
            <a:pPr>
              <a:defRPr/>
            </a:pPr>
            <a:fld id="{48CE9C98-02A2-427B-8E4F-9B0F91FBCF5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42695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497304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168" y="4131471"/>
            <a:ext cx="7286625" cy="1276945"/>
          </a:xfrm>
        </p:spPr>
        <p:txBody>
          <a:bodyPr anchor="t"/>
          <a:lstStyle>
            <a:lvl1pPr algn="l">
              <a:defRPr sz="3750" b="1" cap="all"/>
            </a:lvl1pPr>
          </a:lstStyle>
          <a:p>
            <a:r>
              <a:rPr lang="en-US"/>
              <a:t>Click to edit Master title style</a:t>
            </a:r>
          </a:p>
        </p:txBody>
      </p:sp>
      <p:sp>
        <p:nvSpPr>
          <p:cNvPr id="3" name="Text Placeholder 2"/>
          <p:cNvSpPr>
            <a:spLocks noGrp="1"/>
          </p:cNvSpPr>
          <p:nvPr>
            <p:ph type="body" idx="1"/>
          </p:nvPr>
        </p:nvSpPr>
        <p:spPr>
          <a:xfrm>
            <a:off x="677168" y="2725046"/>
            <a:ext cx="7286625" cy="1406425"/>
          </a:xfrm>
        </p:spPr>
        <p:txBody>
          <a:bodyPr anchor="b"/>
          <a:lstStyle>
            <a:lvl1pPr marL="0" indent="0">
              <a:buNone/>
              <a:defRPr sz="1875">
                <a:solidFill>
                  <a:schemeClr val="tx1">
                    <a:tint val="75000"/>
                  </a:schemeClr>
                </a:solidFill>
              </a:defRPr>
            </a:lvl1pPr>
            <a:lvl2pPr marL="428625" indent="0">
              <a:buNone/>
              <a:defRPr sz="1688">
                <a:solidFill>
                  <a:schemeClr val="tx1">
                    <a:tint val="75000"/>
                  </a:schemeClr>
                </a:solidFill>
              </a:defRPr>
            </a:lvl2pPr>
            <a:lvl3pPr marL="857250" indent="0">
              <a:buNone/>
              <a:defRPr sz="1500">
                <a:solidFill>
                  <a:schemeClr val="tx1">
                    <a:tint val="75000"/>
                  </a:schemeClr>
                </a:solidFill>
              </a:defRPr>
            </a:lvl3pPr>
            <a:lvl4pPr marL="1285875" indent="0">
              <a:buNone/>
              <a:defRPr sz="1313">
                <a:solidFill>
                  <a:schemeClr val="tx1">
                    <a:tint val="75000"/>
                  </a:schemeClr>
                </a:solidFill>
              </a:defRPr>
            </a:lvl4pPr>
            <a:lvl5pPr marL="1714500" indent="0">
              <a:buNone/>
              <a:defRPr sz="1313">
                <a:solidFill>
                  <a:schemeClr val="tx1">
                    <a:tint val="75000"/>
                  </a:schemeClr>
                </a:solidFill>
              </a:defRPr>
            </a:lvl5pPr>
            <a:lvl6pPr marL="2143125" indent="0">
              <a:buNone/>
              <a:defRPr sz="1313">
                <a:solidFill>
                  <a:schemeClr val="tx1">
                    <a:tint val="75000"/>
                  </a:schemeClr>
                </a:solidFill>
              </a:defRPr>
            </a:lvl6pPr>
            <a:lvl7pPr marL="2571750" indent="0">
              <a:buNone/>
              <a:defRPr sz="1313">
                <a:solidFill>
                  <a:schemeClr val="tx1">
                    <a:tint val="75000"/>
                  </a:schemeClr>
                </a:solidFill>
              </a:defRPr>
            </a:lvl7pPr>
            <a:lvl8pPr marL="3000375" indent="0">
              <a:buNone/>
              <a:defRPr sz="1313">
                <a:solidFill>
                  <a:schemeClr val="tx1">
                    <a:tint val="75000"/>
                  </a:schemeClr>
                </a:solidFill>
              </a:defRPr>
            </a:lvl8pPr>
            <a:lvl9pPr marL="3429000" indent="0">
              <a:buNone/>
              <a:defRPr sz="131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04586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28625" y="1500189"/>
            <a:ext cx="3786188" cy="4243090"/>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357687" y="1500189"/>
            <a:ext cx="3786188" cy="4243090"/>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748679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28625" y="1439168"/>
            <a:ext cx="3787676" cy="599777"/>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4" name="Content Placeholder 3"/>
          <p:cNvSpPr>
            <a:spLocks noGrp="1"/>
          </p:cNvSpPr>
          <p:nvPr>
            <p:ph sz="half" idx="2"/>
          </p:nvPr>
        </p:nvSpPr>
        <p:spPr>
          <a:xfrm>
            <a:off x="428625" y="2038945"/>
            <a:ext cx="3787676" cy="3704333"/>
          </a:xfrm>
        </p:spPr>
        <p:txBody>
          <a:bodyPr/>
          <a:lstStyle>
            <a:lvl1pPr>
              <a:defRPr sz="2250"/>
            </a:lvl1pPr>
            <a:lvl2pPr>
              <a:defRPr sz="1875"/>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354712" y="1439168"/>
            <a:ext cx="3789164" cy="599777"/>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6" name="Content Placeholder 5"/>
          <p:cNvSpPr>
            <a:spLocks noGrp="1"/>
          </p:cNvSpPr>
          <p:nvPr>
            <p:ph sz="quarter" idx="4"/>
          </p:nvPr>
        </p:nvSpPr>
        <p:spPr>
          <a:xfrm>
            <a:off x="4354712" y="2038945"/>
            <a:ext cx="3789164" cy="3704333"/>
          </a:xfrm>
        </p:spPr>
        <p:txBody>
          <a:bodyPr/>
          <a:lstStyle>
            <a:lvl1pPr>
              <a:defRPr sz="2250"/>
            </a:lvl1pPr>
            <a:lvl2pPr>
              <a:defRPr sz="1875"/>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9424098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536015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133428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8627" y="255984"/>
            <a:ext cx="2820293" cy="1089422"/>
          </a:xfrm>
        </p:spPr>
        <p:txBody>
          <a:bodyPr anchor="b"/>
          <a:lstStyle>
            <a:lvl1pPr algn="l">
              <a:defRPr sz="1875" b="1"/>
            </a:lvl1pPr>
          </a:lstStyle>
          <a:p>
            <a:r>
              <a:rPr lang="en-US"/>
              <a:t>Click to edit Master title style</a:t>
            </a:r>
          </a:p>
        </p:txBody>
      </p:sp>
      <p:sp>
        <p:nvSpPr>
          <p:cNvPr id="3" name="Content Placeholder 2"/>
          <p:cNvSpPr>
            <a:spLocks noGrp="1"/>
          </p:cNvSpPr>
          <p:nvPr>
            <p:ph idx="1"/>
          </p:nvPr>
        </p:nvSpPr>
        <p:spPr>
          <a:xfrm>
            <a:off x="3351609" y="255987"/>
            <a:ext cx="4792266" cy="5487293"/>
          </a:xfrm>
        </p:spPr>
        <p:txBody>
          <a:bodyPr/>
          <a:lstStyle>
            <a:lvl1pPr>
              <a:defRPr sz="3000"/>
            </a:lvl1pPr>
            <a:lvl2pPr>
              <a:defRPr sz="2625"/>
            </a:lvl2pPr>
            <a:lvl3pPr>
              <a:defRPr sz="225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28627" y="1345406"/>
            <a:ext cx="2820293" cy="4397872"/>
          </a:xfrm>
        </p:spPr>
        <p:txBody>
          <a:bodyPr/>
          <a:lstStyle>
            <a:lvl1pPr marL="0" indent="0">
              <a:buNone/>
              <a:defRPr sz="1313"/>
            </a:lvl1pPr>
            <a:lvl2pPr marL="428625" indent="0">
              <a:buNone/>
              <a:defRPr sz="1125"/>
            </a:lvl2pPr>
            <a:lvl3pPr marL="857250" indent="0">
              <a:buNone/>
              <a:defRPr sz="938"/>
            </a:lvl3pPr>
            <a:lvl4pPr marL="1285875" indent="0">
              <a:buNone/>
              <a:defRPr sz="844"/>
            </a:lvl4pPr>
            <a:lvl5pPr marL="1714500" indent="0">
              <a:buNone/>
              <a:defRPr sz="844"/>
            </a:lvl5pPr>
            <a:lvl6pPr marL="2143125" indent="0">
              <a:buNone/>
              <a:defRPr sz="844"/>
            </a:lvl6pPr>
            <a:lvl7pPr marL="2571750" indent="0">
              <a:buNone/>
              <a:defRPr sz="844"/>
            </a:lvl7pPr>
            <a:lvl8pPr marL="3000375" indent="0">
              <a:buNone/>
              <a:defRPr sz="844"/>
            </a:lvl8pPr>
            <a:lvl9pPr marL="3429000" indent="0">
              <a:buNone/>
              <a:defRPr sz="844"/>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374586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80270" y="4500562"/>
            <a:ext cx="5143500" cy="531317"/>
          </a:xfrm>
        </p:spPr>
        <p:txBody>
          <a:bodyPr anchor="b"/>
          <a:lstStyle>
            <a:lvl1pPr algn="l">
              <a:defRPr sz="1875" b="1"/>
            </a:lvl1pPr>
          </a:lstStyle>
          <a:p>
            <a:r>
              <a:rPr lang="en-US"/>
              <a:t>Click to edit Master title style</a:t>
            </a:r>
          </a:p>
        </p:txBody>
      </p:sp>
      <p:sp>
        <p:nvSpPr>
          <p:cNvPr id="3" name="Picture Placeholder 2"/>
          <p:cNvSpPr>
            <a:spLocks noGrp="1"/>
          </p:cNvSpPr>
          <p:nvPr>
            <p:ph type="pic" idx="1"/>
          </p:nvPr>
        </p:nvSpPr>
        <p:spPr>
          <a:xfrm>
            <a:off x="1680270" y="574477"/>
            <a:ext cx="5143500" cy="3857625"/>
          </a:xfrm>
        </p:spPr>
        <p:txBody>
          <a:bodyPr/>
          <a:lstStyle>
            <a:lvl1pPr marL="0" indent="0">
              <a:buNone/>
              <a:defRPr sz="3000"/>
            </a:lvl1pPr>
            <a:lvl2pPr marL="428625" indent="0">
              <a:buNone/>
              <a:defRPr sz="2625"/>
            </a:lvl2pPr>
            <a:lvl3pPr marL="857250" indent="0">
              <a:buNone/>
              <a:defRPr sz="2250"/>
            </a:lvl3pPr>
            <a:lvl4pPr marL="1285875" indent="0">
              <a:buNone/>
              <a:defRPr sz="1875"/>
            </a:lvl4pPr>
            <a:lvl5pPr marL="1714500" indent="0">
              <a:buNone/>
              <a:defRPr sz="1875"/>
            </a:lvl5pPr>
            <a:lvl6pPr marL="2143125" indent="0">
              <a:buNone/>
              <a:defRPr sz="1875"/>
            </a:lvl6pPr>
            <a:lvl7pPr marL="2571750" indent="0">
              <a:buNone/>
              <a:defRPr sz="1875"/>
            </a:lvl7pPr>
            <a:lvl8pPr marL="3000375" indent="0">
              <a:buNone/>
              <a:defRPr sz="1875"/>
            </a:lvl8pPr>
            <a:lvl9pPr marL="3429000" indent="0">
              <a:buNone/>
              <a:defRPr sz="1875"/>
            </a:lvl9pPr>
          </a:lstStyle>
          <a:p>
            <a:endParaRPr lang="en-US"/>
          </a:p>
        </p:txBody>
      </p:sp>
      <p:sp>
        <p:nvSpPr>
          <p:cNvPr id="4" name="Text Placeholder 3"/>
          <p:cNvSpPr>
            <a:spLocks noGrp="1"/>
          </p:cNvSpPr>
          <p:nvPr>
            <p:ph type="body" sz="half" idx="2"/>
          </p:nvPr>
        </p:nvSpPr>
        <p:spPr>
          <a:xfrm>
            <a:off x="1680270" y="5031879"/>
            <a:ext cx="5143500" cy="754558"/>
          </a:xfrm>
        </p:spPr>
        <p:txBody>
          <a:bodyPr/>
          <a:lstStyle>
            <a:lvl1pPr marL="0" indent="0">
              <a:buNone/>
              <a:defRPr sz="1313"/>
            </a:lvl1pPr>
            <a:lvl2pPr marL="428625" indent="0">
              <a:buNone/>
              <a:defRPr sz="1125"/>
            </a:lvl2pPr>
            <a:lvl3pPr marL="857250" indent="0">
              <a:buNone/>
              <a:defRPr sz="938"/>
            </a:lvl3pPr>
            <a:lvl4pPr marL="1285875" indent="0">
              <a:buNone/>
              <a:defRPr sz="844"/>
            </a:lvl4pPr>
            <a:lvl5pPr marL="1714500" indent="0">
              <a:buNone/>
              <a:defRPr sz="844"/>
            </a:lvl5pPr>
            <a:lvl6pPr marL="2143125" indent="0">
              <a:buNone/>
              <a:defRPr sz="844"/>
            </a:lvl6pPr>
            <a:lvl7pPr marL="2571750" indent="0">
              <a:buNone/>
              <a:defRPr sz="844"/>
            </a:lvl7pPr>
            <a:lvl8pPr marL="3000375" indent="0">
              <a:buNone/>
              <a:defRPr sz="844"/>
            </a:lvl8pPr>
            <a:lvl9pPr marL="3429000" indent="0">
              <a:buNone/>
              <a:defRPr sz="844"/>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4213020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967204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15062" y="257475"/>
            <a:ext cx="1928813" cy="548580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28625" y="257475"/>
            <a:ext cx="5643563" cy="54858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66380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6553200" y="6356356"/>
            <a:ext cx="2133600" cy="365125"/>
          </a:xfrm>
          <a:prstGeom prst="rect">
            <a:avLst/>
          </a:prstGeom>
        </p:spPr>
        <p:txBody>
          <a:bodyPr/>
          <a:lstStyle/>
          <a:p>
            <a:pPr>
              <a:defRPr/>
            </a:pPr>
            <a:fld id="{2C78CA5C-426F-4EA9-B2DC-6E53A4C954F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75335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6553200" y="6356356"/>
            <a:ext cx="2133600" cy="365125"/>
          </a:xfrm>
          <a:prstGeom prst="rect">
            <a:avLst/>
          </a:prstGeom>
        </p:spPr>
        <p:txBody>
          <a:bodyPr/>
          <a:lstStyle/>
          <a:p>
            <a:pPr>
              <a:defRPr/>
            </a:pPr>
            <a:fld id="{3C584A31-F666-4029-92F3-9FF559E49D4D}"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51245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56356"/>
            <a:ext cx="2133600" cy="365125"/>
          </a:xfrm>
          <a:prstGeom prst="rect">
            <a:avLst/>
          </a:prstGeom>
        </p:spPr>
        <p:txBody>
          <a:bodyPr/>
          <a:lstStyle/>
          <a:p>
            <a:pPr>
              <a:defRPr/>
            </a:pPr>
            <a:fld id="{E26E0598-41B6-4983-81FA-25A5B912657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21007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6553200" y="6356356"/>
            <a:ext cx="2133600" cy="365125"/>
          </a:xfrm>
          <a:prstGeom prst="rect">
            <a:avLst/>
          </a:prstGeom>
        </p:spPr>
        <p:txBody>
          <a:bodyPr/>
          <a:lstStyle/>
          <a:p>
            <a:pPr>
              <a:defRPr/>
            </a:pPr>
            <a:fld id="{73699B15-92B6-44D7-99B9-A2106A0E0970}"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73402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000">
                <a:solidFill>
                  <a:srgbClr val="707271"/>
                </a:solidFill>
                <a:latin typeface="+mn-lt"/>
              </a:defRPr>
            </a:lvl1pPr>
          </a:lstStyle>
          <a:p>
            <a:pPr>
              <a:defRPr/>
            </a:pPr>
            <a:fld id="{66AB8EC3-70AD-4CFB-AE4F-3F359721CA65}" type="slidenum">
              <a:rPr lang="en-US" smtClean="0"/>
              <a:pPr>
                <a:defRPr/>
              </a:pPr>
              <a:t>‹#›</a:t>
            </a:fld>
            <a:endParaRPr lang="en-US" dirty="0"/>
          </a:p>
        </p:txBody>
      </p:sp>
      <p:sp>
        <p:nvSpPr>
          <p:cNvPr id="4" name="Rectangle 3"/>
          <p:cNvSpPr/>
          <p:nvPr userDrawn="1"/>
        </p:nvSpPr>
        <p:spPr>
          <a:xfrm>
            <a:off x="457200" y="6530088"/>
            <a:ext cx="8229600" cy="215444"/>
          </a:xfrm>
          <a:prstGeom prst="rect">
            <a:avLst/>
          </a:prstGeom>
        </p:spPr>
        <p:txBody>
          <a:bodyPr wrap="square">
            <a:spAutoFit/>
          </a:bodyPr>
          <a:lstStyle/>
          <a:p>
            <a:pPr marL="0" marR="0" lvl="0" indent="0" algn="ctr" rtl="0">
              <a:spcBef>
                <a:spcPts val="0"/>
              </a:spcBef>
              <a:spcAft>
                <a:spcPts val="0"/>
              </a:spcAft>
              <a:buSzPct val="25000"/>
              <a:buNone/>
            </a:pPr>
            <a:r>
              <a:rPr lang="en-US" sz="800" dirty="0">
                <a:solidFill>
                  <a:srgbClr val="707271"/>
                </a:solidFill>
                <a:latin typeface="Calibri"/>
                <a:ea typeface="Calibri"/>
                <a:cs typeface="Calibri"/>
                <a:sym typeface="Calibri"/>
              </a:rPr>
              <a:t>©Copyright 2024 Foundation for Educational Administration, Inc. – LEGAL ONE</a:t>
            </a:r>
          </a:p>
        </p:txBody>
      </p:sp>
    </p:spTree>
    <p:extLst>
      <p:ext uri="{BB962C8B-B14F-4D97-AF65-F5344CB8AC3E}">
        <p14:creationId xmlns:p14="http://schemas.microsoft.com/office/powerpoint/2010/main" val="25886422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914377" rtl="0" eaLnBrk="1" latinLnBrk="0" hangingPunct="1">
        <a:spcBef>
          <a:spcPct val="0"/>
        </a:spcBef>
        <a:buNone/>
        <a:defRPr sz="4400" u="sng"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707271"/>
                </a:solidFill>
                <a:latin typeface="+mn-lt"/>
              </a:defRPr>
            </a:lvl1pPr>
          </a:lstStyle>
          <a:p>
            <a:pPr defTabSz="914400">
              <a:defRPr/>
            </a:pPr>
            <a:fld id="{66AB8EC3-70AD-4CFB-AE4F-3F359721CA65}" type="slidenum">
              <a:rPr lang="en-US" smtClean="0"/>
              <a:pPr defTabSz="914400">
                <a:defRPr/>
              </a:pPr>
              <a:t>‹#›</a:t>
            </a:fld>
            <a:endParaRPr lang="en-US" dirty="0"/>
          </a:p>
        </p:txBody>
      </p:sp>
      <p:sp>
        <p:nvSpPr>
          <p:cNvPr id="4" name="Rectangle 3"/>
          <p:cNvSpPr/>
          <p:nvPr userDrawn="1"/>
        </p:nvSpPr>
        <p:spPr>
          <a:xfrm>
            <a:off x="457200" y="6530088"/>
            <a:ext cx="8229600" cy="215444"/>
          </a:xfrm>
          <a:prstGeom prst="rect">
            <a:avLst/>
          </a:prstGeom>
        </p:spPr>
        <p:txBody>
          <a:bodyPr wrap="square">
            <a:spAutoFit/>
          </a:bodyPr>
          <a:lstStyle/>
          <a:p>
            <a:pPr marL="0" marR="0" lvl="0" indent="0" algn="ctr" rtl="0">
              <a:spcBef>
                <a:spcPts val="0"/>
              </a:spcBef>
              <a:spcAft>
                <a:spcPts val="0"/>
              </a:spcAft>
              <a:buSzPct val="25000"/>
              <a:buNone/>
            </a:pPr>
            <a:r>
              <a:rPr lang="en-US" sz="800" dirty="0">
                <a:solidFill>
                  <a:srgbClr val="707271"/>
                </a:solidFill>
                <a:latin typeface="Calibri"/>
                <a:ea typeface="Calibri"/>
                <a:cs typeface="Calibri"/>
                <a:sym typeface="Calibri"/>
              </a:rPr>
              <a:t>©Copyright 2024 Foundation for Educational Administration, Inc. – LEGAL ONE</a:t>
            </a:r>
          </a:p>
        </p:txBody>
      </p:sp>
    </p:spTree>
    <p:extLst>
      <p:ext uri="{BB962C8B-B14F-4D97-AF65-F5344CB8AC3E}">
        <p14:creationId xmlns:p14="http://schemas.microsoft.com/office/powerpoint/2010/main" val="125482992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dt="0"/>
  <p:txStyles>
    <p:titleStyle>
      <a:lvl1pPr algn="ctr" defTabSz="914400" rtl="0" eaLnBrk="1" latinLnBrk="0" hangingPunct="1">
        <a:spcBef>
          <a:spcPct val="0"/>
        </a:spcBef>
        <a:buNone/>
        <a:defRPr sz="4400" u="sng"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707271"/>
                </a:solidFill>
                <a:latin typeface="+mn-lt"/>
              </a:defRPr>
            </a:lvl1pPr>
          </a:lstStyle>
          <a:p>
            <a:pPr defTabSz="914400">
              <a:defRPr/>
            </a:pPr>
            <a:fld id="{66AB8EC3-70AD-4CFB-AE4F-3F359721CA65}" type="slidenum">
              <a:rPr lang="en-US" smtClean="0"/>
              <a:pPr defTabSz="914400">
                <a:defRPr/>
              </a:pPr>
              <a:t>‹#›</a:t>
            </a:fld>
            <a:endParaRPr lang="en-US" dirty="0"/>
          </a:p>
        </p:txBody>
      </p:sp>
      <p:sp>
        <p:nvSpPr>
          <p:cNvPr id="4" name="Rectangle 3"/>
          <p:cNvSpPr/>
          <p:nvPr userDrawn="1"/>
        </p:nvSpPr>
        <p:spPr>
          <a:xfrm>
            <a:off x="457200" y="6530088"/>
            <a:ext cx="8229600" cy="215444"/>
          </a:xfrm>
          <a:prstGeom prst="rect">
            <a:avLst/>
          </a:prstGeom>
        </p:spPr>
        <p:txBody>
          <a:bodyPr wrap="square">
            <a:spAutoFit/>
          </a:bodyPr>
          <a:lstStyle/>
          <a:p>
            <a:pPr marL="0" marR="0" lvl="0" indent="0" algn="ctr" rtl="0">
              <a:spcBef>
                <a:spcPts val="0"/>
              </a:spcBef>
              <a:spcAft>
                <a:spcPts val="0"/>
              </a:spcAft>
              <a:buSzPct val="25000"/>
              <a:buNone/>
            </a:pPr>
            <a:r>
              <a:rPr lang="en-US" sz="800" dirty="0">
                <a:solidFill>
                  <a:srgbClr val="707271"/>
                </a:solidFill>
                <a:latin typeface="Calibri"/>
                <a:ea typeface="Calibri"/>
                <a:cs typeface="Calibri"/>
                <a:sym typeface="Calibri"/>
              </a:rPr>
              <a:t>©Copyright 2024 Foundation for Educational Administration, Inc. – LEGAL ONE</a:t>
            </a:r>
          </a:p>
        </p:txBody>
      </p:sp>
    </p:spTree>
    <p:extLst>
      <p:ext uri="{BB962C8B-B14F-4D97-AF65-F5344CB8AC3E}">
        <p14:creationId xmlns:p14="http://schemas.microsoft.com/office/powerpoint/2010/main" val="11828343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hdr="0" ftr="0" dt="0"/>
  <p:txStyles>
    <p:titleStyle>
      <a:lvl1pPr algn="ctr" defTabSz="914400" rtl="0" eaLnBrk="1" latinLnBrk="0" hangingPunct="1">
        <a:spcBef>
          <a:spcPct val="0"/>
        </a:spcBef>
        <a:buNone/>
        <a:defRPr sz="4400" u="sng"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707271"/>
                </a:solidFill>
                <a:latin typeface="+mn-lt"/>
              </a:defRPr>
            </a:lvl1pPr>
          </a:lstStyle>
          <a:p>
            <a:pPr defTabSz="914400">
              <a:defRPr/>
            </a:pPr>
            <a:fld id="{66AB8EC3-70AD-4CFB-AE4F-3F359721CA65}" type="slidenum">
              <a:rPr lang="en-US" smtClean="0"/>
              <a:pPr defTabSz="914400">
                <a:defRPr/>
              </a:pPr>
              <a:t>‹#›</a:t>
            </a:fld>
            <a:endParaRPr lang="en-US" dirty="0"/>
          </a:p>
        </p:txBody>
      </p:sp>
      <p:sp>
        <p:nvSpPr>
          <p:cNvPr id="4" name="Rectangle 3"/>
          <p:cNvSpPr/>
          <p:nvPr userDrawn="1"/>
        </p:nvSpPr>
        <p:spPr>
          <a:xfrm>
            <a:off x="457200" y="6530088"/>
            <a:ext cx="8229600" cy="215444"/>
          </a:xfrm>
          <a:prstGeom prst="rect">
            <a:avLst/>
          </a:prstGeom>
        </p:spPr>
        <p:txBody>
          <a:bodyPr wrap="square">
            <a:spAutoFit/>
          </a:bodyPr>
          <a:lstStyle/>
          <a:p>
            <a:pPr marL="0" marR="0" lvl="0" indent="0" algn="ctr" rtl="0">
              <a:spcBef>
                <a:spcPts val="0"/>
              </a:spcBef>
              <a:spcAft>
                <a:spcPts val="0"/>
              </a:spcAft>
              <a:buSzPct val="25000"/>
              <a:buNone/>
            </a:pPr>
            <a:r>
              <a:rPr lang="en-US" sz="800" dirty="0">
                <a:solidFill>
                  <a:srgbClr val="707271"/>
                </a:solidFill>
                <a:latin typeface="Calibri"/>
                <a:ea typeface="Calibri"/>
                <a:cs typeface="Calibri"/>
                <a:sym typeface="Calibri"/>
              </a:rPr>
              <a:t>©Copyright 2024 Foundation for Educational Administration, Inc. – LEGAL ONE</a:t>
            </a:r>
          </a:p>
        </p:txBody>
      </p:sp>
    </p:spTree>
    <p:extLst>
      <p:ext uri="{BB962C8B-B14F-4D97-AF65-F5344CB8AC3E}">
        <p14:creationId xmlns:p14="http://schemas.microsoft.com/office/powerpoint/2010/main" val="26936824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hf hdr="0" ftr="0" dt="0"/>
  <p:txStyles>
    <p:titleStyle>
      <a:lvl1pPr algn="ctr" defTabSz="914400" rtl="0" eaLnBrk="1" latinLnBrk="0" hangingPunct="1">
        <a:spcBef>
          <a:spcPct val="0"/>
        </a:spcBef>
        <a:buNone/>
        <a:defRPr sz="4400" u="sng"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8625" y="257473"/>
            <a:ext cx="7715250" cy="1071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28625" y="1500189"/>
            <a:ext cx="7715250" cy="4243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28625" y="5959080"/>
            <a:ext cx="2000250" cy="342305"/>
          </a:xfrm>
          <a:prstGeom prst="rect">
            <a:avLst/>
          </a:prstGeom>
        </p:spPr>
        <p:txBody>
          <a:bodyPr vert="horz" lIns="91440" tIns="45720" rIns="91440" bIns="45720" rtlCol="0" anchor="ctr"/>
          <a:lstStyle>
            <a:lvl1pPr algn="l">
              <a:defRPr sz="1125">
                <a:solidFill>
                  <a:schemeClr val="tx1">
                    <a:tint val="75000"/>
                  </a:schemeClr>
                </a:solidFill>
              </a:defRPr>
            </a:lvl1pPr>
          </a:lstStyle>
          <a:p>
            <a:fld id="{1D8BD707-D9CF-40AE-B4C6-C98DA3205C09}" type="datetimeFigureOut">
              <a:rPr lang="en-US" smtClean="0"/>
              <a:pPr/>
              <a:t>9/16/2024</a:t>
            </a:fld>
            <a:endParaRPr lang="en-US"/>
          </a:p>
        </p:txBody>
      </p:sp>
      <p:sp>
        <p:nvSpPr>
          <p:cNvPr id="5" name="Footer Placeholder 4"/>
          <p:cNvSpPr>
            <a:spLocks noGrp="1"/>
          </p:cNvSpPr>
          <p:nvPr>
            <p:ph type="ftr" sz="quarter" idx="3"/>
          </p:nvPr>
        </p:nvSpPr>
        <p:spPr>
          <a:xfrm>
            <a:off x="2928938" y="5959080"/>
            <a:ext cx="2714625" cy="342305"/>
          </a:xfrm>
          <a:prstGeom prst="rect">
            <a:avLst/>
          </a:prstGeom>
        </p:spPr>
        <p:txBody>
          <a:bodyPr vert="horz" lIns="91440" tIns="45720" rIns="91440" bIns="45720" rtlCol="0" anchor="ctr"/>
          <a:lstStyle>
            <a:lvl1pPr algn="ctr">
              <a:defRPr sz="112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143625" y="5959080"/>
            <a:ext cx="2000250" cy="342305"/>
          </a:xfrm>
          <a:prstGeom prst="rect">
            <a:avLst/>
          </a:prstGeom>
        </p:spPr>
        <p:txBody>
          <a:bodyPr vert="horz" lIns="91440" tIns="45720" rIns="91440" bIns="45720" rtlCol="0" anchor="ctr"/>
          <a:lstStyle>
            <a:lvl1pPr algn="r">
              <a:defRPr sz="1125">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34612702"/>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857250" rtl="0" eaLnBrk="1" latinLnBrk="0" hangingPunct="1">
        <a:spcBef>
          <a:spcPct val="0"/>
        </a:spcBef>
        <a:buNone/>
        <a:defRPr sz="4125" kern="1200">
          <a:solidFill>
            <a:schemeClr val="tx1"/>
          </a:solidFill>
          <a:latin typeface="+mj-lt"/>
          <a:ea typeface="+mj-ea"/>
          <a:cs typeface="+mj-cs"/>
        </a:defRPr>
      </a:lvl1pPr>
    </p:titleStyle>
    <p:bodyStyle>
      <a:lvl1pPr marL="321469" indent="-321469" algn="l" defTabSz="857250" rtl="0" eaLnBrk="1" latinLnBrk="0" hangingPunct="1">
        <a:spcBef>
          <a:spcPct val="20000"/>
        </a:spcBef>
        <a:buFont typeface="Arial" pitchFamily="34" charset="0"/>
        <a:buChar char="•"/>
        <a:defRPr sz="3000" kern="1200">
          <a:solidFill>
            <a:schemeClr val="tx1"/>
          </a:solidFill>
          <a:latin typeface="+mn-lt"/>
          <a:ea typeface="+mn-ea"/>
          <a:cs typeface="+mn-cs"/>
        </a:defRPr>
      </a:lvl1pPr>
      <a:lvl2pPr marL="696516" indent="-267891" algn="l" defTabSz="857250" rtl="0" eaLnBrk="1" latinLnBrk="0" hangingPunct="1">
        <a:spcBef>
          <a:spcPct val="20000"/>
        </a:spcBef>
        <a:buFont typeface="Arial" pitchFamily="34" charset="0"/>
        <a:buChar char="–"/>
        <a:defRPr sz="2625" kern="1200">
          <a:solidFill>
            <a:schemeClr val="tx1"/>
          </a:solidFill>
          <a:latin typeface="+mn-lt"/>
          <a:ea typeface="+mn-ea"/>
          <a:cs typeface="+mn-cs"/>
        </a:defRPr>
      </a:lvl2pPr>
      <a:lvl3pPr marL="1071563" indent="-214313" algn="l" defTabSz="857250" rtl="0" eaLnBrk="1" latinLnBrk="0" hangingPunct="1">
        <a:spcBef>
          <a:spcPct val="20000"/>
        </a:spcBef>
        <a:buFont typeface="Arial" pitchFamily="34" charset="0"/>
        <a:buChar char="•"/>
        <a:defRPr sz="2250" kern="1200">
          <a:solidFill>
            <a:schemeClr val="tx1"/>
          </a:solidFill>
          <a:latin typeface="+mn-lt"/>
          <a:ea typeface="+mn-ea"/>
          <a:cs typeface="+mn-cs"/>
        </a:defRPr>
      </a:lvl3pPr>
      <a:lvl4pPr marL="15001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4pPr>
      <a:lvl5pPr marL="19288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5pPr>
      <a:lvl6pPr marL="235743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6pPr>
      <a:lvl7pPr marL="278606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7pPr>
      <a:lvl8pPr marL="32146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8pPr>
      <a:lvl9pPr marL="36433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9pPr>
    </p:bodyStyle>
    <p:otherStyle>
      <a:defPPr>
        <a:defRPr lang="en-US"/>
      </a:defPPr>
      <a:lvl1pPr marL="0" algn="l" defTabSz="857250" rtl="0" eaLnBrk="1" latinLnBrk="0" hangingPunct="1">
        <a:defRPr sz="1688" kern="1200">
          <a:solidFill>
            <a:schemeClr val="tx1"/>
          </a:solidFill>
          <a:latin typeface="+mn-lt"/>
          <a:ea typeface="+mn-ea"/>
          <a:cs typeface="+mn-cs"/>
        </a:defRPr>
      </a:lvl1pPr>
      <a:lvl2pPr marL="428625" algn="l" defTabSz="857250" rtl="0" eaLnBrk="1" latinLnBrk="0" hangingPunct="1">
        <a:defRPr sz="1688" kern="1200">
          <a:solidFill>
            <a:schemeClr val="tx1"/>
          </a:solidFill>
          <a:latin typeface="+mn-lt"/>
          <a:ea typeface="+mn-ea"/>
          <a:cs typeface="+mn-cs"/>
        </a:defRPr>
      </a:lvl2pPr>
      <a:lvl3pPr marL="857250" algn="l" defTabSz="857250" rtl="0" eaLnBrk="1" latinLnBrk="0" hangingPunct="1">
        <a:defRPr sz="1688" kern="1200">
          <a:solidFill>
            <a:schemeClr val="tx1"/>
          </a:solidFill>
          <a:latin typeface="+mn-lt"/>
          <a:ea typeface="+mn-ea"/>
          <a:cs typeface="+mn-cs"/>
        </a:defRPr>
      </a:lvl3pPr>
      <a:lvl4pPr marL="1285875" algn="l" defTabSz="857250" rtl="0" eaLnBrk="1" latinLnBrk="0" hangingPunct="1">
        <a:defRPr sz="1688" kern="1200">
          <a:solidFill>
            <a:schemeClr val="tx1"/>
          </a:solidFill>
          <a:latin typeface="+mn-lt"/>
          <a:ea typeface="+mn-ea"/>
          <a:cs typeface="+mn-cs"/>
        </a:defRPr>
      </a:lvl4pPr>
      <a:lvl5pPr marL="1714500" algn="l" defTabSz="857250" rtl="0" eaLnBrk="1" latinLnBrk="0" hangingPunct="1">
        <a:defRPr sz="1688" kern="1200">
          <a:solidFill>
            <a:schemeClr val="tx1"/>
          </a:solidFill>
          <a:latin typeface="+mn-lt"/>
          <a:ea typeface="+mn-ea"/>
          <a:cs typeface="+mn-cs"/>
        </a:defRPr>
      </a:lvl5pPr>
      <a:lvl6pPr marL="2143125" algn="l" defTabSz="857250" rtl="0" eaLnBrk="1" latinLnBrk="0" hangingPunct="1">
        <a:defRPr sz="1688" kern="1200">
          <a:solidFill>
            <a:schemeClr val="tx1"/>
          </a:solidFill>
          <a:latin typeface="+mn-lt"/>
          <a:ea typeface="+mn-ea"/>
          <a:cs typeface="+mn-cs"/>
        </a:defRPr>
      </a:lvl6pPr>
      <a:lvl7pPr marL="2571750" algn="l" defTabSz="857250" rtl="0" eaLnBrk="1" latinLnBrk="0" hangingPunct="1">
        <a:defRPr sz="1688" kern="1200">
          <a:solidFill>
            <a:schemeClr val="tx1"/>
          </a:solidFill>
          <a:latin typeface="+mn-lt"/>
          <a:ea typeface="+mn-ea"/>
          <a:cs typeface="+mn-cs"/>
        </a:defRPr>
      </a:lvl7pPr>
      <a:lvl8pPr marL="3000375" algn="l" defTabSz="857250" rtl="0" eaLnBrk="1" latinLnBrk="0" hangingPunct="1">
        <a:defRPr sz="1688" kern="1200">
          <a:solidFill>
            <a:schemeClr val="tx1"/>
          </a:solidFill>
          <a:latin typeface="+mn-lt"/>
          <a:ea typeface="+mn-ea"/>
          <a:cs typeface="+mn-cs"/>
        </a:defRPr>
      </a:lvl8pPr>
      <a:lvl9pPr marL="3429000" algn="l" defTabSz="857250" rtl="0" eaLnBrk="1" latinLnBrk="0" hangingPunct="1">
        <a:defRPr sz="16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2.ed.gov/about/offices/list/ocr/docs/t9-final-rule-factsheet.pdf" TargetMode="External"/><Relationship Id="rId2" Type="http://schemas.openxmlformats.org/officeDocument/2006/relationships/hyperlink" Target="https://www2.ed.gov/about/offices/list/ocr/docs/t9-unofficial-final-rule-2024.pdf" TargetMode="External"/><Relationship Id="rId1" Type="http://schemas.openxmlformats.org/officeDocument/2006/relationships/slideLayout" Target="../slideLayouts/slideLayout2.xml"/><Relationship Id="rId5" Type="http://schemas.openxmlformats.org/officeDocument/2006/relationships/hyperlink" Target="https://www2.ed.gov/about/offices/list/ocr/docs/resource-nondiscrimination-policies.pdf" TargetMode="External"/><Relationship Id="rId4" Type="http://schemas.openxmlformats.org/officeDocument/2006/relationships/hyperlink" Target="https://www2.ed.gov/about/offices/list/ocr/docs/t9-final-rule-summary.pdf"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O_k3Bg6PabU" TargetMode="External"/><Relationship Id="rId2" Type="http://schemas.openxmlformats.org/officeDocument/2006/relationships/hyperlink" Target="https://www.youtube.com/watch?v=F8a0RKmT6GQ" TargetMode="External"/><Relationship Id="rId1" Type="http://schemas.openxmlformats.org/officeDocument/2006/relationships/slideLayout" Target="../slideLayouts/slideLayout2.xml"/><Relationship Id="rId4" Type="http://schemas.openxmlformats.org/officeDocument/2006/relationships/hyperlink" Target="https://www.naicu.edu/issues-advocacy/title-ix-regulations-update-2024"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ed.gov/news/press-releases/us-department-educations-office-civil-rights-resolves-sexual-harassment-compliance-review-newark-public-school-district-new-jersey"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njpsa-org.zoom.us/meeting/register/tZctcOqhqDsuGdM3oyCR9F996cWJNEqY3XWx"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njpsa.org/legalonenj/"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hyperlink" Target="mailto:legalone@njpsa.org?subject=LEGAL%20ONE"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2" Type="http://schemas.openxmlformats.org/officeDocument/2006/relationships/hyperlink" Target="https://www.thelegalonepodcast.com/"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pn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13.jpeg"/><Relationship Id="rId2" Type="http://schemas.openxmlformats.org/officeDocument/2006/relationships/image" Target="../media/image4.png"/><Relationship Id="rId16" Type="http://schemas.openxmlformats.org/officeDocument/2006/relationships/hyperlink" Target="https://njpsa.org/l1-podcast/responding-to-escalating-mental-health-needs-in-schools/" TargetMode="External"/><Relationship Id="rId1" Type="http://schemas.openxmlformats.org/officeDocument/2006/relationships/slideLayout" Target="../slideLayouts/slideLayout55.xml"/><Relationship Id="rId6" Type="http://schemas.openxmlformats.org/officeDocument/2006/relationships/image" Target="../media/image8.png"/><Relationship Id="rId11" Type="http://schemas.openxmlformats.org/officeDocument/2006/relationships/hyperlink" Target="https://www.thelegalonepodcast.com/" TargetMode="External"/><Relationship Id="rId5" Type="http://schemas.openxmlformats.org/officeDocument/2006/relationships/image" Target="../media/image7.svg"/><Relationship Id="rId15" Type="http://schemas.openxmlformats.org/officeDocument/2006/relationships/image" Target="../media/image16.png"/><Relationship Id="rId10" Type="http://schemas.openxmlformats.org/officeDocument/2006/relationships/image" Target="../media/image12.sv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5.svg"/></Relationships>
</file>

<file path=ppt/slides/_rels/slide51.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18" Type="http://schemas.openxmlformats.org/officeDocument/2006/relationships/hyperlink" Target="https://tmieducation.com/workshops/hot-issues-school-law-2023-2024-tmi-legal-one-collaborative" TargetMode="External"/><Relationship Id="rId3" Type="http://schemas.openxmlformats.org/officeDocument/2006/relationships/image" Target="../media/image18.svg"/><Relationship Id="rId7" Type="http://schemas.openxmlformats.org/officeDocument/2006/relationships/image" Target="../media/image22.svg"/><Relationship Id="rId12" Type="http://schemas.openxmlformats.org/officeDocument/2006/relationships/image" Target="../media/image27.png"/><Relationship Id="rId17" Type="http://schemas.openxmlformats.org/officeDocument/2006/relationships/hyperlink" Target="https://welcome.njpsa.org/fea/s/lt-event?id=a1YPW000002VHJZ2A4" TargetMode="External"/><Relationship Id="rId2" Type="http://schemas.openxmlformats.org/officeDocument/2006/relationships/image" Target="../media/image17.png"/><Relationship Id="rId16" Type="http://schemas.openxmlformats.org/officeDocument/2006/relationships/image" Target="../media/image31.svg"/><Relationship Id="rId1" Type="http://schemas.openxmlformats.org/officeDocument/2006/relationships/slideLayout" Target="../slideLayouts/slideLayout55.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 Id="rId14" Type="http://schemas.openxmlformats.org/officeDocument/2006/relationships/image" Target="../media/image29.jpeg"/></Relationships>
</file>

<file path=ppt/slides/_rels/slide52.xml.rels><?xml version="1.0" encoding="UTF-8" standalone="yes"?>
<Relationships xmlns="http://schemas.openxmlformats.org/package/2006/relationships"><Relationship Id="rId3" Type="http://schemas.openxmlformats.org/officeDocument/2006/relationships/hyperlink" Target="https://www.surveymonkey.com/r/LO-AJG-240916"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86358"/>
            <a:ext cx="7772400" cy="1470025"/>
          </a:xfrm>
        </p:spPr>
        <p:txBody>
          <a:bodyPr>
            <a:normAutofit fontScale="90000"/>
          </a:bodyPr>
          <a:lstStyle/>
          <a:p>
            <a:br>
              <a:rPr lang="en-US" dirty="0"/>
            </a:br>
            <a:br>
              <a:rPr lang="en-US" dirty="0"/>
            </a:br>
            <a:endParaRPr lang="en-US" dirty="0"/>
          </a:p>
        </p:txBody>
      </p:sp>
      <p:sp>
        <p:nvSpPr>
          <p:cNvPr id="8" name="Rectangle 7"/>
          <p:cNvSpPr/>
          <p:nvPr/>
        </p:nvSpPr>
        <p:spPr>
          <a:xfrm>
            <a:off x="419098" y="2695491"/>
            <a:ext cx="8305800" cy="5663089"/>
          </a:xfrm>
          <a:prstGeom prst="rect">
            <a:avLst/>
          </a:prstGeom>
        </p:spPr>
        <p:txBody>
          <a:bodyPr wrap="square">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3B8EDE"/>
                </a:solidFill>
                <a:effectLst/>
                <a:uLnTx/>
                <a:uFillTx/>
                <a:latin typeface="Calibri"/>
                <a:ea typeface="+mn-ea"/>
                <a:cs typeface="+mn-cs"/>
              </a:rPr>
              <a:t>AJG/LEGAL ONE: Monday Madness - Bullying, Discrimination Law and Public Schools: Navigating an Ever Changing Legal Landscape</a:t>
            </a:r>
            <a:endParaRPr lang="en-US" sz="3000" b="1" dirty="0">
              <a:solidFill>
                <a:srgbClr val="3B8EDE"/>
              </a:solidFill>
              <a:latin typeface="Calibri"/>
            </a:endParaRP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D87900"/>
              </a:solidFill>
              <a:effectLst/>
              <a:uLnTx/>
              <a:uFillTx/>
              <a:latin typeface="Calibri"/>
              <a:ea typeface="+mn-ea"/>
              <a:cs typeface="+mn-cs"/>
            </a:endParaRP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D87900"/>
              </a:solidFill>
              <a:effectLst/>
              <a:uLnTx/>
              <a:uFillTx/>
              <a:latin typeface="Calibri"/>
              <a:ea typeface="+mn-ea"/>
              <a:cs typeface="+mn-cs"/>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D87900"/>
                </a:solidFill>
                <a:effectLst/>
                <a:uLnTx/>
                <a:uFillTx/>
                <a:latin typeface="Calibri"/>
                <a:ea typeface="+mn-ea"/>
                <a:cs typeface="+mn-cs"/>
              </a:rPr>
              <a:t>September </a:t>
            </a:r>
            <a:r>
              <a:rPr kumimoji="0" lang="en-US" sz="2800" b="1" i="0" u="none" strike="noStrike" kern="1200" cap="none" spc="0" normalizeH="0" baseline="0" noProof="0" dirty="0">
                <a:ln>
                  <a:noFill/>
                </a:ln>
                <a:solidFill>
                  <a:srgbClr val="D87900"/>
                </a:solidFill>
                <a:effectLst/>
                <a:uLnTx/>
                <a:uFillTx/>
                <a:latin typeface="Calibri"/>
                <a:ea typeface="+mn-ea"/>
                <a:cs typeface="+mn-cs"/>
              </a:rPr>
              <a:t>16, 2024</a:t>
            </a:r>
          </a:p>
          <a:p>
            <a:pPr marL="0" marR="0" lvl="0" indent="0" algn="ctr" defTabSz="457200" rtl="0" eaLnBrk="0" fontAlgn="base" latinLnBrk="0" hangingPunct="0">
              <a:lnSpc>
                <a:spcPct val="100000"/>
              </a:lnSpc>
              <a:spcBef>
                <a:spcPct val="0"/>
              </a:spcBef>
              <a:spcAft>
                <a:spcPct val="0"/>
              </a:spcAft>
              <a:buClrTx/>
              <a:buSzTx/>
              <a:buFontTx/>
              <a:buNone/>
              <a:tabLst/>
              <a:defRPr/>
            </a:pPr>
            <a:endParaRPr lang="en-US" sz="2800" b="1" dirty="0">
              <a:solidFill>
                <a:srgbClr val="D87900"/>
              </a:solidFill>
              <a:latin typeface="Calibri"/>
            </a:endParaRPr>
          </a:p>
          <a:p>
            <a:pPr marL="0" marR="0" lvl="0" indent="0" algn="ctr" defTabSz="457200" rtl="0" eaLnBrk="0" fontAlgn="base" latinLnBrk="0" hangingPunct="0">
              <a:lnSpc>
                <a:spcPct val="100000"/>
              </a:lnSpc>
              <a:spcBef>
                <a:spcPct val="0"/>
              </a:spcBef>
              <a:spcAft>
                <a:spcPct val="0"/>
              </a:spcAft>
              <a:buClrTx/>
              <a:buSzTx/>
              <a:buFontTx/>
              <a:buNone/>
              <a:tabLst/>
              <a:defRPr/>
            </a:pPr>
            <a:endParaRPr lang="en-US" sz="2000" b="1" dirty="0">
              <a:solidFill>
                <a:srgbClr val="D87900"/>
              </a:solidFill>
              <a:latin typeface="Calibri"/>
            </a:endParaRPr>
          </a:p>
          <a:p>
            <a:pPr algn="ctr" defTabSz="457200" eaLnBrk="0" fontAlgn="base" hangingPunct="0">
              <a:spcBef>
                <a:spcPct val="0"/>
              </a:spcBef>
              <a:spcAft>
                <a:spcPct val="0"/>
              </a:spcAft>
              <a:defRPr/>
            </a:pPr>
            <a:endParaRPr lang="en-US" sz="2800" i="1" dirty="0">
              <a:solidFill>
                <a:srgbClr val="000000"/>
              </a:solidFill>
              <a:effectLst/>
            </a:endParaRPr>
          </a:p>
          <a:p>
            <a:pPr marL="0" marR="0" lvl="0" indent="0" algn="ctr" defTabSz="457200" rtl="0" eaLnBrk="0" fontAlgn="base" latinLnBrk="0" hangingPunct="0">
              <a:lnSpc>
                <a:spcPct val="100000"/>
              </a:lnSpc>
              <a:spcBef>
                <a:spcPct val="0"/>
              </a:spcBef>
              <a:spcAft>
                <a:spcPct val="0"/>
              </a:spcAft>
              <a:buClrTx/>
              <a:buSzTx/>
              <a:buFontTx/>
              <a:buNone/>
              <a:tabLst/>
              <a:defRPr/>
            </a:pPr>
            <a:endParaRPr lang="en-US" sz="2800" b="1" dirty="0">
              <a:solidFill>
                <a:srgbClr val="D87900"/>
              </a:solidFill>
              <a:latin typeface="Calibri"/>
            </a:endParaRP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457200" rtl="0" eaLnBrk="0" fontAlgn="base" latinLnBrk="0" hangingPunct="0">
              <a:lnSpc>
                <a:spcPct val="100000"/>
              </a:lnSpc>
              <a:spcBef>
                <a:spcPct val="0"/>
              </a:spcBef>
              <a:spcAft>
                <a:spcPct val="0"/>
              </a:spcAft>
              <a:buClrTx/>
              <a:buSzTx/>
              <a:buFontTx/>
              <a:buNone/>
              <a:tabLst/>
              <a:defRPr/>
            </a:pPr>
            <a:endParaRPr lang="en-US" sz="2800" dirty="0">
              <a:solidFill>
                <a:prstClr val="black"/>
              </a:solidFill>
              <a:latin typeface="Calibri"/>
            </a:endParaRPr>
          </a:p>
        </p:txBody>
      </p:sp>
      <p:pic>
        <p:nvPicPr>
          <p:cNvPr id="5" name="Picture 4">
            <a:extLst>
              <a:ext uri="{FF2B5EF4-FFF2-40B4-BE49-F238E27FC236}">
                <a16:creationId xmlns:a16="http://schemas.microsoft.com/office/drawing/2014/main" id="{EDC673AF-DAE0-4542-8B98-34E8458416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379570"/>
            <a:ext cx="6705600" cy="1488165"/>
          </a:xfrm>
          <a:prstGeom prst="rect">
            <a:avLst/>
          </a:prstGeom>
        </p:spPr>
      </p:pic>
      <p:sp>
        <p:nvSpPr>
          <p:cNvPr id="9" name="Subtitle 2">
            <a:extLst>
              <a:ext uri="{FF2B5EF4-FFF2-40B4-BE49-F238E27FC236}">
                <a16:creationId xmlns:a16="http://schemas.microsoft.com/office/drawing/2014/main" id="{38F064BB-C452-9D4E-88F7-D98CC66EA9A0}"/>
              </a:ext>
            </a:extLst>
          </p:cNvPr>
          <p:cNvSpPr txBox="1">
            <a:spLocks/>
          </p:cNvSpPr>
          <p:nvPr/>
        </p:nvSpPr>
        <p:spPr>
          <a:xfrm>
            <a:off x="1510671" y="1611698"/>
            <a:ext cx="6122655" cy="98115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2000" b="1" i="1" u="none" strike="noStrike" kern="1200" cap="none" spc="0" normalizeH="0" baseline="0" noProof="0" dirty="0">
                <a:ln>
                  <a:noFill/>
                </a:ln>
                <a:solidFill>
                  <a:prstClr val="black"/>
                </a:solidFill>
                <a:effectLst/>
                <a:uLnTx/>
                <a:uFillTx/>
                <a:latin typeface="Calibri"/>
                <a:ea typeface="+mn-ea"/>
                <a:cs typeface="Times New Roman" pitchFamily="18" charset="0"/>
              </a:rPr>
              <a:t>L</a:t>
            </a:r>
            <a:r>
              <a:rPr kumimoji="0" lang="en-US" sz="2000" b="0" i="1" u="none" strike="noStrike" kern="1200" cap="none" spc="0" normalizeH="0" baseline="0" noProof="0" dirty="0">
                <a:ln>
                  <a:noFill/>
                </a:ln>
                <a:solidFill>
                  <a:prstClr val="white">
                    <a:lumMod val="50000"/>
                  </a:prstClr>
                </a:solidFill>
                <a:effectLst/>
                <a:uLnTx/>
                <a:uFillTx/>
                <a:latin typeface="Calibri"/>
                <a:ea typeface="+mn-ea"/>
                <a:cs typeface="Times New Roman" pitchFamily="18" charset="0"/>
              </a:rPr>
              <a:t>aw, </a:t>
            </a:r>
            <a:r>
              <a:rPr kumimoji="0" lang="en-US" sz="2000" b="1" i="1" u="none" strike="noStrike" kern="1200" cap="none" spc="0" normalizeH="0" baseline="0" noProof="0" dirty="0">
                <a:ln>
                  <a:noFill/>
                </a:ln>
                <a:solidFill>
                  <a:prstClr val="black"/>
                </a:solidFill>
                <a:effectLst/>
                <a:uLnTx/>
                <a:uFillTx/>
                <a:latin typeface="Calibri"/>
                <a:ea typeface="+mn-ea"/>
                <a:cs typeface="Times New Roman" pitchFamily="18" charset="0"/>
              </a:rPr>
              <a:t>E</a:t>
            </a:r>
            <a:r>
              <a:rPr kumimoji="0" lang="en-US" sz="2000" b="0" i="1" u="none" strike="noStrike" kern="1200" cap="none" spc="0" normalizeH="0" baseline="0" noProof="0" dirty="0">
                <a:ln>
                  <a:noFill/>
                </a:ln>
                <a:solidFill>
                  <a:prstClr val="white">
                    <a:lumMod val="50000"/>
                  </a:prstClr>
                </a:solidFill>
                <a:effectLst/>
                <a:uLnTx/>
                <a:uFillTx/>
                <a:latin typeface="Calibri"/>
                <a:ea typeface="+mn-ea"/>
                <a:cs typeface="Times New Roman" pitchFamily="18" charset="0"/>
              </a:rPr>
              <a:t>thics and </a:t>
            </a:r>
            <a:r>
              <a:rPr kumimoji="0" lang="en-US" sz="2000" b="1" i="1" u="none" strike="noStrike" kern="1200" cap="none" spc="0" normalizeH="0" baseline="0" noProof="0" dirty="0">
                <a:ln>
                  <a:noFill/>
                </a:ln>
                <a:solidFill>
                  <a:prstClr val="black"/>
                </a:solidFill>
                <a:effectLst/>
                <a:uLnTx/>
                <a:uFillTx/>
                <a:latin typeface="Calibri"/>
                <a:ea typeface="+mn-ea"/>
                <a:cs typeface="Times New Roman" pitchFamily="18" charset="0"/>
              </a:rPr>
              <a:t>G</a:t>
            </a:r>
            <a:r>
              <a:rPr kumimoji="0" lang="en-US" sz="2000" b="0" i="1" u="none" strike="noStrike" kern="1200" cap="none" spc="0" normalizeH="0" baseline="0" noProof="0" dirty="0">
                <a:ln>
                  <a:noFill/>
                </a:ln>
                <a:solidFill>
                  <a:prstClr val="white">
                    <a:lumMod val="50000"/>
                  </a:prstClr>
                </a:solidFill>
                <a:effectLst/>
                <a:uLnTx/>
                <a:uFillTx/>
                <a:latin typeface="Calibri"/>
                <a:ea typeface="+mn-ea"/>
                <a:cs typeface="Times New Roman" pitchFamily="18" charset="0"/>
              </a:rPr>
              <a:t>overnance for </a:t>
            </a:r>
            <a:r>
              <a:rPr kumimoji="0" lang="en-US" sz="2000" b="1" i="1" u="none" strike="noStrike" kern="1200" cap="none" spc="0" normalizeH="0" baseline="0" noProof="0" dirty="0">
                <a:ln>
                  <a:noFill/>
                </a:ln>
                <a:solidFill>
                  <a:prstClr val="black"/>
                </a:solidFill>
                <a:effectLst/>
                <a:uLnTx/>
                <a:uFillTx/>
                <a:latin typeface="Calibri"/>
                <a:ea typeface="+mn-ea"/>
                <a:cs typeface="Times New Roman" pitchFamily="18" charset="0"/>
              </a:rPr>
              <a:t>A</a:t>
            </a:r>
            <a:r>
              <a:rPr kumimoji="0" lang="en-US" sz="2000" b="0" i="1" u="none" strike="noStrike" kern="1200" cap="none" spc="0" normalizeH="0" baseline="0" noProof="0" dirty="0">
                <a:ln>
                  <a:noFill/>
                </a:ln>
                <a:solidFill>
                  <a:prstClr val="white">
                    <a:lumMod val="50000"/>
                  </a:prstClr>
                </a:solidFill>
                <a:effectLst/>
                <a:uLnTx/>
                <a:uFillTx/>
                <a:latin typeface="Calibri"/>
                <a:ea typeface="+mn-ea"/>
                <a:cs typeface="Times New Roman" pitchFamily="18" charset="0"/>
              </a:rPr>
              <a:t>ll </a:t>
            </a:r>
            <a:r>
              <a:rPr kumimoji="0" lang="en-US" sz="2000" b="1" i="1" u="none" strike="noStrike" kern="1200" cap="none" spc="0" normalizeH="0" baseline="0" noProof="0" dirty="0">
                <a:ln>
                  <a:noFill/>
                </a:ln>
                <a:solidFill>
                  <a:prstClr val="black"/>
                </a:solidFill>
                <a:effectLst/>
                <a:uLnTx/>
                <a:uFillTx/>
                <a:latin typeface="Calibri"/>
                <a:ea typeface="+mn-ea"/>
                <a:cs typeface="Times New Roman" pitchFamily="18" charset="0"/>
              </a:rPr>
              <a:t>L</a:t>
            </a:r>
            <a:r>
              <a:rPr kumimoji="0" lang="en-US" sz="2000" b="0" i="1" u="none" strike="noStrike" kern="1200" cap="none" spc="0" normalizeH="0" baseline="0" noProof="0" dirty="0">
                <a:ln>
                  <a:noFill/>
                </a:ln>
                <a:solidFill>
                  <a:prstClr val="white">
                    <a:lumMod val="50000"/>
                  </a:prstClr>
                </a:solidFill>
                <a:effectLst/>
                <a:uLnTx/>
                <a:uFillTx/>
                <a:latin typeface="Calibri"/>
                <a:ea typeface="+mn-ea"/>
                <a:cs typeface="Times New Roman" pitchFamily="18" charset="0"/>
              </a:rPr>
              <a:t>eaders, including an </a:t>
            </a:r>
            <a:r>
              <a:rPr kumimoji="0" lang="en-US" sz="2000" b="1" i="1" u="none" strike="noStrike" kern="1200" cap="none" spc="0" normalizeH="0" baseline="0" noProof="0" dirty="0">
                <a:ln>
                  <a:noFill/>
                </a:ln>
                <a:solidFill>
                  <a:prstClr val="black"/>
                </a:solidFill>
                <a:effectLst/>
                <a:uLnTx/>
                <a:uFillTx/>
                <a:latin typeface="Calibri"/>
                <a:ea typeface="+mn-ea"/>
                <a:cs typeface="Times New Roman" pitchFamily="18" charset="0"/>
              </a:rPr>
              <a:t>O</a:t>
            </a:r>
            <a:r>
              <a:rPr kumimoji="0" lang="en-US" sz="2000" b="0" i="1" u="none" strike="noStrike" kern="1200" cap="none" spc="0" normalizeH="0" baseline="0" noProof="0" dirty="0">
                <a:ln>
                  <a:noFill/>
                </a:ln>
                <a:solidFill>
                  <a:prstClr val="white">
                    <a:lumMod val="50000"/>
                  </a:prstClr>
                </a:solidFill>
                <a:effectLst/>
                <a:uLnTx/>
                <a:uFillTx/>
                <a:latin typeface="Calibri"/>
                <a:ea typeface="+mn-ea"/>
                <a:cs typeface="Times New Roman" pitchFamily="18" charset="0"/>
              </a:rPr>
              <a:t>verview of </a:t>
            </a:r>
            <a:r>
              <a:rPr kumimoji="0" lang="en-US" sz="2000" b="1" i="1" u="none" strike="noStrike" kern="1200" cap="none" spc="0" normalizeH="0" baseline="0" noProof="0" dirty="0">
                <a:ln>
                  <a:noFill/>
                </a:ln>
                <a:solidFill>
                  <a:prstClr val="black"/>
                </a:solidFill>
                <a:effectLst/>
                <a:uLnTx/>
                <a:uFillTx/>
                <a:latin typeface="Calibri"/>
                <a:ea typeface="+mn-ea"/>
                <a:cs typeface="Times New Roman" pitchFamily="18" charset="0"/>
              </a:rPr>
              <a:t>N</a:t>
            </a:r>
            <a:r>
              <a:rPr kumimoji="0" lang="en-US" sz="2000" b="0" i="1" u="none" strike="noStrike" kern="1200" cap="none" spc="0" normalizeH="0" baseline="0" noProof="0" dirty="0">
                <a:ln>
                  <a:noFill/>
                </a:ln>
                <a:solidFill>
                  <a:prstClr val="white">
                    <a:lumMod val="50000"/>
                  </a:prstClr>
                </a:solidFill>
                <a:effectLst/>
                <a:uLnTx/>
                <a:uFillTx/>
                <a:latin typeface="Calibri"/>
                <a:ea typeface="+mn-ea"/>
                <a:cs typeface="Times New Roman" pitchFamily="18" charset="0"/>
              </a:rPr>
              <a:t>ew and </a:t>
            </a:r>
            <a:r>
              <a:rPr kumimoji="0" lang="en-US" sz="2000" b="1" i="1" u="none" strike="noStrike" kern="1200" cap="none" spc="0" normalizeH="0" baseline="0" noProof="0" dirty="0">
                <a:ln>
                  <a:noFill/>
                </a:ln>
                <a:solidFill>
                  <a:prstClr val="black"/>
                </a:solidFill>
                <a:effectLst/>
                <a:uLnTx/>
                <a:uFillTx/>
                <a:latin typeface="Calibri"/>
                <a:ea typeface="+mn-ea"/>
                <a:cs typeface="Times New Roman" pitchFamily="18" charset="0"/>
              </a:rPr>
              <a:t>E</a:t>
            </a:r>
            <a:r>
              <a:rPr kumimoji="0" lang="en-US" sz="2000" b="0" i="1" u="none" strike="noStrike" kern="1200" cap="none" spc="0" normalizeH="0" baseline="0" noProof="0" dirty="0">
                <a:ln>
                  <a:noFill/>
                </a:ln>
                <a:solidFill>
                  <a:prstClr val="white">
                    <a:lumMod val="50000"/>
                  </a:prstClr>
                </a:solidFill>
                <a:effectLst/>
                <a:uLnTx/>
                <a:uFillTx/>
                <a:latin typeface="Calibri"/>
                <a:ea typeface="+mn-ea"/>
                <a:cs typeface="Times New Roman" pitchFamily="18" charset="0"/>
              </a:rPr>
              <a:t>merging Issues</a:t>
            </a:r>
            <a:endParaRPr kumimoji="0" lang="en-US" sz="2000" b="0" i="0" u="none" strike="noStrike" kern="1200" cap="none" spc="0" normalizeH="0" baseline="0" noProof="0" dirty="0">
              <a:ln>
                <a:noFill/>
              </a:ln>
              <a:solidFill>
                <a:prstClr val="white">
                  <a:lumMod val="50000"/>
                </a:prstClr>
              </a:solidFill>
              <a:effectLst/>
              <a:uLnTx/>
              <a:uFillTx/>
              <a:latin typeface="Calibri"/>
              <a:ea typeface="+mn-ea"/>
              <a:cs typeface="Arial" pitchFamily="34" charset="0"/>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en-US" sz="20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1643316432"/>
      </p:ext>
    </p:extLst>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7211B-D456-3771-29FC-BCC54098F3FF}"/>
              </a:ext>
            </a:extLst>
          </p:cNvPr>
          <p:cNvSpPr>
            <a:spLocks noGrp="1"/>
          </p:cNvSpPr>
          <p:nvPr>
            <p:ph type="title"/>
          </p:nvPr>
        </p:nvSpPr>
        <p:spPr/>
        <p:txBody>
          <a:bodyPr/>
          <a:lstStyle/>
          <a:p>
            <a:r>
              <a:rPr lang="en-US" dirty="0"/>
              <a:t>Why This Matters</a:t>
            </a:r>
          </a:p>
        </p:txBody>
      </p:sp>
      <p:sp>
        <p:nvSpPr>
          <p:cNvPr id="3" name="Content Placeholder 2">
            <a:extLst>
              <a:ext uri="{FF2B5EF4-FFF2-40B4-BE49-F238E27FC236}">
                <a16:creationId xmlns:a16="http://schemas.microsoft.com/office/drawing/2014/main" id="{506AECBE-D34C-C7EB-CC84-325CBC3DB390}"/>
              </a:ext>
            </a:extLst>
          </p:cNvPr>
          <p:cNvSpPr>
            <a:spLocks noGrp="1"/>
          </p:cNvSpPr>
          <p:nvPr>
            <p:ph idx="1"/>
          </p:nvPr>
        </p:nvSpPr>
        <p:spPr/>
        <p:txBody>
          <a:bodyPr>
            <a:normAutofit fontScale="92500" lnSpcReduction="10000"/>
          </a:bodyPr>
          <a:lstStyle/>
          <a:p>
            <a:r>
              <a:rPr lang="en-US" dirty="0"/>
              <a:t>Potential for significant impact on physical and emotional well being for students and staff, including increased risk of suicidal ideation</a:t>
            </a:r>
          </a:p>
          <a:p>
            <a:r>
              <a:rPr lang="en-US" dirty="0"/>
              <a:t>HIB/Discrimination Claims undermine ability of students AND staff to focus on the task at hand</a:t>
            </a:r>
          </a:p>
          <a:p>
            <a:r>
              <a:rPr lang="en-US" dirty="0"/>
              <a:t>Potential legal liability skyrockets if districts fail to identify and respond to issues, or respond ineffectively</a:t>
            </a:r>
          </a:p>
          <a:p>
            <a:r>
              <a:rPr lang="en-US" dirty="0"/>
              <a:t>Exposure to potential punitive damages, not covered by insurance</a:t>
            </a:r>
          </a:p>
        </p:txBody>
      </p:sp>
      <p:sp>
        <p:nvSpPr>
          <p:cNvPr id="4" name="Slide Number Placeholder 3">
            <a:extLst>
              <a:ext uri="{FF2B5EF4-FFF2-40B4-BE49-F238E27FC236}">
                <a16:creationId xmlns:a16="http://schemas.microsoft.com/office/drawing/2014/main" id="{A12FAD80-4C5C-F5DC-D359-C57B7C2AE38B}"/>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10</a:t>
            </a:fld>
            <a:endParaRPr lang="en-US" dirty="0">
              <a:solidFill>
                <a:prstClr val="black">
                  <a:tint val="75000"/>
                </a:prstClr>
              </a:solidFill>
            </a:endParaRPr>
          </a:p>
        </p:txBody>
      </p:sp>
    </p:spTree>
    <p:extLst>
      <p:ext uri="{BB962C8B-B14F-4D97-AF65-F5344CB8AC3E}">
        <p14:creationId xmlns:p14="http://schemas.microsoft.com/office/powerpoint/2010/main" val="710911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795C8-6C35-B648-718A-240A6842F10C}"/>
              </a:ext>
            </a:extLst>
          </p:cNvPr>
          <p:cNvSpPr>
            <a:spLocks noGrp="1"/>
          </p:cNvSpPr>
          <p:nvPr>
            <p:ph type="title"/>
          </p:nvPr>
        </p:nvSpPr>
        <p:spPr/>
        <p:txBody>
          <a:bodyPr/>
          <a:lstStyle/>
          <a:p>
            <a:r>
              <a:rPr lang="en-US" dirty="0"/>
              <a:t>scenario</a:t>
            </a:r>
          </a:p>
        </p:txBody>
      </p:sp>
    </p:spTree>
    <p:extLst>
      <p:ext uri="{BB962C8B-B14F-4D97-AF65-F5344CB8AC3E}">
        <p14:creationId xmlns:p14="http://schemas.microsoft.com/office/powerpoint/2010/main" val="2562170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37734-07FF-1862-264D-CC5ED30057DD}"/>
              </a:ext>
            </a:extLst>
          </p:cNvPr>
          <p:cNvSpPr>
            <a:spLocks noGrp="1"/>
          </p:cNvSpPr>
          <p:nvPr>
            <p:ph type="title"/>
          </p:nvPr>
        </p:nvSpPr>
        <p:spPr/>
        <p:txBody>
          <a:bodyPr/>
          <a:lstStyle/>
          <a:p>
            <a:r>
              <a:rPr lang="en-US" dirty="0"/>
              <a:t>Scenario - A Tangled Web!</a:t>
            </a:r>
          </a:p>
        </p:txBody>
      </p:sp>
      <p:sp>
        <p:nvSpPr>
          <p:cNvPr id="3" name="Content Placeholder 2">
            <a:extLst>
              <a:ext uri="{FF2B5EF4-FFF2-40B4-BE49-F238E27FC236}">
                <a16:creationId xmlns:a16="http://schemas.microsoft.com/office/drawing/2014/main" id="{8AE872DA-9083-6831-B117-E4667200CE13}"/>
              </a:ext>
            </a:extLst>
          </p:cNvPr>
          <p:cNvSpPr>
            <a:spLocks noGrp="1"/>
          </p:cNvSpPr>
          <p:nvPr>
            <p:ph idx="1"/>
          </p:nvPr>
        </p:nvSpPr>
        <p:spPr/>
        <p:txBody>
          <a:bodyPr>
            <a:normAutofit fontScale="92500" lnSpcReduction="10000"/>
          </a:bodyPr>
          <a:lstStyle/>
          <a:p>
            <a:r>
              <a:rPr lang="en-US" dirty="0"/>
              <a:t>Jenny has just begun middle school as a 6</a:t>
            </a:r>
            <a:r>
              <a:rPr lang="en-US" baseline="30000" dirty="0"/>
              <a:t>th</a:t>
            </a:r>
            <a:r>
              <a:rPr lang="en-US" dirty="0"/>
              <a:t> grader student in the Safe Haven School District.  </a:t>
            </a:r>
          </a:p>
          <a:p>
            <a:r>
              <a:rPr lang="en-US" dirty="0"/>
              <a:t>She is invited to a Halloween Party at the home of another student, Amanda, who she doesn’t know very well, but who has seemed nice to Jenny over the first 7 weeks of the school year.  </a:t>
            </a:r>
          </a:p>
          <a:p>
            <a:r>
              <a:rPr lang="en-US" dirty="0"/>
              <a:t>Jenny is excited to go.  Her parents gave her permission once they were assured by Amanda’s parents that there would be proper adult supervision at all times.</a:t>
            </a:r>
          </a:p>
        </p:txBody>
      </p:sp>
      <p:sp>
        <p:nvSpPr>
          <p:cNvPr id="4" name="Slide Number Placeholder 3">
            <a:extLst>
              <a:ext uri="{FF2B5EF4-FFF2-40B4-BE49-F238E27FC236}">
                <a16:creationId xmlns:a16="http://schemas.microsoft.com/office/drawing/2014/main" id="{79700D61-FA42-D1DD-518E-62E5DBA5F87A}"/>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12</a:t>
            </a:fld>
            <a:endParaRPr lang="en-US" dirty="0">
              <a:solidFill>
                <a:prstClr val="black">
                  <a:tint val="75000"/>
                </a:prstClr>
              </a:solidFill>
            </a:endParaRPr>
          </a:p>
        </p:txBody>
      </p:sp>
    </p:spTree>
    <p:extLst>
      <p:ext uri="{BB962C8B-B14F-4D97-AF65-F5344CB8AC3E}">
        <p14:creationId xmlns:p14="http://schemas.microsoft.com/office/powerpoint/2010/main" val="28535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25283-90CA-79F0-0BC4-BF13D4CC634D}"/>
              </a:ext>
            </a:extLst>
          </p:cNvPr>
          <p:cNvSpPr>
            <a:spLocks noGrp="1"/>
          </p:cNvSpPr>
          <p:nvPr>
            <p:ph type="title"/>
          </p:nvPr>
        </p:nvSpPr>
        <p:spPr/>
        <p:txBody>
          <a:bodyPr/>
          <a:lstStyle/>
          <a:p>
            <a:r>
              <a:rPr lang="en-US" dirty="0"/>
              <a:t>Scenario (cont’d)</a:t>
            </a:r>
          </a:p>
        </p:txBody>
      </p:sp>
      <p:sp>
        <p:nvSpPr>
          <p:cNvPr id="3" name="Content Placeholder 2">
            <a:extLst>
              <a:ext uri="{FF2B5EF4-FFF2-40B4-BE49-F238E27FC236}">
                <a16:creationId xmlns:a16="http://schemas.microsoft.com/office/drawing/2014/main" id="{F9347D53-C947-F391-FB0C-2F6159E10DAD}"/>
              </a:ext>
            </a:extLst>
          </p:cNvPr>
          <p:cNvSpPr>
            <a:spLocks noGrp="1"/>
          </p:cNvSpPr>
          <p:nvPr>
            <p:ph idx="1"/>
          </p:nvPr>
        </p:nvSpPr>
        <p:spPr>
          <a:xfrm>
            <a:off x="457200" y="1344706"/>
            <a:ext cx="8229600" cy="4972967"/>
          </a:xfrm>
        </p:spPr>
        <p:txBody>
          <a:bodyPr>
            <a:normAutofit fontScale="92500" lnSpcReduction="20000"/>
          </a:bodyPr>
          <a:lstStyle/>
          <a:p>
            <a:r>
              <a:rPr lang="en-US" dirty="0"/>
              <a:t>Jenny is excited to go, since she doesn’t have many friends yet at the middle school.</a:t>
            </a:r>
          </a:p>
          <a:p>
            <a:r>
              <a:rPr lang="en-US" dirty="0"/>
              <a:t>Jenny’s father drops her off at 6 pm and tells her he will pick her up at 10 pm.</a:t>
            </a:r>
          </a:p>
          <a:p>
            <a:r>
              <a:rPr lang="en-US" dirty="0"/>
              <a:t>Jenny is greeted at the door by Amanda’s parents, who tell Jenny that the party is downstairs in the basement.</a:t>
            </a:r>
          </a:p>
          <a:p>
            <a:r>
              <a:rPr lang="en-US" dirty="0"/>
              <a:t>Jenny proceeds downstairs and sees about two dozen students, some wearing masks, others not.</a:t>
            </a:r>
          </a:p>
          <a:p>
            <a:r>
              <a:rPr lang="en-US" dirty="0"/>
              <a:t>Jenny is taken aback.  She didn’t know if she was supposed to wear a costume or not and wants to fit in.</a:t>
            </a:r>
          </a:p>
          <a:p>
            <a:endParaRPr lang="en-US" dirty="0"/>
          </a:p>
        </p:txBody>
      </p:sp>
      <p:sp>
        <p:nvSpPr>
          <p:cNvPr id="4" name="Slide Number Placeholder 3">
            <a:extLst>
              <a:ext uri="{FF2B5EF4-FFF2-40B4-BE49-F238E27FC236}">
                <a16:creationId xmlns:a16="http://schemas.microsoft.com/office/drawing/2014/main" id="{F755BFB2-650F-CFB4-9893-7739E7F38009}"/>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13</a:t>
            </a:fld>
            <a:endParaRPr lang="en-US" dirty="0">
              <a:solidFill>
                <a:prstClr val="black">
                  <a:tint val="75000"/>
                </a:prstClr>
              </a:solidFill>
            </a:endParaRPr>
          </a:p>
        </p:txBody>
      </p:sp>
    </p:spTree>
    <p:extLst>
      <p:ext uri="{BB962C8B-B14F-4D97-AF65-F5344CB8AC3E}">
        <p14:creationId xmlns:p14="http://schemas.microsoft.com/office/powerpoint/2010/main" val="306060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F2517-595C-FFD6-8D41-5159E911B2F4}"/>
              </a:ext>
            </a:extLst>
          </p:cNvPr>
          <p:cNvSpPr>
            <a:spLocks noGrp="1"/>
          </p:cNvSpPr>
          <p:nvPr>
            <p:ph type="title"/>
          </p:nvPr>
        </p:nvSpPr>
        <p:spPr/>
        <p:txBody>
          <a:bodyPr/>
          <a:lstStyle/>
          <a:p>
            <a:r>
              <a:rPr lang="en-US" dirty="0"/>
              <a:t>Scenario (cont’d)</a:t>
            </a:r>
          </a:p>
        </p:txBody>
      </p:sp>
      <p:sp>
        <p:nvSpPr>
          <p:cNvPr id="3" name="Content Placeholder 2">
            <a:extLst>
              <a:ext uri="{FF2B5EF4-FFF2-40B4-BE49-F238E27FC236}">
                <a16:creationId xmlns:a16="http://schemas.microsoft.com/office/drawing/2014/main" id="{C505F618-A62F-0FE1-1F2A-F0F08D00D7A3}"/>
              </a:ext>
            </a:extLst>
          </p:cNvPr>
          <p:cNvSpPr>
            <a:spLocks noGrp="1"/>
          </p:cNvSpPr>
          <p:nvPr>
            <p:ph idx="1"/>
          </p:nvPr>
        </p:nvSpPr>
        <p:spPr/>
        <p:txBody>
          <a:bodyPr>
            <a:normAutofit fontScale="85000" lnSpcReduction="20000"/>
          </a:bodyPr>
          <a:lstStyle/>
          <a:p>
            <a:r>
              <a:rPr lang="en-US" dirty="0"/>
              <a:t>Jenny’s mother receives a text message from Jenny at 8:30 pm saying “Please come get me. Not feeling well.”</a:t>
            </a:r>
          </a:p>
          <a:p>
            <a:r>
              <a:rPr lang="en-US" dirty="0"/>
              <a:t>Jenny’s father arrives shortly thereafter.  Jenny is waiting in the driveway and immediately gets in the car.  She appears shaken and upset.</a:t>
            </a:r>
          </a:p>
          <a:p>
            <a:r>
              <a:rPr lang="en-US" dirty="0"/>
              <a:t>Her father asks if everything is ok, and Jenny shakes her head Yes, but doesn’t speak.  She is silent on the ride home.</a:t>
            </a:r>
          </a:p>
          <a:p>
            <a:r>
              <a:rPr lang="en-US" dirty="0"/>
              <a:t>The next morning, she tells her mother that she is still sick and doesn’t want to go to school.  Jenny never misses school so her mother doesn’t question her, and calls in to the school.</a:t>
            </a:r>
          </a:p>
        </p:txBody>
      </p:sp>
      <p:sp>
        <p:nvSpPr>
          <p:cNvPr id="4" name="Slide Number Placeholder 3">
            <a:extLst>
              <a:ext uri="{FF2B5EF4-FFF2-40B4-BE49-F238E27FC236}">
                <a16:creationId xmlns:a16="http://schemas.microsoft.com/office/drawing/2014/main" id="{F0B25CA0-4194-A51B-1114-B083EAE35BFC}"/>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14</a:t>
            </a:fld>
            <a:endParaRPr lang="en-US" dirty="0">
              <a:solidFill>
                <a:prstClr val="black">
                  <a:tint val="75000"/>
                </a:prstClr>
              </a:solidFill>
            </a:endParaRPr>
          </a:p>
        </p:txBody>
      </p:sp>
    </p:spTree>
    <p:extLst>
      <p:ext uri="{BB962C8B-B14F-4D97-AF65-F5344CB8AC3E}">
        <p14:creationId xmlns:p14="http://schemas.microsoft.com/office/powerpoint/2010/main" val="1304389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02F7B-9915-8CED-3F72-891123CCF192}"/>
              </a:ext>
            </a:extLst>
          </p:cNvPr>
          <p:cNvSpPr>
            <a:spLocks noGrp="1"/>
          </p:cNvSpPr>
          <p:nvPr>
            <p:ph type="title"/>
          </p:nvPr>
        </p:nvSpPr>
        <p:spPr/>
        <p:txBody>
          <a:bodyPr/>
          <a:lstStyle/>
          <a:p>
            <a:r>
              <a:rPr lang="en-US" dirty="0"/>
              <a:t>Scenario (cont’d)</a:t>
            </a:r>
          </a:p>
        </p:txBody>
      </p:sp>
      <p:sp>
        <p:nvSpPr>
          <p:cNvPr id="3" name="Content Placeholder 2">
            <a:extLst>
              <a:ext uri="{FF2B5EF4-FFF2-40B4-BE49-F238E27FC236}">
                <a16:creationId xmlns:a16="http://schemas.microsoft.com/office/drawing/2014/main" id="{5E87FFC8-519D-5378-0E4A-E4EB9C1BFC32}"/>
              </a:ext>
            </a:extLst>
          </p:cNvPr>
          <p:cNvSpPr>
            <a:spLocks noGrp="1"/>
          </p:cNvSpPr>
          <p:nvPr>
            <p:ph idx="1"/>
          </p:nvPr>
        </p:nvSpPr>
        <p:spPr>
          <a:xfrm>
            <a:off x="457200" y="1168672"/>
            <a:ext cx="8229600" cy="5369044"/>
          </a:xfrm>
        </p:spPr>
        <p:txBody>
          <a:bodyPr>
            <a:normAutofit fontScale="77500" lnSpcReduction="20000"/>
          </a:bodyPr>
          <a:lstStyle/>
          <a:p>
            <a:r>
              <a:rPr lang="en-US" dirty="0"/>
              <a:t>When Jenny’s mother calls in, the call is transferred to the school principal, Mr. Jones.  Mr. Jones says, “Ms. Watson, I am glad you called.  I can’t imagine how upset you must be.  Please be assured we will get to the bottom of this.”  </a:t>
            </a:r>
          </a:p>
          <a:p>
            <a:r>
              <a:rPr lang="en-US" dirty="0"/>
              <a:t>Jenny’s mother asks the principal what he is talking about.</a:t>
            </a:r>
          </a:p>
          <a:p>
            <a:r>
              <a:rPr lang="en-US" dirty="0"/>
              <a:t>The principal goes on to explain that a video is circulating on social media that shows several students, all wearing masks except for one, joking about how this is the “best party ever.  Just ask Jenny.  She knows how to take care of us guys real good!” All the boys then start laughing and the video ends.</a:t>
            </a:r>
          </a:p>
          <a:p>
            <a:r>
              <a:rPr lang="en-US" dirty="0"/>
              <a:t>Jenny’s mother recognizes the one unmasked student and tells the principal he is Jeremy Williams.  Ms. Watson says that she knows Jeremy is a “little weird,” since he and Jenny went to the same elementary school, and says that she believes he has some sort of “a mental issue.”</a:t>
            </a:r>
          </a:p>
        </p:txBody>
      </p:sp>
      <p:sp>
        <p:nvSpPr>
          <p:cNvPr id="4" name="Slide Number Placeholder 3">
            <a:extLst>
              <a:ext uri="{FF2B5EF4-FFF2-40B4-BE49-F238E27FC236}">
                <a16:creationId xmlns:a16="http://schemas.microsoft.com/office/drawing/2014/main" id="{A52818DD-DF5B-C68B-38F7-B3E7422E021C}"/>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15</a:t>
            </a:fld>
            <a:endParaRPr lang="en-US" dirty="0">
              <a:solidFill>
                <a:prstClr val="black">
                  <a:tint val="75000"/>
                </a:prstClr>
              </a:solidFill>
            </a:endParaRPr>
          </a:p>
        </p:txBody>
      </p:sp>
    </p:spTree>
    <p:extLst>
      <p:ext uri="{BB962C8B-B14F-4D97-AF65-F5344CB8AC3E}">
        <p14:creationId xmlns:p14="http://schemas.microsoft.com/office/powerpoint/2010/main" val="2385298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5A7CB-0FD1-1FCF-00B9-E0F50A2FA79D}"/>
              </a:ext>
            </a:extLst>
          </p:cNvPr>
          <p:cNvSpPr>
            <a:spLocks noGrp="1"/>
          </p:cNvSpPr>
          <p:nvPr>
            <p:ph type="title"/>
          </p:nvPr>
        </p:nvSpPr>
        <p:spPr/>
        <p:txBody>
          <a:bodyPr/>
          <a:lstStyle/>
          <a:p>
            <a:r>
              <a:rPr lang="en-US" dirty="0"/>
              <a:t>Scenario (cont’d)</a:t>
            </a:r>
          </a:p>
        </p:txBody>
      </p:sp>
      <p:sp>
        <p:nvSpPr>
          <p:cNvPr id="3" name="Content Placeholder 2">
            <a:extLst>
              <a:ext uri="{FF2B5EF4-FFF2-40B4-BE49-F238E27FC236}">
                <a16:creationId xmlns:a16="http://schemas.microsoft.com/office/drawing/2014/main" id="{66EE3953-C1F1-AA64-9F52-940BF35B75DB}"/>
              </a:ext>
            </a:extLst>
          </p:cNvPr>
          <p:cNvSpPr>
            <a:spLocks noGrp="1"/>
          </p:cNvSpPr>
          <p:nvPr>
            <p:ph idx="1"/>
          </p:nvPr>
        </p:nvSpPr>
        <p:spPr/>
        <p:txBody>
          <a:bodyPr>
            <a:normAutofit fontScale="77500" lnSpcReduction="20000"/>
          </a:bodyPr>
          <a:lstStyle/>
          <a:p>
            <a:r>
              <a:rPr lang="en-US" dirty="0"/>
              <a:t>The principal is aware that Jeremy is a classified student who has a history of behavioral issues related to not understanding boundaries.</a:t>
            </a:r>
          </a:p>
          <a:p>
            <a:r>
              <a:rPr lang="en-US" dirty="0"/>
              <a:t>That morning, Jenny’s first period teacher, Mr. Johnson, comes in to the principal’s office and closes the door.  He says “I can’t get my class to focus.  Everyone keeps talking about that video.” He then says “Between you and me, I think Jenny may have brought this on.  She always seems so desperate to get the attention of boys in class. Always flirting. Sometimes she gets the boys to say stuff. I keep telling Jenny after class to think about the image she is putting out to the world. But she just doesn’t listen.”</a:t>
            </a:r>
          </a:p>
          <a:p>
            <a:r>
              <a:rPr lang="en-US" dirty="0"/>
              <a:t>What steps should/must the school district take?  What laws come into play?</a:t>
            </a:r>
          </a:p>
          <a:p>
            <a:endParaRPr lang="en-US" dirty="0"/>
          </a:p>
        </p:txBody>
      </p:sp>
      <p:sp>
        <p:nvSpPr>
          <p:cNvPr id="4" name="Slide Number Placeholder 3">
            <a:extLst>
              <a:ext uri="{FF2B5EF4-FFF2-40B4-BE49-F238E27FC236}">
                <a16:creationId xmlns:a16="http://schemas.microsoft.com/office/drawing/2014/main" id="{F5A1CD23-3631-C4E4-36AF-4DC580023408}"/>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16</a:t>
            </a:fld>
            <a:endParaRPr lang="en-US" dirty="0">
              <a:solidFill>
                <a:prstClr val="black">
                  <a:tint val="75000"/>
                </a:prstClr>
              </a:solidFill>
            </a:endParaRPr>
          </a:p>
        </p:txBody>
      </p:sp>
    </p:spTree>
    <p:extLst>
      <p:ext uri="{BB962C8B-B14F-4D97-AF65-F5344CB8AC3E}">
        <p14:creationId xmlns:p14="http://schemas.microsoft.com/office/powerpoint/2010/main" val="1464319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FC25A-3B52-38B8-C4FE-9C79CD426B8E}"/>
              </a:ext>
            </a:extLst>
          </p:cNvPr>
          <p:cNvSpPr>
            <a:spLocks noGrp="1"/>
          </p:cNvSpPr>
          <p:nvPr>
            <p:ph type="title"/>
          </p:nvPr>
        </p:nvSpPr>
        <p:spPr/>
        <p:txBody>
          <a:bodyPr/>
          <a:lstStyle/>
          <a:p>
            <a:r>
              <a:rPr lang="en-US" dirty="0"/>
              <a:t>Relevant laws</a:t>
            </a:r>
          </a:p>
        </p:txBody>
      </p:sp>
    </p:spTree>
    <p:extLst>
      <p:ext uri="{BB962C8B-B14F-4D97-AF65-F5344CB8AC3E}">
        <p14:creationId xmlns:p14="http://schemas.microsoft.com/office/powerpoint/2010/main" val="2305624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u="sng" dirty="0"/>
              <a:t>Laws You Should Be Aware Of</a:t>
            </a:r>
          </a:p>
        </p:txBody>
      </p:sp>
      <p:sp>
        <p:nvSpPr>
          <p:cNvPr id="3" name="Content Placeholder 2"/>
          <p:cNvSpPr>
            <a:spLocks noGrp="1"/>
          </p:cNvSpPr>
          <p:nvPr>
            <p:ph idx="1"/>
          </p:nvPr>
        </p:nvSpPr>
        <p:spPr>
          <a:xfrm>
            <a:off x="76200" y="1066800"/>
            <a:ext cx="9067800" cy="5334000"/>
          </a:xfrm>
        </p:spPr>
        <p:txBody>
          <a:bodyPr>
            <a:normAutofit fontScale="62500" lnSpcReduction="20000"/>
          </a:bodyPr>
          <a:lstStyle/>
          <a:p>
            <a:endParaRPr lang="en-US" dirty="0"/>
          </a:p>
          <a:p>
            <a:r>
              <a:rPr lang="en-US" dirty="0"/>
              <a:t>Memorandum of Agreement </a:t>
            </a:r>
            <a:r>
              <a:rPr lang="en-US" dirty="0" err="1"/>
              <a:t>Beetween</a:t>
            </a:r>
            <a:r>
              <a:rPr lang="en-US" dirty="0"/>
              <a:t> Education and Law Enforcement</a:t>
            </a:r>
          </a:p>
          <a:p>
            <a:r>
              <a:rPr lang="en-US" dirty="0"/>
              <a:t>New Jersey Law against Discrimination – N.J.S.A. 10:5-12</a:t>
            </a:r>
          </a:p>
          <a:p>
            <a:r>
              <a:rPr lang="en-US" dirty="0"/>
              <a:t>New Jersey’s Anti-Bullying Bill of Rights</a:t>
            </a:r>
          </a:p>
          <a:p>
            <a:r>
              <a:rPr lang="en-US" dirty="0"/>
              <a:t>New Jersey Conscientious Employee Protection Act (CEPA)</a:t>
            </a:r>
          </a:p>
          <a:p>
            <a:r>
              <a:rPr lang="en-US" dirty="0"/>
              <a:t>New Jersey Equal Pay Act</a:t>
            </a:r>
          </a:p>
          <a:p>
            <a:r>
              <a:rPr lang="en-US" dirty="0"/>
              <a:t>NJ CROWN Act</a:t>
            </a:r>
          </a:p>
          <a:p>
            <a:r>
              <a:rPr lang="en-US" dirty="0"/>
              <a:t>Americans with Disabilities Act </a:t>
            </a:r>
          </a:p>
          <a:p>
            <a:r>
              <a:rPr lang="en-US" dirty="0"/>
              <a:t>Title VI and Title VII of the 1964 Federal Civil Rights Act</a:t>
            </a:r>
          </a:p>
          <a:p>
            <a:r>
              <a:rPr lang="en-US" dirty="0">
                <a:solidFill>
                  <a:schemeClr val="tx1"/>
                </a:solidFill>
              </a:rPr>
              <a:t>Title IX of the Education Amendments of 1972</a:t>
            </a:r>
          </a:p>
          <a:p>
            <a:r>
              <a:rPr lang="en-US" dirty="0"/>
              <a:t>Equal Pay Act of 1963 (EPA)</a:t>
            </a:r>
            <a:endParaRPr lang="en-US" dirty="0">
              <a:solidFill>
                <a:schemeClr val="tx1"/>
              </a:solidFill>
            </a:endParaRPr>
          </a:p>
          <a:p>
            <a:r>
              <a:rPr lang="en-US" dirty="0">
                <a:solidFill>
                  <a:schemeClr val="tx1"/>
                </a:solidFill>
              </a:rPr>
              <a:t>Equal Protection Clause of the 14</a:t>
            </a:r>
            <a:r>
              <a:rPr lang="en-US" baseline="30000" dirty="0">
                <a:solidFill>
                  <a:schemeClr val="tx1"/>
                </a:solidFill>
              </a:rPr>
              <a:t>th</a:t>
            </a:r>
            <a:r>
              <a:rPr lang="en-US" dirty="0">
                <a:solidFill>
                  <a:schemeClr val="tx1"/>
                </a:solidFill>
              </a:rPr>
              <a:t> Amendment</a:t>
            </a:r>
          </a:p>
          <a:p>
            <a:r>
              <a:rPr lang="en-US" dirty="0"/>
              <a:t>The Age Discrimination in Employment Act of 1967 (ADEA)</a:t>
            </a:r>
            <a:endParaRPr lang="en-US" dirty="0">
              <a:solidFill>
                <a:schemeClr val="tx1"/>
              </a:solidFill>
            </a:endParaRPr>
          </a:p>
          <a:p>
            <a:r>
              <a:rPr lang="en-US" dirty="0"/>
              <a:t>The Individuals with Disabilities in Education Improvement Act (IDEIA/IDEA)</a:t>
            </a:r>
          </a:p>
          <a:p>
            <a:r>
              <a:rPr lang="en-US" dirty="0"/>
              <a:t>Section 504 of the Rehabilitation Act of 1973</a:t>
            </a:r>
          </a:p>
          <a:p>
            <a:r>
              <a:rPr lang="en-US" dirty="0"/>
              <a:t>Pregnant Worker’s Fairness Act (PWFA) – 2014</a:t>
            </a:r>
          </a:p>
          <a:p>
            <a:pPr lvl="1"/>
            <a:endParaRPr lang="en-US" dirty="0"/>
          </a:p>
          <a:p>
            <a:pPr>
              <a:buNone/>
            </a:pPr>
            <a:endParaRPr lang="en-US" b="1" i="1" dirty="0"/>
          </a:p>
          <a:p>
            <a:endParaRPr lang="en-US" dirty="0"/>
          </a:p>
          <a:p>
            <a:endParaRPr lang="en-US" dirty="0"/>
          </a:p>
        </p:txBody>
      </p:sp>
      <p:sp>
        <p:nvSpPr>
          <p:cNvPr id="9" name="Slide Number Placeholder 8"/>
          <p:cNvSpPr>
            <a:spLocks noGrp="1"/>
          </p:cNvSpPr>
          <p:nvPr>
            <p:ph type="sldNum" sz="quarter" idx="12"/>
          </p:nvPr>
        </p:nvSpPr>
        <p:spPr/>
        <p:txBody>
          <a:bodyPr/>
          <a:lstStyle/>
          <a:p>
            <a:fld id="{28B879BA-DDCD-46FE-B6EE-109284A3169F}" type="slidenum">
              <a:rPr lang="en-US" smtClean="0"/>
              <a:pPr/>
              <a:t>18</a:t>
            </a:fld>
            <a:endParaRPr lang="en-US" dirty="0"/>
          </a:p>
        </p:txBody>
      </p:sp>
    </p:spTree>
    <p:extLst>
      <p:ext uri="{BB962C8B-B14F-4D97-AF65-F5344CB8AC3E}">
        <p14:creationId xmlns:p14="http://schemas.microsoft.com/office/powerpoint/2010/main" val="41808692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381000" y="1143000"/>
            <a:ext cx="8229600" cy="5791200"/>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97777"/>
              <a:buFont typeface="Arial"/>
              <a:buChar char="•"/>
            </a:pPr>
            <a:r>
              <a:rPr lang="en-US" sz="1760" b="0" i="0" u="none" strike="noStrike" cap="none" dirty="0">
                <a:solidFill>
                  <a:schemeClr val="dk1"/>
                </a:solidFill>
                <a:latin typeface="Calibri"/>
                <a:ea typeface="Calibri"/>
                <a:cs typeface="Calibri"/>
                <a:sym typeface="Calibri"/>
              </a:rPr>
              <a:t>Employers (including parochial schools and public school districts) may not discriminate against staff or students based on:</a:t>
            </a:r>
          </a:p>
          <a:p>
            <a:pPr marR="0" lvl="1" algn="l" rtl="0">
              <a:lnSpc>
                <a:spcPct val="80000"/>
              </a:lnSpc>
              <a:spcBef>
                <a:spcPts val="308"/>
              </a:spcBef>
              <a:spcAft>
                <a:spcPts val="0"/>
              </a:spcAft>
              <a:buClr>
                <a:schemeClr val="dk1"/>
              </a:buClr>
              <a:buSzPct val="102666"/>
              <a:buFont typeface="Calibri" panose="020F0502020204030204" pitchFamily="34" charset="0"/>
              <a:buChar char="–"/>
            </a:pPr>
            <a:r>
              <a:rPr lang="en-US" sz="1540" b="0" i="0" u="none" strike="noStrike" cap="none" dirty="0">
                <a:solidFill>
                  <a:schemeClr val="dk1"/>
                </a:solidFill>
                <a:latin typeface="Calibri"/>
                <a:ea typeface="Calibri"/>
                <a:cs typeface="Calibri"/>
                <a:sym typeface="Calibri"/>
              </a:rPr>
              <a:t>Race</a:t>
            </a:r>
          </a:p>
          <a:p>
            <a:pPr marR="0" lvl="1" algn="l" rtl="0">
              <a:lnSpc>
                <a:spcPct val="80000"/>
              </a:lnSpc>
              <a:spcBef>
                <a:spcPts val="308"/>
              </a:spcBef>
              <a:spcAft>
                <a:spcPts val="0"/>
              </a:spcAft>
              <a:buClr>
                <a:schemeClr val="dk1"/>
              </a:buClr>
              <a:buSzPct val="102666"/>
              <a:buFont typeface="Calibri" panose="020F0502020204030204" pitchFamily="34" charset="0"/>
              <a:buChar char="–"/>
            </a:pPr>
            <a:r>
              <a:rPr lang="en-US" sz="1540" b="0" i="0" u="none" strike="noStrike" cap="none" dirty="0">
                <a:solidFill>
                  <a:schemeClr val="dk1"/>
                </a:solidFill>
                <a:latin typeface="Calibri"/>
                <a:ea typeface="Calibri"/>
                <a:cs typeface="Calibri"/>
                <a:sym typeface="Calibri"/>
              </a:rPr>
              <a:t>Creed</a:t>
            </a:r>
          </a:p>
          <a:p>
            <a:pPr marR="0" lvl="1" algn="l" rtl="0">
              <a:lnSpc>
                <a:spcPct val="80000"/>
              </a:lnSpc>
              <a:spcBef>
                <a:spcPts val="308"/>
              </a:spcBef>
              <a:spcAft>
                <a:spcPts val="0"/>
              </a:spcAft>
              <a:buClr>
                <a:schemeClr val="dk1"/>
              </a:buClr>
              <a:buSzPct val="102666"/>
              <a:buFont typeface="Calibri" panose="020F0502020204030204" pitchFamily="34" charset="0"/>
              <a:buChar char="–"/>
            </a:pPr>
            <a:r>
              <a:rPr lang="en-US" sz="1540" b="0" i="0" u="none" strike="noStrike" cap="none" dirty="0">
                <a:solidFill>
                  <a:schemeClr val="dk1"/>
                </a:solidFill>
                <a:latin typeface="Calibri"/>
                <a:ea typeface="Calibri"/>
                <a:cs typeface="Calibri"/>
                <a:sym typeface="Calibri"/>
              </a:rPr>
              <a:t>Color</a:t>
            </a:r>
          </a:p>
          <a:p>
            <a:pPr marR="0" lvl="1" algn="l" rtl="0">
              <a:lnSpc>
                <a:spcPct val="80000"/>
              </a:lnSpc>
              <a:spcBef>
                <a:spcPts val="308"/>
              </a:spcBef>
              <a:spcAft>
                <a:spcPts val="0"/>
              </a:spcAft>
              <a:buClr>
                <a:schemeClr val="dk1"/>
              </a:buClr>
              <a:buSzPct val="102666"/>
              <a:buFont typeface="Calibri" panose="020F0502020204030204" pitchFamily="34" charset="0"/>
              <a:buChar char="–"/>
            </a:pPr>
            <a:r>
              <a:rPr lang="en-US" sz="1540" b="0" i="0" u="none" strike="noStrike" cap="none" dirty="0">
                <a:solidFill>
                  <a:schemeClr val="dk1"/>
                </a:solidFill>
                <a:latin typeface="Calibri"/>
                <a:ea typeface="Calibri"/>
                <a:cs typeface="Calibri"/>
                <a:sym typeface="Calibri"/>
              </a:rPr>
              <a:t>National origin</a:t>
            </a:r>
          </a:p>
          <a:p>
            <a:pPr marR="0" lvl="1" algn="l" rtl="0">
              <a:lnSpc>
                <a:spcPct val="80000"/>
              </a:lnSpc>
              <a:spcBef>
                <a:spcPts val="308"/>
              </a:spcBef>
              <a:spcAft>
                <a:spcPts val="0"/>
              </a:spcAft>
              <a:buClr>
                <a:schemeClr val="dk1"/>
              </a:buClr>
              <a:buSzPct val="102666"/>
              <a:buFont typeface="Calibri" panose="020F0502020204030204" pitchFamily="34" charset="0"/>
              <a:buChar char="–"/>
            </a:pPr>
            <a:r>
              <a:rPr lang="en-US" sz="1540" b="0" i="0" u="none" strike="noStrike" cap="none" dirty="0">
                <a:solidFill>
                  <a:schemeClr val="dk1"/>
                </a:solidFill>
                <a:latin typeface="Calibri"/>
                <a:ea typeface="Calibri"/>
                <a:cs typeface="Calibri"/>
                <a:sym typeface="Calibri"/>
              </a:rPr>
              <a:t>Ancestry</a:t>
            </a:r>
          </a:p>
          <a:p>
            <a:pPr marR="0" lvl="1" algn="l" rtl="0">
              <a:lnSpc>
                <a:spcPct val="80000"/>
              </a:lnSpc>
              <a:spcBef>
                <a:spcPts val="308"/>
              </a:spcBef>
              <a:spcAft>
                <a:spcPts val="0"/>
              </a:spcAft>
              <a:buClr>
                <a:schemeClr val="dk1"/>
              </a:buClr>
              <a:buSzPct val="102666"/>
              <a:buFont typeface="Calibri" panose="020F0502020204030204" pitchFamily="34" charset="0"/>
              <a:buChar char="–"/>
            </a:pPr>
            <a:r>
              <a:rPr lang="en-US" sz="1540" b="0" i="0" u="none" strike="noStrike" cap="none" dirty="0">
                <a:solidFill>
                  <a:schemeClr val="dk1"/>
                </a:solidFill>
                <a:latin typeface="Calibri"/>
                <a:ea typeface="Calibri"/>
                <a:cs typeface="Calibri"/>
                <a:sym typeface="Calibri"/>
              </a:rPr>
              <a:t>Age</a:t>
            </a:r>
          </a:p>
          <a:p>
            <a:pPr marR="0" lvl="1" algn="l" rtl="0">
              <a:lnSpc>
                <a:spcPct val="80000"/>
              </a:lnSpc>
              <a:spcBef>
                <a:spcPts val="308"/>
              </a:spcBef>
              <a:spcAft>
                <a:spcPts val="0"/>
              </a:spcAft>
              <a:buClr>
                <a:schemeClr val="dk1"/>
              </a:buClr>
              <a:buSzPct val="102666"/>
              <a:buFont typeface="Calibri" panose="020F0502020204030204" pitchFamily="34" charset="0"/>
              <a:buChar char="–"/>
            </a:pPr>
            <a:r>
              <a:rPr lang="en-US" sz="1540" b="0" i="0" u="none" strike="noStrike" cap="none" dirty="0">
                <a:solidFill>
                  <a:schemeClr val="dk1"/>
                </a:solidFill>
                <a:latin typeface="Calibri"/>
                <a:ea typeface="Calibri"/>
                <a:cs typeface="Calibri"/>
                <a:sym typeface="Calibri"/>
              </a:rPr>
              <a:t>Genetic information</a:t>
            </a:r>
          </a:p>
          <a:p>
            <a:pPr marR="0" lvl="1" algn="l" rtl="0">
              <a:lnSpc>
                <a:spcPct val="80000"/>
              </a:lnSpc>
              <a:spcBef>
                <a:spcPts val="308"/>
              </a:spcBef>
              <a:spcAft>
                <a:spcPts val="0"/>
              </a:spcAft>
              <a:buClr>
                <a:schemeClr val="dk1"/>
              </a:buClr>
              <a:buSzPct val="102666"/>
              <a:buFont typeface="Calibri" panose="020F0502020204030204" pitchFamily="34" charset="0"/>
              <a:buChar char="–"/>
            </a:pPr>
            <a:r>
              <a:rPr lang="en-US" sz="1540" b="0" i="0" u="none" strike="noStrike" cap="none" dirty="0">
                <a:solidFill>
                  <a:schemeClr val="dk1"/>
                </a:solidFill>
                <a:latin typeface="Calibri"/>
                <a:ea typeface="Calibri"/>
                <a:cs typeface="Calibri"/>
                <a:sym typeface="Calibri"/>
              </a:rPr>
              <a:t>Pregnancy</a:t>
            </a:r>
          </a:p>
          <a:p>
            <a:pPr marR="0" lvl="1" algn="l" rtl="0">
              <a:lnSpc>
                <a:spcPct val="80000"/>
              </a:lnSpc>
              <a:spcBef>
                <a:spcPts val="308"/>
              </a:spcBef>
              <a:spcAft>
                <a:spcPts val="0"/>
              </a:spcAft>
              <a:buClr>
                <a:schemeClr val="dk1"/>
              </a:buClr>
              <a:buSzPct val="102666"/>
              <a:buFont typeface="Calibri" panose="020F0502020204030204" pitchFamily="34" charset="0"/>
              <a:buChar char="–"/>
            </a:pPr>
            <a:r>
              <a:rPr lang="en-US" sz="1540" b="0" i="0" u="none" strike="noStrike" cap="none" dirty="0">
                <a:solidFill>
                  <a:schemeClr val="dk1"/>
                </a:solidFill>
                <a:latin typeface="Calibri"/>
                <a:ea typeface="Calibri"/>
                <a:cs typeface="Calibri"/>
                <a:sym typeface="Calibri"/>
              </a:rPr>
              <a:t>Sex</a:t>
            </a:r>
          </a:p>
          <a:p>
            <a:pPr marR="0" lvl="1" algn="l" rtl="0">
              <a:lnSpc>
                <a:spcPct val="80000"/>
              </a:lnSpc>
              <a:spcBef>
                <a:spcPts val="308"/>
              </a:spcBef>
              <a:spcAft>
                <a:spcPts val="0"/>
              </a:spcAft>
              <a:buClr>
                <a:schemeClr val="dk1"/>
              </a:buClr>
              <a:buSzPct val="102666"/>
              <a:buFont typeface="Calibri" panose="020F0502020204030204" pitchFamily="34" charset="0"/>
              <a:buChar char="–"/>
            </a:pPr>
            <a:r>
              <a:rPr lang="en-US" sz="1540" b="0" i="0" u="none" strike="noStrike" cap="none" dirty="0">
                <a:solidFill>
                  <a:schemeClr val="dk1"/>
                </a:solidFill>
                <a:latin typeface="Calibri"/>
                <a:ea typeface="Calibri"/>
                <a:cs typeface="Calibri"/>
                <a:sym typeface="Calibri"/>
              </a:rPr>
              <a:t>Religion</a:t>
            </a:r>
          </a:p>
          <a:p>
            <a:pPr marR="0" lvl="1" algn="l" rtl="0">
              <a:lnSpc>
                <a:spcPct val="80000"/>
              </a:lnSpc>
              <a:spcBef>
                <a:spcPts val="308"/>
              </a:spcBef>
              <a:spcAft>
                <a:spcPts val="0"/>
              </a:spcAft>
              <a:buClr>
                <a:schemeClr val="dk1"/>
              </a:buClr>
              <a:buSzPct val="102666"/>
              <a:buFont typeface="Calibri" panose="020F0502020204030204" pitchFamily="34" charset="0"/>
              <a:buChar char="–"/>
            </a:pPr>
            <a:r>
              <a:rPr lang="en-US" sz="1540" b="0" i="0" u="none" strike="noStrike" cap="none" dirty="0">
                <a:solidFill>
                  <a:schemeClr val="dk1"/>
                </a:solidFill>
                <a:latin typeface="Calibri"/>
                <a:ea typeface="Calibri"/>
                <a:cs typeface="Calibri"/>
                <a:sym typeface="Calibri"/>
              </a:rPr>
              <a:t>Disability</a:t>
            </a:r>
          </a:p>
          <a:p>
            <a:pPr marR="0" lvl="1" algn="l" rtl="0">
              <a:lnSpc>
                <a:spcPct val="80000"/>
              </a:lnSpc>
              <a:spcBef>
                <a:spcPts val="308"/>
              </a:spcBef>
              <a:spcAft>
                <a:spcPts val="0"/>
              </a:spcAft>
              <a:buClr>
                <a:schemeClr val="dk1"/>
              </a:buClr>
              <a:buSzPct val="102666"/>
              <a:buFont typeface="Calibri" panose="020F0502020204030204" pitchFamily="34" charset="0"/>
              <a:buChar char="–"/>
            </a:pPr>
            <a:r>
              <a:rPr lang="en-US" sz="1540" b="0" i="0" u="none" strike="noStrike" cap="none" dirty="0">
                <a:solidFill>
                  <a:schemeClr val="dk1"/>
                </a:solidFill>
                <a:latin typeface="Calibri"/>
                <a:ea typeface="Calibri"/>
                <a:cs typeface="Calibri"/>
                <a:sym typeface="Calibri"/>
              </a:rPr>
              <a:t>Military service</a:t>
            </a:r>
          </a:p>
          <a:p>
            <a:pPr marR="0" lvl="1" algn="l" rtl="0">
              <a:lnSpc>
                <a:spcPct val="80000"/>
              </a:lnSpc>
              <a:spcBef>
                <a:spcPts val="308"/>
              </a:spcBef>
              <a:spcAft>
                <a:spcPts val="0"/>
              </a:spcAft>
              <a:buClr>
                <a:schemeClr val="dk1"/>
              </a:buClr>
              <a:buSzPct val="102666"/>
              <a:buFont typeface="Calibri" panose="020F0502020204030204" pitchFamily="34" charset="0"/>
              <a:buChar char="–"/>
            </a:pPr>
            <a:r>
              <a:rPr lang="en-US" sz="1540" b="0" i="0" u="none" strike="noStrike" cap="none" dirty="0">
                <a:solidFill>
                  <a:schemeClr val="dk1"/>
                </a:solidFill>
                <a:latin typeface="Calibri"/>
                <a:ea typeface="Calibri"/>
                <a:cs typeface="Calibri"/>
                <a:sym typeface="Calibri"/>
              </a:rPr>
              <a:t>Atypical cellular blood trait</a:t>
            </a:r>
          </a:p>
          <a:p>
            <a:pPr marR="0" lvl="1" algn="l" rtl="0">
              <a:lnSpc>
                <a:spcPct val="80000"/>
              </a:lnSpc>
              <a:spcBef>
                <a:spcPts val="308"/>
              </a:spcBef>
              <a:spcAft>
                <a:spcPts val="0"/>
              </a:spcAft>
              <a:buClr>
                <a:schemeClr val="dk1"/>
              </a:buClr>
              <a:buSzPct val="102666"/>
              <a:buFont typeface="Calibri" panose="020F0502020204030204" pitchFamily="34" charset="0"/>
              <a:buChar char="–"/>
            </a:pPr>
            <a:r>
              <a:rPr lang="en-US" sz="1540" b="0" i="0" u="none" strike="noStrike" cap="none" dirty="0">
                <a:solidFill>
                  <a:schemeClr val="dk1"/>
                </a:solidFill>
                <a:latin typeface="Calibri"/>
                <a:ea typeface="Calibri"/>
                <a:cs typeface="Calibri"/>
                <a:sym typeface="Calibri"/>
              </a:rPr>
              <a:t>Nationality </a:t>
            </a:r>
          </a:p>
          <a:p>
            <a:pPr marL="742950" marR="0" lvl="1" indent="-285750" algn="l" rtl="0">
              <a:lnSpc>
                <a:spcPct val="80000"/>
              </a:lnSpc>
              <a:spcBef>
                <a:spcPts val="308"/>
              </a:spcBef>
              <a:spcAft>
                <a:spcPts val="0"/>
              </a:spcAft>
              <a:buClr>
                <a:schemeClr val="dk1"/>
              </a:buClr>
              <a:buSzPct val="102666"/>
              <a:buFont typeface="Noto Sans Symbols"/>
              <a:buNone/>
            </a:pPr>
            <a:endParaRPr sz="1540" b="0" i="0" u="none" strike="noStrike" cap="none" dirty="0">
              <a:solidFill>
                <a:schemeClr val="dk1"/>
              </a:solidFill>
              <a:latin typeface="Calibri"/>
              <a:ea typeface="Calibri"/>
              <a:cs typeface="Calibri"/>
              <a:sym typeface="Calibri"/>
            </a:endParaRPr>
          </a:p>
          <a:p>
            <a:pPr marL="342900" marR="0" lvl="0" indent="-342900" algn="l" rtl="0">
              <a:lnSpc>
                <a:spcPct val="80000"/>
              </a:lnSpc>
              <a:spcBef>
                <a:spcPts val="352"/>
              </a:spcBef>
              <a:spcAft>
                <a:spcPts val="0"/>
              </a:spcAft>
              <a:buClr>
                <a:schemeClr val="dk1"/>
              </a:buClr>
              <a:buSzPct val="97777"/>
              <a:buFont typeface="Arial"/>
              <a:buChar char="•"/>
            </a:pPr>
            <a:r>
              <a:rPr lang="en-US" sz="1760" b="0" i="0" u="none" strike="noStrike" cap="none" dirty="0">
                <a:solidFill>
                  <a:schemeClr val="dk1"/>
                </a:solidFill>
                <a:latin typeface="Calibri"/>
                <a:ea typeface="Calibri"/>
                <a:cs typeface="Calibri"/>
                <a:sym typeface="Calibri"/>
              </a:rPr>
              <a:t>NJ LAD</a:t>
            </a:r>
          </a:p>
          <a:p>
            <a:pPr marR="0" lvl="1" algn="l" rtl="0">
              <a:lnSpc>
                <a:spcPct val="80000"/>
              </a:lnSpc>
              <a:spcBef>
                <a:spcPts val="308"/>
              </a:spcBef>
              <a:spcAft>
                <a:spcPts val="0"/>
              </a:spcAft>
              <a:buClr>
                <a:schemeClr val="dk1"/>
              </a:buClr>
              <a:buSzPct val="102666"/>
              <a:buFont typeface="Calibri" panose="020F0502020204030204" pitchFamily="34" charset="0"/>
              <a:buChar char="–"/>
            </a:pPr>
            <a:r>
              <a:rPr lang="en-US" sz="1540" b="0" i="0" u="none" strike="noStrike" cap="none" dirty="0">
                <a:solidFill>
                  <a:schemeClr val="dk1"/>
                </a:solidFill>
                <a:latin typeface="Calibri"/>
                <a:ea typeface="Calibri"/>
                <a:cs typeface="Calibri"/>
                <a:sym typeface="Calibri"/>
              </a:rPr>
              <a:t>Marital/domestic partnership/civil union status</a:t>
            </a:r>
          </a:p>
          <a:p>
            <a:pPr marR="0" lvl="1" algn="l" rtl="0">
              <a:lnSpc>
                <a:spcPct val="80000"/>
              </a:lnSpc>
              <a:spcBef>
                <a:spcPts val="308"/>
              </a:spcBef>
              <a:spcAft>
                <a:spcPts val="0"/>
              </a:spcAft>
              <a:buClr>
                <a:schemeClr val="dk1"/>
              </a:buClr>
              <a:buSzPct val="102666"/>
              <a:buFont typeface="Calibri" panose="020F0502020204030204" pitchFamily="34" charset="0"/>
              <a:buChar char="–"/>
            </a:pPr>
            <a:r>
              <a:rPr lang="en-US" sz="1540" b="0" i="0" u="none" strike="noStrike" cap="none" dirty="0">
                <a:solidFill>
                  <a:schemeClr val="dk1"/>
                </a:solidFill>
                <a:latin typeface="Calibri"/>
                <a:ea typeface="Calibri"/>
                <a:cs typeface="Calibri"/>
                <a:sym typeface="Calibri"/>
              </a:rPr>
              <a:t>Affectional or sexual orientation</a:t>
            </a:r>
          </a:p>
          <a:p>
            <a:pPr marR="0" lvl="1" algn="l" rtl="0">
              <a:lnSpc>
                <a:spcPct val="80000"/>
              </a:lnSpc>
              <a:spcBef>
                <a:spcPts val="308"/>
              </a:spcBef>
              <a:spcAft>
                <a:spcPts val="0"/>
              </a:spcAft>
              <a:buClr>
                <a:schemeClr val="dk1"/>
              </a:buClr>
              <a:buSzPct val="102666"/>
              <a:buFont typeface="Calibri" panose="020F0502020204030204" pitchFamily="34" charset="0"/>
              <a:buChar char="–"/>
            </a:pPr>
            <a:r>
              <a:rPr lang="en-US" sz="1540" b="0" i="0" u="none" strike="noStrike" cap="none" dirty="0">
                <a:solidFill>
                  <a:schemeClr val="dk1"/>
                </a:solidFill>
                <a:latin typeface="Calibri"/>
                <a:ea typeface="Calibri"/>
                <a:cs typeface="Calibri"/>
                <a:sym typeface="Calibri"/>
              </a:rPr>
              <a:t>Gender identification or expression</a:t>
            </a:r>
          </a:p>
          <a:p>
            <a:pPr marR="0" lvl="1" algn="l" rtl="0">
              <a:lnSpc>
                <a:spcPct val="80000"/>
              </a:lnSpc>
              <a:spcBef>
                <a:spcPts val="308"/>
              </a:spcBef>
              <a:spcAft>
                <a:spcPts val="0"/>
              </a:spcAft>
              <a:buClr>
                <a:schemeClr val="dk1"/>
              </a:buClr>
              <a:buSzPct val="102666"/>
              <a:buFont typeface="Calibri" panose="020F0502020204030204" pitchFamily="34" charset="0"/>
              <a:buChar char="–"/>
            </a:pPr>
            <a:r>
              <a:rPr lang="en-US" sz="1540" dirty="0">
                <a:solidFill>
                  <a:schemeClr val="dk1"/>
                </a:solidFill>
                <a:latin typeface="Calibri"/>
                <a:ea typeface="Calibri"/>
                <a:cs typeface="Calibri"/>
                <a:sym typeface="Calibri"/>
              </a:rPr>
              <a:t>Hairstyle</a:t>
            </a:r>
            <a:endParaRPr lang="en-US" sz="1540" b="0" i="0" u="none" strike="noStrike" cap="none" dirty="0">
              <a:solidFill>
                <a:schemeClr val="dk1"/>
              </a:solidFill>
              <a:latin typeface="Calibri"/>
              <a:ea typeface="Calibri"/>
              <a:cs typeface="Calibri"/>
              <a:sym typeface="Calibri"/>
            </a:endParaRPr>
          </a:p>
          <a:p>
            <a:pPr marL="342900" marR="0" lvl="0" indent="-342900" algn="l" rtl="0">
              <a:lnSpc>
                <a:spcPct val="80000"/>
              </a:lnSpc>
              <a:spcBef>
                <a:spcPts val="352"/>
              </a:spcBef>
              <a:buClr>
                <a:schemeClr val="dk1"/>
              </a:buClr>
              <a:buSzPct val="97777"/>
              <a:buFont typeface="Arial"/>
              <a:buNone/>
            </a:pPr>
            <a:endParaRPr sz="1760" b="0" i="0" u="none" strike="noStrike" cap="none" dirty="0">
              <a:solidFill>
                <a:schemeClr val="dk1"/>
              </a:solidFill>
              <a:latin typeface="Calibri"/>
              <a:ea typeface="Calibri"/>
              <a:cs typeface="Calibri"/>
              <a:sym typeface="Calibri"/>
            </a:endParaRPr>
          </a:p>
        </p:txBody>
      </p:sp>
      <p:sp>
        <p:nvSpPr>
          <p:cNvPr id="202" name="Shape 202"/>
          <p:cNvSpPr txBox="1">
            <a:spLocks noGrp="1"/>
          </p:cNvSpPr>
          <p:nvPr>
            <p:ph type="title"/>
          </p:nvPr>
        </p:nvSpPr>
        <p:spPr>
          <a:xfrm>
            <a:off x="457200" y="0"/>
            <a:ext cx="8229600" cy="944561"/>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sng" strike="noStrike" cap="none" dirty="0">
                <a:solidFill>
                  <a:schemeClr val="dk1"/>
                </a:solidFill>
                <a:latin typeface="Calibri"/>
                <a:ea typeface="Calibri"/>
                <a:cs typeface="Calibri"/>
                <a:sym typeface="Calibri"/>
              </a:rPr>
              <a:t>Protected Characteristics</a:t>
            </a:r>
          </a:p>
        </p:txBody>
      </p:sp>
      <p:sp>
        <p:nvSpPr>
          <p:cNvPr id="7" name="Slide Number Placeholder 6"/>
          <p:cNvSpPr>
            <a:spLocks noGrp="1"/>
          </p:cNvSpPr>
          <p:nvPr>
            <p:ph type="sldNum" sz="quarter" idx="12"/>
          </p:nvPr>
        </p:nvSpPr>
        <p:spPr/>
        <p:txBody>
          <a:bodyPr/>
          <a:lstStyle/>
          <a:p>
            <a:fld id="{28B879BA-DDCD-46FE-B6EE-109284A3169F}" type="slidenum">
              <a:rPr lang="en-US" smtClean="0"/>
              <a:pPr/>
              <a:t>19</a:t>
            </a:fld>
            <a:endParaRPr lang="en-US" dirty="0"/>
          </a:p>
        </p:txBody>
      </p:sp>
    </p:spTree>
    <p:extLst>
      <p:ext uri="{BB962C8B-B14F-4D97-AF65-F5344CB8AC3E}">
        <p14:creationId xmlns:p14="http://schemas.microsoft.com/office/powerpoint/2010/main" val="650593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2B205-972B-4D5C-046B-2543B8E448E7}"/>
              </a:ext>
            </a:extLst>
          </p:cNvPr>
          <p:cNvSpPr>
            <a:spLocks noGrp="1"/>
          </p:cNvSpPr>
          <p:nvPr>
            <p:ph type="title"/>
          </p:nvPr>
        </p:nvSpPr>
        <p:spPr/>
        <p:txBody>
          <a:bodyPr/>
          <a:lstStyle/>
          <a:p>
            <a:r>
              <a:rPr lang="en-US" dirty="0"/>
              <a:t>Presenters</a:t>
            </a:r>
          </a:p>
        </p:txBody>
      </p:sp>
      <p:sp>
        <p:nvSpPr>
          <p:cNvPr id="3" name="Content Placeholder 2">
            <a:extLst>
              <a:ext uri="{FF2B5EF4-FFF2-40B4-BE49-F238E27FC236}">
                <a16:creationId xmlns:a16="http://schemas.microsoft.com/office/drawing/2014/main" id="{2E66CD79-BDC1-9F74-D60F-45B3B627F52A}"/>
              </a:ext>
            </a:extLst>
          </p:cNvPr>
          <p:cNvSpPr>
            <a:spLocks noGrp="1"/>
          </p:cNvSpPr>
          <p:nvPr>
            <p:ph idx="1"/>
          </p:nvPr>
        </p:nvSpPr>
        <p:spPr>
          <a:xfrm>
            <a:off x="457200" y="1600200"/>
            <a:ext cx="8229600" cy="4756150"/>
          </a:xfrm>
        </p:spPr>
        <p:txBody>
          <a:bodyPr>
            <a:normAutofit lnSpcReduction="10000"/>
          </a:bodyPr>
          <a:lstStyle/>
          <a:p>
            <a:pPr defTabSz="457200" eaLnBrk="0" fontAlgn="base" hangingPunct="0">
              <a:spcBef>
                <a:spcPct val="0"/>
              </a:spcBef>
              <a:spcAft>
                <a:spcPct val="0"/>
              </a:spcAft>
              <a:defRPr/>
            </a:pPr>
            <a:r>
              <a:rPr lang="en-US" sz="3200" b="1" i="0" dirty="0">
                <a:solidFill>
                  <a:srgbClr val="000000"/>
                </a:solidFill>
                <a:effectLst/>
              </a:rPr>
              <a:t>David Nash, Esq., </a:t>
            </a:r>
            <a:r>
              <a:rPr lang="en-US" sz="3200" i="1" dirty="0">
                <a:solidFill>
                  <a:srgbClr val="000000"/>
                </a:solidFill>
                <a:effectLst/>
              </a:rPr>
              <a:t>Director of Legal Education and National Outreach</a:t>
            </a:r>
          </a:p>
          <a:p>
            <a:pPr defTabSz="457200" eaLnBrk="0" fontAlgn="base" hangingPunct="0">
              <a:spcBef>
                <a:spcPct val="0"/>
              </a:spcBef>
              <a:spcAft>
                <a:spcPct val="0"/>
              </a:spcAft>
              <a:defRPr/>
            </a:pPr>
            <a:endParaRPr lang="en-US" i="1" dirty="0">
              <a:solidFill>
                <a:srgbClr val="000000"/>
              </a:solidFill>
            </a:endParaRPr>
          </a:p>
          <a:p>
            <a:pPr defTabSz="457200" eaLnBrk="0" fontAlgn="base" hangingPunct="0">
              <a:spcBef>
                <a:spcPct val="0"/>
              </a:spcBef>
              <a:spcAft>
                <a:spcPct val="0"/>
              </a:spcAft>
              <a:defRPr/>
            </a:pPr>
            <a:r>
              <a:rPr lang="en-US" sz="3200" b="1" dirty="0">
                <a:solidFill>
                  <a:srgbClr val="000000"/>
                </a:solidFill>
                <a:effectLst/>
              </a:rPr>
              <a:t>Rebecca Gold, </a:t>
            </a:r>
            <a:r>
              <a:rPr lang="en-US" sz="3200" i="1" dirty="0">
                <a:solidFill>
                  <a:srgbClr val="000000"/>
                </a:solidFill>
                <a:effectLst/>
              </a:rPr>
              <a:t>LEGAL ONE Consultant</a:t>
            </a:r>
            <a:endParaRPr lang="en-US" i="1" dirty="0">
              <a:solidFill>
                <a:srgbClr val="000000"/>
              </a:solidFill>
            </a:endParaRPr>
          </a:p>
          <a:p>
            <a:pPr defTabSz="457200" eaLnBrk="0" fontAlgn="base" hangingPunct="0">
              <a:spcBef>
                <a:spcPct val="0"/>
              </a:spcBef>
              <a:spcAft>
                <a:spcPct val="0"/>
              </a:spcAft>
              <a:defRPr/>
            </a:pPr>
            <a:endParaRPr lang="en-US" sz="3200" i="1" dirty="0">
              <a:solidFill>
                <a:srgbClr val="1F1F1F"/>
              </a:solidFill>
              <a:highlight>
                <a:srgbClr val="FFFFFF"/>
              </a:highlight>
              <a:latin typeface="Google Sans"/>
            </a:endParaRPr>
          </a:p>
          <a:p>
            <a:pPr defTabSz="457200" eaLnBrk="0" fontAlgn="base" hangingPunct="0">
              <a:spcBef>
                <a:spcPct val="0"/>
              </a:spcBef>
              <a:spcAft>
                <a:spcPct val="0"/>
              </a:spcAft>
              <a:defRPr/>
            </a:pPr>
            <a:r>
              <a:rPr lang="en-US" sz="3200" b="1" dirty="0">
                <a:solidFill>
                  <a:srgbClr val="1F1F1F"/>
                </a:solidFill>
                <a:highlight>
                  <a:srgbClr val="FFFFFF"/>
                </a:highlight>
                <a:latin typeface="Google Sans"/>
              </a:rPr>
              <a:t>Dr. Charles Ford,</a:t>
            </a:r>
            <a:r>
              <a:rPr lang="en-US" sz="3200" dirty="0">
                <a:solidFill>
                  <a:srgbClr val="1F1F1F"/>
                </a:solidFill>
                <a:highlight>
                  <a:srgbClr val="FFFFFF"/>
                </a:highlight>
                <a:latin typeface="Google Sans"/>
              </a:rPr>
              <a:t> </a:t>
            </a:r>
            <a:r>
              <a:rPr lang="en-US" sz="3200" i="1" dirty="0">
                <a:solidFill>
                  <a:srgbClr val="1F1F1F"/>
                </a:solidFill>
                <a:highlight>
                  <a:srgbClr val="FFFFFF"/>
                </a:highlight>
                <a:latin typeface="Google Sans"/>
              </a:rPr>
              <a:t>Superintendent – Monmouth County Vocational School District</a:t>
            </a:r>
          </a:p>
          <a:p>
            <a:pPr marL="0" indent="0" defTabSz="457200" eaLnBrk="0" fontAlgn="base" hangingPunct="0">
              <a:spcBef>
                <a:spcPct val="0"/>
              </a:spcBef>
              <a:spcAft>
                <a:spcPct val="0"/>
              </a:spcAft>
              <a:buNone/>
              <a:defRPr/>
            </a:pPr>
            <a:endParaRPr lang="en-US" sz="3200" b="1" i="1" dirty="0">
              <a:solidFill>
                <a:srgbClr val="000000"/>
              </a:solidFill>
              <a:effectLst/>
            </a:endParaRPr>
          </a:p>
          <a:p>
            <a:pPr defTabSz="457200" eaLnBrk="0" fontAlgn="base" hangingPunct="0">
              <a:spcBef>
                <a:spcPct val="0"/>
              </a:spcBef>
              <a:spcAft>
                <a:spcPct val="0"/>
              </a:spcAft>
              <a:defRPr/>
            </a:pPr>
            <a:r>
              <a:rPr lang="en-US" b="1" i="0" dirty="0">
                <a:solidFill>
                  <a:srgbClr val="1F1F1F"/>
                </a:solidFill>
                <a:effectLst/>
                <a:highlight>
                  <a:srgbClr val="FFFFFF"/>
                </a:highlight>
                <a:latin typeface="Google Sans"/>
              </a:rPr>
              <a:t>Dr. Rosetta </a:t>
            </a:r>
            <a:r>
              <a:rPr lang="en-US" b="1" i="0" dirty="0" err="1">
                <a:solidFill>
                  <a:srgbClr val="1F1F1F"/>
                </a:solidFill>
                <a:effectLst/>
                <a:highlight>
                  <a:srgbClr val="FFFFFF"/>
                </a:highlight>
                <a:latin typeface="Google Sans"/>
              </a:rPr>
              <a:t>Treece</a:t>
            </a:r>
            <a:r>
              <a:rPr lang="en-US" b="0" i="0" dirty="0">
                <a:solidFill>
                  <a:srgbClr val="1F1F1F"/>
                </a:solidFill>
                <a:effectLst/>
                <a:highlight>
                  <a:srgbClr val="FFFFFF"/>
                </a:highlight>
                <a:latin typeface="Google Sans"/>
              </a:rPr>
              <a:t>, </a:t>
            </a:r>
            <a:r>
              <a:rPr lang="en-US" b="0" i="1" dirty="0">
                <a:solidFill>
                  <a:srgbClr val="1F1F1F"/>
                </a:solidFill>
                <a:effectLst/>
                <a:highlight>
                  <a:srgbClr val="FFFFFF"/>
                </a:highlight>
                <a:latin typeface="Google Sans"/>
              </a:rPr>
              <a:t>Superintendent – Hopewell Valley Regional School District</a:t>
            </a:r>
            <a:endParaRPr lang="en-US" b="0" dirty="0">
              <a:solidFill>
                <a:srgbClr val="1F1F1F"/>
              </a:solidFill>
              <a:effectLst/>
              <a:highlight>
                <a:srgbClr val="FFFFFF"/>
              </a:highlight>
              <a:latin typeface="Google Sans"/>
            </a:endParaRPr>
          </a:p>
          <a:p>
            <a:pPr defTabSz="457200" eaLnBrk="0" fontAlgn="base" hangingPunct="0">
              <a:spcBef>
                <a:spcPct val="0"/>
              </a:spcBef>
              <a:spcAft>
                <a:spcPct val="0"/>
              </a:spcAft>
              <a:defRPr/>
            </a:pPr>
            <a:endParaRPr lang="en-US" sz="3200" i="1" dirty="0">
              <a:solidFill>
                <a:srgbClr val="000000"/>
              </a:solidFill>
              <a:effectLst/>
            </a:endParaRPr>
          </a:p>
          <a:p>
            <a:endParaRPr lang="en-US" dirty="0"/>
          </a:p>
        </p:txBody>
      </p:sp>
      <p:sp>
        <p:nvSpPr>
          <p:cNvPr id="4" name="Slide Number Placeholder 3">
            <a:extLst>
              <a:ext uri="{FF2B5EF4-FFF2-40B4-BE49-F238E27FC236}">
                <a16:creationId xmlns:a16="http://schemas.microsoft.com/office/drawing/2014/main" id="{107CE17A-182F-A598-7181-AD287274FB18}"/>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2</a:t>
            </a:fld>
            <a:endParaRPr lang="en-US" dirty="0">
              <a:solidFill>
                <a:prstClr val="black">
                  <a:tint val="75000"/>
                </a:prstClr>
              </a:solidFill>
            </a:endParaRPr>
          </a:p>
        </p:txBody>
      </p:sp>
    </p:spTree>
    <p:extLst>
      <p:ext uri="{BB962C8B-B14F-4D97-AF65-F5344CB8AC3E}">
        <p14:creationId xmlns:p14="http://schemas.microsoft.com/office/powerpoint/2010/main" val="3948213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2AC78-C883-C2AC-0CC2-F5BCA851320E}"/>
              </a:ext>
            </a:extLst>
          </p:cNvPr>
          <p:cNvSpPr>
            <a:spLocks noGrp="1"/>
          </p:cNvSpPr>
          <p:nvPr>
            <p:ph type="title"/>
          </p:nvPr>
        </p:nvSpPr>
        <p:spPr/>
        <p:txBody>
          <a:bodyPr/>
          <a:lstStyle/>
          <a:p>
            <a:r>
              <a:rPr lang="en-US" dirty="0"/>
              <a:t>NJ Law Against Discrimination</a:t>
            </a:r>
          </a:p>
        </p:txBody>
      </p:sp>
      <p:sp>
        <p:nvSpPr>
          <p:cNvPr id="3" name="Content Placeholder 2">
            <a:extLst>
              <a:ext uri="{FF2B5EF4-FFF2-40B4-BE49-F238E27FC236}">
                <a16:creationId xmlns:a16="http://schemas.microsoft.com/office/drawing/2014/main" id="{763526D4-72E8-44BA-652D-D0D306E11897}"/>
              </a:ext>
            </a:extLst>
          </p:cNvPr>
          <p:cNvSpPr>
            <a:spLocks noGrp="1"/>
          </p:cNvSpPr>
          <p:nvPr>
            <p:ph idx="1"/>
          </p:nvPr>
        </p:nvSpPr>
        <p:spPr/>
        <p:txBody>
          <a:bodyPr>
            <a:normAutofit fontScale="70000" lnSpcReduction="20000"/>
          </a:bodyPr>
          <a:lstStyle/>
          <a:p>
            <a:r>
              <a:rPr lang="en-US" dirty="0"/>
              <a:t>Enacted in 1945, first of its kind state civil rights law</a:t>
            </a:r>
          </a:p>
          <a:p>
            <a:r>
              <a:rPr lang="en-US" dirty="0"/>
              <a:t>Provides strong protections based on a wide range of protected characteristics </a:t>
            </a:r>
          </a:p>
          <a:p>
            <a:r>
              <a:rPr lang="en-US" dirty="0"/>
              <a:t>Covers employment, places of public accommodation, housing, business transactions</a:t>
            </a:r>
          </a:p>
          <a:p>
            <a:r>
              <a:rPr lang="en-US" dirty="0"/>
              <a:t>Amended in 1992 to cover sexual orientation</a:t>
            </a:r>
          </a:p>
          <a:p>
            <a:r>
              <a:rPr lang="en-US" dirty="0"/>
              <a:t>Amended in 2006 to cover gender identity</a:t>
            </a:r>
          </a:p>
          <a:p>
            <a:r>
              <a:rPr lang="en-US" dirty="0"/>
              <a:t>2007 – </a:t>
            </a:r>
            <a:r>
              <a:rPr lang="en-US" u="sng" dirty="0"/>
              <a:t>LW v. Toms River</a:t>
            </a:r>
            <a:r>
              <a:rPr lang="en-US" dirty="0"/>
              <a:t> – applies to students, requires comprehensive, pro-active approach</a:t>
            </a:r>
          </a:p>
          <a:p>
            <a:r>
              <a:rPr lang="en-US" dirty="0"/>
              <a:t>Amended in 2018 – Equal Pay Act</a:t>
            </a:r>
          </a:p>
          <a:p>
            <a:r>
              <a:rPr lang="en-US" dirty="0"/>
              <a:t>Amended in 2019 – CROWN Act</a:t>
            </a:r>
          </a:p>
          <a:p>
            <a:r>
              <a:rPr lang="en-US" dirty="0"/>
              <a:t>Expands protections provided under federal law</a:t>
            </a:r>
          </a:p>
          <a:p>
            <a:r>
              <a:rPr lang="en-US" b="1" dirty="0"/>
              <a:t>NO NEED TO PROVE INTENT TO DISCRIMINATE</a:t>
            </a:r>
          </a:p>
          <a:p>
            <a:r>
              <a:rPr lang="en-US" dirty="0"/>
              <a:t>Generally relied on by plaintiffs more than comparable federal law</a:t>
            </a:r>
          </a:p>
        </p:txBody>
      </p:sp>
      <p:sp>
        <p:nvSpPr>
          <p:cNvPr id="4" name="Slide Number Placeholder 3">
            <a:extLst>
              <a:ext uri="{FF2B5EF4-FFF2-40B4-BE49-F238E27FC236}">
                <a16:creationId xmlns:a16="http://schemas.microsoft.com/office/drawing/2014/main" id="{6591DC04-EC91-3743-4D33-FBEF8F858BE9}"/>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20</a:t>
            </a:fld>
            <a:endParaRPr lang="en-US" dirty="0">
              <a:solidFill>
                <a:prstClr val="black">
                  <a:tint val="75000"/>
                </a:prstClr>
              </a:solidFill>
            </a:endParaRPr>
          </a:p>
        </p:txBody>
      </p:sp>
    </p:spTree>
    <p:extLst>
      <p:ext uri="{BB962C8B-B14F-4D97-AF65-F5344CB8AC3E}">
        <p14:creationId xmlns:p14="http://schemas.microsoft.com/office/powerpoint/2010/main" val="1211726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252747"/>
            <a:ext cx="8534400" cy="411162"/>
          </a:xfrm>
        </p:spPr>
        <p:txBody>
          <a:bodyPr>
            <a:normAutofit fontScale="90000"/>
          </a:bodyPr>
          <a:lstStyle/>
          <a:p>
            <a:r>
              <a:rPr lang="en-US" u="sng" dirty="0"/>
              <a:t>NJLAD Punitive Damages Requirements</a:t>
            </a:r>
          </a:p>
        </p:txBody>
      </p:sp>
      <p:sp>
        <p:nvSpPr>
          <p:cNvPr id="3" name="Content Placeholder 2"/>
          <p:cNvSpPr>
            <a:spLocks noGrp="1"/>
          </p:cNvSpPr>
          <p:nvPr>
            <p:ph idx="1"/>
          </p:nvPr>
        </p:nvSpPr>
        <p:spPr>
          <a:xfrm>
            <a:off x="228600" y="914400"/>
            <a:ext cx="8763000" cy="5441950"/>
          </a:xfrm>
        </p:spPr>
        <p:txBody>
          <a:bodyPr>
            <a:normAutofit lnSpcReduction="10000"/>
          </a:bodyPr>
          <a:lstStyle/>
          <a:p>
            <a:r>
              <a:rPr lang="en-US" dirty="0"/>
              <a:t>Punitive damages will not be covered by the district insurance carrier</a:t>
            </a:r>
          </a:p>
          <a:p>
            <a:r>
              <a:rPr lang="en-US" dirty="0"/>
              <a:t>A LAD claim for Punitive Damages requires the Plaintiff to prove two things by clear and convincing evidence</a:t>
            </a:r>
          </a:p>
          <a:p>
            <a:pPr>
              <a:buNone/>
            </a:pPr>
            <a:endParaRPr lang="en-US" dirty="0"/>
          </a:p>
          <a:p>
            <a:pPr marL="914400" lvl="1" indent="-514350">
              <a:buFont typeface="+mj-lt"/>
              <a:buAutoNum type="arabicPeriod"/>
            </a:pPr>
            <a:r>
              <a:rPr lang="en-US" dirty="0"/>
              <a:t>Actual participation by upper management or willful indifference, and </a:t>
            </a:r>
          </a:p>
          <a:p>
            <a:pPr marL="914400" lvl="1" indent="-514350">
              <a:buFont typeface="+mj-lt"/>
              <a:buAutoNum type="arabicPeriod"/>
            </a:pPr>
            <a:r>
              <a:rPr lang="en-US" dirty="0"/>
              <a:t>Especially egregious conduct</a:t>
            </a:r>
          </a:p>
          <a:p>
            <a:pPr lvl="1"/>
            <a:endParaRPr lang="en-US" dirty="0"/>
          </a:p>
          <a:p>
            <a:pPr lvl="2"/>
            <a:r>
              <a:rPr lang="en-US" dirty="0"/>
              <a:t>N.J. Stat. Sec. 2A:15-5.12</a:t>
            </a:r>
          </a:p>
        </p:txBody>
      </p:sp>
      <p:sp>
        <p:nvSpPr>
          <p:cNvPr id="9" name="Slide Number Placeholder 8"/>
          <p:cNvSpPr>
            <a:spLocks noGrp="1"/>
          </p:cNvSpPr>
          <p:nvPr>
            <p:ph type="sldNum" sz="quarter" idx="12"/>
          </p:nvPr>
        </p:nvSpPr>
        <p:spPr/>
        <p:txBody>
          <a:bodyPr/>
          <a:lstStyle/>
          <a:p>
            <a:fld id="{28B879BA-DDCD-46FE-B6EE-109284A3169F}" type="slidenum">
              <a:rPr lang="en-US" smtClean="0"/>
              <a:pPr/>
              <a:t>21</a:t>
            </a:fld>
            <a:endParaRPr lang="en-US" dirty="0"/>
          </a:p>
        </p:txBody>
      </p:sp>
    </p:spTree>
    <p:extLst>
      <p:ext uri="{BB962C8B-B14F-4D97-AF65-F5344CB8AC3E}">
        <p14:creationId xmlns:p14="http://schemas.microsoft.com/office/powerpoint/2010/main" val="1743851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u="sng" dirty="0"/>
              <a:t>“Upper Management”</a:t>
            </a:r>
          </a:p>
        </p:txBody>
      </p:sp>
      <p:sp>
        <p:nvSpPr>
          <p:cNvPr id="3" name="Content Placeholder 2"/>
          <p:cNvSpPr>
            <a:spLocks noGrp="1"/>
          </p:cNvSpPr>
          <p:nvPr>
            <p:ph idx="1"/>
          </p:nvPr>
        </p:nvSpPr>
        <p:spPr>
          <a:xfrm>
            <a:off x="228600" y="914400"/>
            <a:ext cx="8763000" cy="5441950"/>
          </a:xfrm>
        </p:spPr>
        <p:txBody>
          <a:bodyPr>
            <a:normAutofit fontScale="85000" lnSpcReduction="20000"/>
          </a:bodyPr>
          <a:lstStyle/>
          <a:p>
            <a:pPr>
              <a:buNone/>
            </a:pPr>
            <a:r>
              <a:rPr lang="en-US" dirty="0"/>
              <a:t>Definition:</a:t>
            </a:r>
          </a:p>
          <a:p>
            <a:pPr lvl="1"/>
            <a:r>
              <a:rPr lang="en-US" dirty="0"/>
              <a:t>Determining who qualifies as “upper management” is a fact-sensitive inquiry that “does not depend on labels or titles but on whether an employee possesses significant power, discretion and influence.”</a:t>
            </a:r>
          </a:p>
          <a:p>
            <a:pPr lvl="2"/>
            <a:r>
              <a:rPr lang="en-US" i="1" dirty="0"/>
              <a:t>Aguas v. State</a:t>
            </a:r>
            <a:r>
              <a:rPr lang="en-US" dirty="0"/>
              <a:t>, 220 N.J. 494, 529 (2015)</a:t>
            </a:r>
          </a:p>
          <a:p>
            <a:pPr marL="914400" lvl="2" indent="0">
              <a:buNone/>
            </a:pPr>
            <a:endParaRPr lang="en-US" i="1" dirty="0"/>
          </a:p>
          <a:p>
            <a:pPr marL="0" indent="0">
              <a:buNone/>
            </a:pPr>
            <a:r>
              <a:rPr lang="en-US" dirty="0"/>
              <a:t>Example:</a:t>
            </a:r>
          </a:p>
          <a:p>
            <a:pPr lvl="1"/>
            <a:r>
              <a:rPr lang="en-US" dirty="0"/>
              <a:t>A Vice Principal who could have acted, but refused to do so when a student complained of racial harassment.</a:t>
            </a:r>
          </a:p>
          <a:p>
            <a:pPr lvl="1"/>
            <a:r>
              <a:rPr lang="en-US" dirty="0"/>
              <a:t>VP could be found to have actual or constructive knowledge of the harassment based on student filed reports</a:t>
            </a:r>
          </a:p>
          <a:p>
            <a:pPr lvl="1"/>
            <a:r>
              <a:rPr lang="en-US" dirty="0"/>
              <a:t>VP “could be liable in her </a:t>
            </a:r>
            <a:r>
              <a:rPr lang="en-US" b="1" dirty="0"/>
              <a:t>personal</a:t>
            </a:r>
            <a:r>
              <a:rPr lang="en-US" dirty="0"/>
              <a:t> and official capacity by failing to adequately address student’s race-based harassment complaint.”</a:t>
            </a:r>
          </a:p>
          <a:p>
            <a:pPr lvl="2"/>
            <a:r>
              <a:rPr lang="en-US" i="1" dirty="0"/>
              <a:t>George v. BOE</a:t>
            </a:r>
            <a:r>
              <a:rPr lang="en-US" dirty="0"/>
              <a:t>, 34 F.Supp. 3d 442 (D.N.J. 2014) (July 23, 2014)</a:t>
            </a:r>
            <a:endParaRPr lang="en-US" i="1" dirty="0"/>
          </a:p>
        </p:txBody>
      </p:sp>
      <p:sp>
        <p:nvSpPr>
          <p:cNvPr id="9" name="Slide Number Placeholder 8"/>
          <p:cNvSpPr>
            <a:spLocks noGrp="1"/>
          </p:cNvSpPr>
          <p:nvPr>
            <p:ph type="sldNum" sz="quarter" idx="12"/>
          </p:nvPr>
        </p:nvSpPr>
        <p:spPr/>
        <p:txBody>
          <a:bodyPr/>
          <a:lstStyle/>
          <a:p>
            <a:fld id="{28B879BA-DDCD-46FE-B6EE-109284A3169F}" type="slidenum">
              <a:rPr lang="en-US" smtClean="0"/>
              <a:pPr/>
              <a:t>22</a:t>
            </a:fld>
            <a:endParaRPr lang="en-US" dirty="0"/>
          </a:p>
        </p:txBody>
      </p:sp>
    </p:spTree>
    <p:extLst>
      <p:ext uri="{BB962C8B-B14F-4D97-AF65-F5344CB8AC3E}">
        <p14:creationId xmlns:p14="http://schemas.microsoft.com/office/powerpoint/2010/main" val="25240233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A2151-0B74-B51E-28FE-B65767754C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796537-6E26-2425-F62B-E175285F1CDA}"/>
              </a:ext>
            </a:extLst>
          </p:cNvPr>
          <p:cNvSpPr>
            <a:spLocks noGrp="1"/>
          </p:cNvSpPr>
          <p:nvPr>
            <p:ph type="title"/>
          </p:nvPr>
        </p:nvSpPr>
        <p:spPr>
          <a:xfrm>
            <a:off x="457200" y="274638"/>
            <a:ext cx="8229600" cy="525462"/>
          </a:xfrm>
        </p:spPr>
        <p:txBody>
          <a:bodyPr>
            <a:noAutofit/>
          </a:bodyPr>
          <a:lstStyle/>
          <a:p>
            <a:r>
              <a:rPr lang="en-US" sz="3200" dirty="0"/>
              <a:t>Title IX April 2024 Regulations</a:t>
            </a:r>
            <a:br>
              <a:rPr lang="en-US" sz="3200" dirty="0"/>
            </a:br>
            <a:r>
              <a:rPr lang="en-US" sz="3200" dirty="0"/>
              <a:t>Effective August 1, 2024</a:t>
            </a:r>
          </a:p>
        </p:txBody>
      </p:sp>
      <p:sp>
        <p:nvSpPr>
          <p:cNvPr id="3" name="Content Placeholder 2">
            <a:extLst>
              <a:ext uri="{FF2B5EF4-FFF2-40B4-BE49-F238E27FC236}">
                <a16:creationId xmlns:a16="http://schemas.microsoft.com/office/drawing/2014/main" id="{42BC3C02-2D90-7872-6EDA-5368BEB61FA4}"/>
              </a:ext>
            </a:extLst>
          </p:cNvPr>
          <p:cNvSpPr>
            <a:spLocks noGrp="1"/>
          </p:cNvSpPr>
          <p:nvPr>
            <p:ph idx="1"/>
          </p:nvPr>
        </p:nvSpPr>
        <p:spPr>
          <a:xfrm>
            <a:off x="180975" y="1133475"/>
            <a:ext cx="8677275" cy="5449887"/>
          </a:xfrm>
        </p:spPr>
        <p:txBody>
          <a:bodyPr>
            <a:normAutofit fontScale="70000" lnSpcReduction="20000"/>
          </a:bodyPr>
          <a:lstStyle/>
          <a:p>
            <a:r>
              <a:rPr lang="en-US" dirty="0"/>
              <a:t>Title IX Regulation:  1,577 pages:</a:t>
            </a:r>
          </a:p>
          <a:p>
            <a:pPr lvl="1"/>
            <a:r>
              <a:rPr lang="en-US" dirty="0">
                <a:hlinkClick r:id="rId2"/>
              </a:rPr>
              <a:t>https://www2.ed.gov/about/offices/list/ocr/docs/t9-unofficial-final-rule-2024.pdf</a:t>
            </a:r>
            <a:endParaRPr lang="en-US" dirty="0"/>
          </a:p>
          <a:p>
            <a:endParaRPr lang="en-US" dirty="0"/>
          </a:p>
          <a:p>
            <a:r>
              <a:rPr lang="en-US" dirty="0"/>
              <a:t>USDE Title IX Fact Sheet:</a:t>
            </a:r>
          </a:p>
          <a:p>
            <a:pPr lvl="1"/>
            <a:r>
              <a:rPr lang="en-US" dirty="0">
                <a:hlinkClick r:id="rId3"/>
              </a:rPr>
              <a:t>https://www2.ed.gov/about/offices/list/ocr/docs/t9-final-rule-factsheet.pdf</a:t>
            </a:r>
            <a:endParaRPr lang="en-US" dirty="0"/>
          </a:p>
          <a:p>
            <a:pPr algn="l"/>
            <a:endParaRPr lang="en-US" dirty="0"/>
          </a:p>
          <a:p>
            <a:pPr algn="l"/>
            <a:r>
              <a:rPr lang="en-US" dirty="0"/>
              <a:t>Brief (Chart) Overview of Key Provisions of the Department of Education’s 2024 Title IX Final Rule</a:t>
            </a:r>
          </a:p>
          <a:p>
            <a:pPr lvl="1"/>
            <a:r>
              <a:rPr lang="en-US" i="0" dirty="0">
                <a:solidFill>
                  <a:srgbClr val="0F0F0F"/>
                </a:solidFill>
                <a:effectLst/>
                <a:highlight>
                  <a:srgbClr val="FFFFFF"/>
                </a:highlight>
                <a:hlinkClick r:id="rId4"/>
              </a:rPr>
              <a:t>https://www2.ed.gov/about/offices/list/ocr/docs/t9-final-rule-summary.pdf</a:t>
            </a:r>
            <a:endParaRPr lang="en-US" i="0" dirty="0">
              <a:solidFill>
                <a:srgbClr val="0F0F0F"/>
              </a:solidFill>
              <a:effectLst/>
              <a:highlight>
                <a:srgbClr val="FFFFFF"/>
              </a:highlight>
            </a:endParaRPr>
          </a:p>
          <a:p>
            <a:pPr algn="l"/>
            <a:endParaRPr lang="en-US" i="0" dirty="0">
              <a:solidFill>
                <a:srgbClr val="0F0F0F"/>
              </a:solidFill>
              <a:effectLst/>
              <a:highlight>
                <a:srgbClr val="FFFFFF"/>
              </a:highlight>
            </a:endParaRPr>
          </a:p>
          <a:p>
            <a:pPr algn="l"/>
            <a:r>
              <a:rPr lang="en-US" dirty="0"/>
              <a:t>Resource for Drafting Nondiscrimination Policies, Notices of Nondiscrimination, and Grievance Procedures under 2024 Amendments to the U.S. Department of Education’s Title IX Regulations </a:t>
            </a:r>
            <a:endParaRPr lang="en-US" i="0" dirty="0">
              <a:solidFill>
                <a:srgbClr val="0F0F0F"/>
              </a:solidFill>
              <a:effectLst/>
              <a:highlight>
                <a:srgbClr val="FFFFFF"/>
              </a:highlight>
            </a:endParaRPr>
          </a:p>
          <a:p>
            <a:pPr lvl="1"/>
            <a:r>
              <a:rPr lang="en-US" i="0" dirty="0">
                <a:solidFill>
                  <a:srgbClr val="0F0F0F"/>
                </a:solidFill>
                <a:effectLst/>
                <a:highlight>
                  <a:srgbClr val="FFFFFF"/>
                </a:highlight>
                <a:hlinkClick r:id="rId5"/>
              </a:rPr>
              <a:t>https://www2.ed.gov/about/offices/list/ocr/docs/resource-nondiscrimination-policies.pdf</a:t>
            </a:r>
            <a:endParaRPr lang="en-US" i="0" dirty="0">
              <a:solidFill>
                <a:srgbClr val="0F0F0F"/>
              </a:solidFill>
              <a:effectLst/>
              <a:highlight>
                <a:srgbClr val="FFFFFF"/>
              </a:highlight>
            </a:endParaRPr>
          </a:p>
        </p:txBody>
      </p:sp>
      <p:sp>
        <p:nvSpPr>
          <p:cNvPr id="4" name="Slide Number Placeholder 3">
            <a:extLst>
              <a:ext uri="{FF2B5EF4-FFF2-40B4-BE49-F238E27FC236}">
                <a16:creationId xmlns:a16="http://schemas.microsoft.com/office/drawing/2014/main" id="{2526BA15-BAFA-FFD2-31FE-1A84DC525F71}"/>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23</a:t>
            </a:fld>
            <a:endParaRPr lang="en-US" dirty="0">
              <a:solidFill>
                <a:prstClr val="black">
                  <a:tint val="75000"/>
                </a:prstClr>
              </a:solidFill>
            </a:endParaRPr>
          </a:p>
        </p:txBody>
      </p:sp>
    </p:spTree>
    <p:extLst>
      <p:ext uri="{BB962C8B-B14F-4D97-AF65-F5344CB8AC3E}">
        <p14:creationId xmlns:p14="http://schemas.microsoft.com/office/powerpoint/2010/main" val="26319097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5B3E-B657-2D77-1BC2-C1A95F77C137}"/>
              </a:ext>
            </a:extLst>
          </p:cNvPr>
          <p:cNvSpPr>
            <a:spLocks noGrp="1"/>
          </p:cNvSpPr>
          <p:nvPr>
            <p:ph type="title"/>
          </p:nvPr>
        </p:nvSpPr>
        <p:spPr/>
        <p:txBody>
          <a:bodyPr/>
          <a:lstStyle/>
          <a:p>
            <a:r>
              <a:rPr lang="en-US" dirty="0"/>
              <a:t>Title IX and Parental Rights</a:t>
            </a:r>
          </a:p>
        </p:txBody>
      </p:sp>
      <p:sp>
        <p:nvSpPr>
          <p:cNvPr id="3" name="Content Placeholder 2">
            <a:extLst>
              <a:ext uri="{FF2B5EF4-FFF2-40B4-BE49-F238E27FC236}">
                <a16:creationId xmlns:a16="http://schemas.microsoft.com/office/drawing/2014/main" id="{B59ECA49-3E56-86B9-0B36-B20D477F67CF}"/>
              </a:ext>
            </a:extLst>
          </p:cNvPr>
          <p:cNvSpPr>
            <a:spLocks noGrp="1"/>
          </p:cNvSpPr>
          <p:nvPr>
            <p:ph idx="1"/>
          </p:nvPr>
        </p:nvSpPr>
        <p:spPr>
          <a:xfrm>
            <a:off x="457200" y="1600200"/>
            <a:ext cx="8229600" cy="4829939"/>
          </a:xfrm>
        </p:spPr>
        <p:txBody>
          <a:bodyPr>
            <a:noAutofit/>
          </a:bodyPr>
          <a:lstStyle/>
          <a:p>
            <a:r>
              <a:rPr lang="en-US" sz="1600" dirty="0"/>
              <a:t>See page 237 - Section 106.6(g) remains consistent with the 2020 amendments, which provided that, although the student would remain the complainant or respondent in situations involving a minor, “the parent or guardian must be permitted to exercise the rights granted to the party . . . whether such rights involve requesting supportive measures or participating in the process outlined in the recipient’s grievance process.” 85 FR 30453. As further explained in the 2020 amendments, when the party is a minor or has an appointed guardian, “the parent or guardian must be permitted to accompany the student to meetings, interviews, and hearings during a grievance process to exercise rights on behalf of the student, while the student’s advisor of choice may be a different person from the parent or guardian.” Id. </a:t>
            </a:r>
          </a:p>
          <a:p>
            <a:pPr marL="0" indent="0">
              <a:buNone/>
            </a:pPr>
            <a:endParaRPr lang="en-US" sz="1600" dirty="0"/>
          </a:p>
          <a:p>
            <a:r>
              <a:rPr lang="en-US" sz="1600" dirty="0"/>
              <a:t>See pages 863-866.  The commentary indicates, that absent an emergency situation, disciplinary sanctions should not be imposed on students until after all appeals have been heard and decided upon.  That would mean greater delays in imposing discipline in sexual harassment based cases than in any other student disciplinary proceedings.  Districts should understand the steps to take if they believe there is an emergency situation and the possible flexibility suggested to allow removal of the alleged offender from participation in extracurricular activities for non-punitive reasons.</a:t>
            </a:r>
          </a:p>
        </p:txBody>
      </p:sp>
      <p:sp>
        <p:nvSpPr>
          <p:cNvPr id="4" name="Slide Number Placeholder 3">
            <a:extLst>
              <a:ext uri="{FF2B5EF4-FFF2-40B4-BE49-F238E27FC236}">
                <a16:creationId xmlns:a16="http://schemas.microsoft.com/office/drawing/2014/main" id="{C2F31D7E-9BC7-59B8-A252-8CC771E1124D}"/>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24</a:t>
            </a:fld>
            <a:endParaRPr lang="en-US" dirty="0">
              <a:solidFill>
                <a:prstClr val="black">
                  <a:tint val="75000"/>
                </a:prstClr>
              </a:solidFill>
            </a:endParaRPr>
          </a:p>
        </p:txBody>
      </p:sp>
    </p:spTree>
    <p:extLst>
      <p:ext uri="{BB962C8B-B14F-4D97-AF65-F5344CB8AC3E}">
        <p14:creationId xmlns:p14="http://schemas.microsoft.com/office/powerpoint/2010/main" val="18317130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BF137-1D27-3DF6-6A77-8E5854DE89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80A737-AD0F-3AC8-12A6-0E40194D2AC6}"/>
              </a:ext>
            </a:extLst>
          </p:cNvPr>
          <p:cNvSpPr>
            <a:spLocks noGrp="1"/>
          </p:cNvSpPr>
          <p:nvPr>
            <p:ph type="title"/>
          </p:nvPr>
        </p:nvSpPr>
        <p:spPr>
          <a:xfrm>
            <a:off x="457200" y="274638"/>
            <a:ext cx="8229600" cy="354012"/>
          </a:xfrm>
        </p:spPr>
        <p:txBody>
          <a:bodyPr>
            <a:normAutofit fontScale="90000"/>
          </a:bodyPr>
          <a:lstStyle/>
          <a:p>
            <a:r>
              <a:rPr lang="en-US" dirty="0"/>
              <a:t>Resources</a:t>
            </a:r>
          </a:p>
        </p:txBody>
      </p:sp>
      <p:sp>
        <p:nvSpPr>
          <p:cNvPr id="3" name="Content Placeholder 2">
            <a:extLst>
              <a:ext uri="{FF2B5EF4-FFF2-40B4-BE49-F238E27FC236}">
                <a16:creationId xmlns:a16="http://schemas.microsoft.com/office/drawing/2014/main" id="{ED49023D-1C1D-65AD-3DFE-D77039915ABE}"/>
              </a:ext>
            </a:extLst>
          </p:cNvPr>
          <p:cNvSpPr>
            <a:spLocks noGrp="1"/>
          </p:cNvSpPr>
          <p:nvPr>
            <p:ph idx="1"/>
          </p:nvPr>
        </p:nvSpPr>
        <p:spPr>
          <a:xfrm>
            <a:off x="457200" y="1000124"/>
            <a:ext cx="8229600" cy="5356231"/>
          </a:xfrm>
        </p:spPr>
        <p:txBody>
          <a:bodyPr>
            <a:normAutofit fontScale="92500"/>
          </a:bodyPr>
          <a:lstStyle/>
          <a:p>
            <a:pPr algn="l"/>
            <a:r>
              <a:rPr lang="en-US" i="0" dirty="0">
                <a:solidFill>
                  <a:srgbClr val="0F0F0F"/>
                </a:solidFill>
                <a:effectLst/>
                <a:highlight>
                  <a:srgbClr val="FFFFFF"/>
                </a:highlight>
              </a:rPr>
              <a:t>The New Title IX Rules: What is included, and how will they impact students’ rights? (YouTube</a:t>
            </a:r>
            <a:r>
              <a:rPr lang="en-US" dirty="0">
                <a:solidFill>
                  <a:srgbClr val="0F0F0F"/>
                </a:solidFill>
                <a:highlight>
                  <a:srgbClr val="FFFFFF"/>
                </a:highlight>
              </a:rPr>
              <a:t>):  </a:t>
            </a:r>
          </a:p>
          <a:p>
            <a:pPr lvl="1"/>
            <a:r>
              <a:rPr lang="en-US" i="0" dirty="0">
                <a:solidFill>
                  <a:srgbClr val="0F0F0F"/>
                </a:solidFill>
                <a:effectLst/>
                <a:highlight>
                  <a:srgbClr val="FFFFFF"/>
                </a:highlight>
                <a:hlinkClick r:id="rId2"/>
              </a:rPr>
              <a:t>https://www.youtube.com/watch?v=F8a0RKmT6GQ</a:t>
            </a:r>
            <a:endParaRPr lang="en-US" i="0" dirty="0">
              <a:solidFill>
                <a:srgbClr val="0F0F0F"/>
              </a:solidFill>
              <a:effectLst/>
              <a:highlight>
                <a:srgbClr val="FFFFFF"/>
              </a:highlight>
            </a:endParaRPr>
          </a:p>
          <a:p>
            <a:endParaRPr lang="en-US" i="0" dirty="0">
              <a:solidFill>
                <a:srgbClr val="0F0F0F"/>
              </a:solidFill>
              <a:effectLst/>
              <a:highlight>
                <a:srgbClr val="FFFFFF"/>
              </a:highlight>
            </a:endParaRPr>
          </a:p>
          <a:p>
            <a:r>
              <a:rPr lang="en-US" i="0" dirty="0">
                <a:solidFill>
                  <a:srgbClr val="0F0F0F"/>
                </a:solidFill>
                <a:effectLst/>
                <a:highlight>
                  <a:srgbClr val="FFFFFF"/>
                </a:highlight>
              </a:rPr>
              <a:t>Overview of the New 2024 Title IX Regulations</a:t>
            </a:r>
            <a:endParaRPr lang="en-US" dirty="0">
              <a:solidFill>
                <a:srgbClr val="0F0F0F"/>
              </a:solidFill>
              <a:highlight>
                <a:srgbClr val="FFFFFF"/>
              </a:highlight>
            </a:endParaRPr>
          </a:p>
          <a:p>
            <a:pPr lvl="1"/>
            <a:r>
              <a:rPr lang="en-US" i="0" dirty="0">
                <a:solidFill>
                  <a:srgbClr val="0F0F0F"/>
                </a:solidFill>
                <a:effectLst/>
                <a:highlight>
                  <a:srgbClr val="FFFFFF"/>
                </a:highlight>
                <a:hlinkClick r:id="rId3"/>
              </a:rPr>
              <a:t>https://www.youtube.com/watch?v=O_k3Bg6PabU</a:t>
            </a:r>
            <a:endParaRPr lang="en-US" i="0" dirty="0">
              <a:solidFill>
                <a:srgbClr val="0F0F0F"/>
              </a:solidFill>
              <a:effectLst/>
              <a:highlight>
                <a:srgbClr val="FFFFFF"/>
              </a:highlight>
            </a:endParaRPr>
          </a:p>
          <a:p>
            <a:pPr lvl="1"/>
            <a:endParaRPr lang="en-US" dirty="0">
              <a:solidFill>
                <a:srgbClr val="0F0F0F"/>
              </a:solidFill>
              <a:highlight>
                <a:srgbClr val="FFFFFF"/>
              </a:highlight>
            </a:endParaRPr>
          </a:p>
          <a:p>
            <a:r>
              <a:rPr lang="en-US" i="0" dirty="0">
                <a:solidFill>
                  <a:srgbClr val="0F0F0F"/>
                </a:solidFill>
                <a:effectLst/>
                <a:highlight>
                  <a:srgbClr val="FFFFFF"/>
                </a:highlight>
              </a:rPr>
              <a:t>Webinar – Title IX Regulations</a:t>
            </a:r>
          </a:p>
          <a:p>
            <a:pPr lvl="1"/>
            <a:r>
              <a:rPr lang="en-US" i="0" dirty="0">
                <a:solidFill>
                  <a:srgbClr val="0F0F0F"/>
                </a:solidFill>
                <a:effectLst/>
                <a:highlight>
                  <a:srgbClr val="FFFFFF"/>
                </a:highlight>
                <a:hlinkClick r:id="rId4"/>
              </a:rPr>
              <a:t>https://www.naicu.edu/issues-advocacy/title-ix-regulations-update-2024</a:t>
            </a:r>
            <a:endParaRPr lang="en-US" i="0" dirty="0">
              <a:solidFill>
                <a:srgbClr val="0F0F0F"/>
              </a:solidFill>
              <a:effectLst/>
              <a:highlight>
                <a:srgbClr val="FFFFFF"/>
              </a:highlight>
            </a:endParaRPr>
          </a:p>
          <a:p>
            <a:pPr lvl="1"/>
            <a:endParaRPr lang="en-US" i="0" dirty="0">
              <a:solidFill>
                <a:srgbClr val="0F0F0F"/>
              </a:solidFill>
              <a:effectLst/>
              <a:highlight>
                <a:srgbClr val="FFFFFF"/>
              </a:highlight>
            </a:endParaRPr>
          </a:p>
          <a:p>
            <a:endParaRPr lang="en-US" b="1" i="0" dirty="0">
              <a:solidFill>
                <a:srgbClr val="0F0F0F"/>
              </a:solidFill>
              <a:effectLst/>
              <a:highlight>
                <a:srgbClr val="FFFFFF"/>
              </a:highlight>
              <a:latin typeface="Roboto" panose="02000000000000000000" pitchFamily="2" charset="0"/>
            </a:endParaRPr>
          </a:p>
        </p:txBody>
      </p:sp>
      <p:sp>
        <p:nvSpPr>
          <p:cNvPr id="4" name="Slide Number Placeholder 3">
            <a:extLst>
              <a:ext uri="{FF2B5EF4-FFF2-40B4-BE49-F238E27FC236}">
                <a16:creationId xmlns:a16="http://schemas.microsoft.com/office/drawing/2014/main" id="{E45E893C-23A2-1FAF-AEDF-4BC96134E9EA}"/>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25</a:t>
            </a:fld>
            <a:endParaRPr lang="en-US" dirty="0">
              <a:solidFill>
                <a:prstClr val="black">
                  <a:tint val="75000"/>
                </a:prstClr>
              </a:solidFill>
            </a:endParaRPr>
          </a:p>
        </p:txBody>
      </p:sp>
    </p:spTree>
    <p:extLst>
      <p:ext uri="{BB962C8B-B14F-4D97-AF65-F5344CB8AC3E}">
        <p14:creationId xmlns:p14="http://schemas.microsoft.com/office/powerpoint/2010/main" val="18786041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58"/>
        <p:cNvGrpSpPr/>
        <p:nvPr/>
      </p:nvGrpSpPr>
      <p:grpSpPr>
        <a:xfrm>
          <a:off x="0" y="0"/>
          <a:ext cx="0" cy="0"/>
          <a:chOff x="0" y="0"/>
          <a:chExt cx="0" cy="0"/>
        </a:xfrm>
      </p:grpSpPr>
      <p:sp>
        <p:nvSpPr>
          <p:cNvPr id="959" name="Google Shape;959;g1f0af88afc9_0_29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u="sng" dirty="0"/>
              <a:t>Title IX Settlement – Newark School District</a:t>
            </a:r>
            <a:endParaRPr dirty="0"/>
          </a:p>
        </p:txBody>
      </p:sp>
      <p:sp>
        <p:nvSpPr>
          <p:cNvPr id="960" name="Google Shape;960;g1f0af88afc9_0_29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fontScale="85000" lnSpcReduction="10000"/>
          </a:bodyPr>
          <a:lstStyle/>
          <a:p>
            <a:pPr marL="342900" lvl="0" indent="-342900" algn="l" rtl="0">
              <a:spcBef>
                <a:spcPts val="0"/>
              </a:spcBef>
              <a:spcAft>
                <a:spcPts val="0"/>
              </a:spcAft>
              <a:buClr>
                <a:schemeClr val="dk1"/>
              </a:buClr>
              <a:buSzPct val="100000"/>
              <a:buChar char="•"/>
            </a:pPr>
            <a:r>
              <a:rPr lang="en-US" dirty="0"/>
              <a:t>August </a:t>
            </a:r>
            <a:r>
              <a:rPr lang="en-US" u="sng" dirty="0">
                <a:solidFill>
                  <a:schemeClr val="hlink"/>
                </a:solidFill>
                <a:hlinkClick r:id="rId3"/>
              </a:rPr>
              <a:t>2023 OCR Settlement with Newark Public Schools</a:t>
            </a:r>
            <a:endParaRPr dirty="0"/>
          </a:p>
          <a:p>
            <a:pPr marL="342900" lvl="0" indent="-342900" algn="l" rtl="0">
              <a:spcBef>
                <a:spcPts val="544"/>
              </a:spcBef>
              <a:spcAft>
                <a:spcPts val="0"/>
              </a:spcAft>
              <a:buClr>
                <a:schemeClr val="dk1"/>
              </a:buClr>
              <a:buSzPct val="100000"/>
              <a:buChar char="•"/>
            </a:pPr>
            <a:r>
              <a:rPr lang="en-US" dirty="0"/>
              <a:t>Requires district to take extensive actions related to providing notice, conducting investigations, coordinating with outside entities (law enforcement, IAIU), responding to incidents, maintaining proper records, providing support and appropriate follow up, ensuring training for staff and students, and gathering data on ongoing basis regarding school climate. </a:t>
            </a:r>
            <a:endParaRPr dirty="0"/>
          </a:p>
          <a:p>
            <a:pPr marL="342900" lvl="0" indent="-342900" algn="l" rtl="0">
              <a:spcBef>
                <a:spcPts val="544"/>
              </a:spcBef>
              <a:spcAft>
                <a:spcPts val="0"/>
              </a:spcAft>
              <a:buClr>
                <a:schemeClr val="dk1"/>
              </a:buClr>
              <a:buSzPct val="100000"/>
              <a:buChar char="•"/>
            </a:pPr>
            <a:r>
              <a:rPr lang="en-US" dirty="0"/>
              <a:t>Need coordination Title IX Coordinator and Anti-Bullying Specialists/Coordinator</a:t>
            </a:r>
            <a:endParaRPr dirty="0"/>
          </a:p>
        </p:txBody>
      </p:sp>
      <p:sp>
        <p:nvSpPr>
          <p:cNvPr id="961" name="Google Shape;961;g1f0af88afc9_0_29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888888"/>
                </a:solidFill>
              </a:rPr>
              <a:t>26</a:t>
            </a:fld>
            <a:endParaRPr>
              <a:solidFill>
                <a:srgbClr val="888888"/>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DC2A8-935E-043F-DD56-C07A1EEB5BB2}"/>
              </a:ext>
            </a:extLst>
          </p:cNvPr>
          <p:cNvSpPr>
            <a:spLocks noGrp="1"/>
          </p:cNvSpPr>
          <p:nvPr>
            <p:ph type="title"/>
          </p:nvPr>
        </p:nvSpPr>
        <p:spPr/>
        <p:txBody>
          <a:bodyPr/>
          <a:lstStyle/>
          <a:p>
            <a:r>
              <a:rPr lang="en-US" dirty="0"/>
              <a:t>Framework for addressing discrimination claims</a:t>
            </a:r>
          </a:p>
        </p:txBody>
      </p:sp>
    </p:spTree>
    <p:extLst>
      <p:ext uri="{BB962C8B-B14F-4D97-AF65-F5344CB8AC3E}">
        <p14:creationId xmlns:p14="http://schemas.microsoft.com/office/powerpoint/2010/main" val="18522397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Review of General Discrimination Law Standards</a:t>
            </a:r>
            <a:endParaRPr lang="en-US" dirty="0"/>
          </a:p>
        </p:txBody>
      </p:sp>
      <p:sp>
        <p:nvSpPr>
          <p:cNvPr id="3" name="Content Placeholder 2"/>
          <p:cNvSpPr>
            <a:spLocks noGrp="1"/>
          </p:cNvSpPr>
          <p:nvPr>
            <p:ph idx="1"/>
          </p:nvPr>
        </p:nvSpPr>
        <p:spPr/>
        <p:txBody>
          <a:bodyPr/>
          <a:lstStyle/>
          <a:p>
            <a:pPr>
              <a:buNone/>
            </a:pPr>
            <a:r>
              <a:rPr lang="en-US" i="1" dirty="0"/>
              <a:t>Direct Evidence of a School District’s Discriminatory Animus:</a:t>
            </a:r>
            <a:endParaRPr lang="en-US" dirty="0"/>
          </a:p>
          <a:p>
            <a:pPr lvl="1"/>
            <a:r>
              <a:rPr lang="en-US" sz="2400" dirty="0"/>
              <a:t>This is the “easier” claim</a:t>
            </a:r>
          </a:p>
          <a:p>
            <a:pPr lvl="1"/>
            <a:r>
              <a:rPr lang="en-US" sz="2400" dirty="0"/>
              <a:t>There is usually compelling, direct evidence (emails, documents, recordings, etc.) of motive and intent to discriminate, saying that the plaintiff was denied something by the defendant because of their protected characteristic.</a:t>
            </a:r>
          </a:p>
        </p:txBody>
      </p:sp>
      <p:sp>
        <p:nvSpPr>
          <p:cNvPr id="9" name="Slide Number Placeholder 8"/>
          <p:cNvSpPr>
            <a:spLocks noGrp="1"/>
          </p:cNvSpPr>
          <p:nvPr>
            <p:ph type="sldNum" sz="quarter" idx="12"/>
          </p:nvPr>
        </p:nvSpPr>
        <p:spPr/>
        <p:txBody>
          <a:bodyPr/>
          <a:lstStyle/>
          <a:p>
            <a:fld id="{28B879BA-DDCD-46FE-B6EE-109284A3169F}" type="slidenum">
              <a:rPr lang="en-US" smtClean="0"/>
              <a:pPr/>
              <a:t>28</a:t>
            </a:fld>
            <a:endParaRPr lang="en-US" dirty="0"/>
          </a:p>
        </p:txBody>
      </p:sp>
    </p:spTree>
    <p:extLst>
      <p:ext uri="{BB962C8B-B14F-4D97-AF65-F5344CB8AC3E}">
        <p14:creationId xmlns:p14="http://schemas.microsoft.com/office/powerpoint/2010/main" val="29259024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Review of General Discrimination Law Standards</a:t>
            </a:r>
            <a:endParaRPr lang="en-US" dirty="0"/>
          </a:p>
        </p:txBody>
      </p:sp>
      <p:sp>
        <p:nvSpPr>
          <p:cNvPr id="3" name="Content Placeholder 2"/>
          <p:cNvSpPr>
            <a:spLocks noGrp="1"/>
          </p:cNvSpPr>
          <p:nvPr>
            <p:ph idx="1"/>
          </p:nvPr>
        </p:nvSpPr>
        <p:spPr/>
        <p:txBody>
          <a:bodyPr>
            <a:normAutofit lnSpcReduction="10000"/>
          </a:bodyPr>
          <a:lstStyle/>
          <a:p>
            <a:pPr marL="342900" lvl="2" indent="-342900">
              <a:buNone/>
            </a:pPr>
            <a:r>
              <a:rPr lang="en-US" i="1" dirty="0"/>
              <a:t>Indirect evidence sufficient to make out a </a:t>
            </a:r>
            <a:r>
              <a:rPr lang="en-US" b="1" i="1" dirty="0"/>
              <a:t>prima facie</a:t>
            </a:r>
            <a:r>
              <a:rPr lang="en-US" i="1" dirty="0"/>
              <a:t> case on which a School District’s discriminatory animus can be inferred. </a:t>
            </a:r>
          </a:p>
          <a:p>
            <a:pPr marL="800100" lvl="3" indent="-342900"/>
            <a:r>
              <a:rPr lang="en-US" dirty="0"/>
              <a:t>This is the “harder” claim to prove</a:t>
            </a:r>
          </a:p>
          <a:p>
            <a:pPr marL="800100" lvl="3" indent="-342900"/>
            <a:r>
              <a:rPr lang="en-US" dirty="0"/>
              <a:t>The Plaintiff bears the initial burden of establishing a </a:t>
            </a:r>
            <a:r>
              <a:rPr lang="en-US" b="1" i="1" dirty="0"/>
              <a:t>prima facie</a:t>
            </a:r>
            <a:r>
              <a:rPr lang="en-US" dirty="0"/>
              <a:t> case of discrimination under the 3 step, burden-shifting framework of </a:t>
            </a:r>
            <a:r>
              <a:rPr lang="en-US" i="1" dirty="0"/>
              <a:t>McDonnell Douglas Corp. v. Green</a:t>
            </a:r>
            <a:r>
              <a:rPr lang="en-US" dirty="0"/>
              <a:t>, 411 U.S. 792 (1973) by a preponderance of the evidence. </a:t>
            </a:r>
          </a:p>
          <a:p>
            <a:pPr marL="1257300" lvl="4" indent="-342900">
              <a:buFont typeface="Arial" panose="020B0604020202020204" pitchFamily="34" charset="0"/>
              <a:buChar char="•"/>
            </a:pPr>
            <a:r>
              <a:rPr lang="en-US" dirty="0"/>
              <a:t>Preponderance of the evidence means “more likely than not” that the alleged harassment occurred.</a:t>
            </a:r>
          </a:p>
          <a:p>
            <a:pPr marL="1257300" lvl="4" indent="-342900">
              <a:buFont typeface="Arial" panose="020B0604020202020204" pitchFamily="34" charset="0"/>
              <a:buChar char="•"/>
            </a:pPr>
            <a:r>
              <a:rPr lang="en-US" dirty="0"/>
              <a:t>Lesser standard that Criminal Court’s “beyond a reasonable doubt.”</a:t>
            </a:r>
          </a:p>
          <a:p>
            <a:pPr marL="1257300" lvl="4" indent="-342900">
              <a:buFont typeface="Arial" panose="020B0604020202020204" pitchFamily="34" charset="0"/>
              <a:buChar char="•"/>
            </a:pPr>
            <a:r>
              <a:rPr lang="en-US" dirty="0"/>
              <a:t>School may find that discrimination / harassment occurred even if law enforcement chooses not to pursue a criminal investigation</a:t>
            </a:r>
          </a:p>
          <a:p>
            <a:pPr marL="1714500" lvl="5" indent="-342900"/>
            <a:endParaRPr lang="en-US" dirty="0"/>
          </a:p>
          <a:p>
            <a:pPr marL="1828800" lvl="5" indent="-457200">
              <a:buFont typeface="+mj-lt"/>
              <a:buAutoNum type="arabicPeriod"/>
            </a:pPr>
            <a:endParaRPr lang="en-US" dirty="0"/>
          </a:p>
          <a:p>
            <a:pPr>
              <a:buNone/>
            </a:pPr>
            <a:endParaRPr lang="en-US" dirty="0"/>
          </a:p>
        </p:txBody>
      </p:sp>
      <p:sp>
        <p:nvSpPr>
          <p:cNvPr id="9" name="Slide Number Placeholder 8"/>
          <p:cNvSpPr>
            <a:spLocks noGrp="1"/>
          </p:cNvSpPr>
          <p:nvPr>
            <p:ph type="sldNum" sz="quarter" idx="12"/>
          </p:nvPr>
        </p:nvSpPr>
        <p:spPr/>
        <p:txBody>
          <a:bodyPr/>
          <a:lstStyle/>
          <a:p>
            <a:fld id="{28B879BA-DDCD-46FE-B6EE-109284A3169F}" type="slidenum">
              <a:rPr lang="en-US" smtClean="0"/>
              <a:pPr/>
              <a:t>29</a:t>
            </a:fld>
            <a:endParaRPr lang="en-US" dirty="0"/>
          </a:p>
        </p:txBody>
      </p:sp>
    </p:spTree>
    <p:extLst>
      <p:ext uri="{BB962C8B-B14F-4D97-AF65-F5344CB8AC3E}">
        <p14:creationId xmlns:p14="http://schemas.microsoft.com/office/powerpoint/2010/main" val="275070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D2345-D975-138B-5AB5-20998264DB42}"/>
              </a:ext>
            </a:extLst>
          </p:cNvPr>
          <p:cNvSpPr>
            <a:spLocks noGrp="1"/>
          </p:cNvSpPr>
          <p:nvPr>
            <p:ph type="title"/>
          </p:nvPr>
        </p:nvSpPr>
        <p:spPr/>
        <p:txBody>
          <a:bodyPr/>
          <a:lstStyle/>
          <a:p>
            <a:r>
              <a:rPr lang="en-US" dirty="0"/>
              <a:t>Great Partnership</a:t>
            </a:r>
          </a:p>
        </p:txBody>
      </p:sp>
      <p:sp>
        <p:nvSpPr>
          <p:cNvPr id="3" name="Content Placeholder 2">
            <a:extLst>
              <a:ext uri="{FF2B5EF4-FFF2-40B4-BE49-F238E27FC236}">
                <a16:creationId xmlns:a16="http://schemas.microsoft.com/office/drawing/2014/main" id="{15EF4CED-2692-0342-6522-221D83DBE340}"/>
              </a:ext>
            </a:extLst>
          </p:cNvPr>
          <p:cNvSpPr>
            <a:spLocks noGrp="1"/>
          </p:cNvSpPr>
          <p:nvPr>
            <p:ph idx="1"/>
          </p:nvPr>
        </p:nvSpPr>
        <p:spPr/>
        <p:txBody>
          <a:bodyPr/>
          <a:lstStyle/>
          <a:p>
            <a:r>
              <a:rPr lang="en-US" dirty="0"/>
              <a:t>LEGAL ONE partnership with Arthur J. Gallagher, Alliant, New Jersey Schools Insurance Group</a:t>
            </a:r>
          </a:p>
          <a:p>
            <a:pPr marL="0" indent="0">
              <a:buNone/>
            </a:pPr>
            <a:endParaRPr lang="en-US" dirty="0"/>
          </a:p>
          <a:p>
            <a:r>
              <a:rPr lang="en-US" dirty="0"/>
              <a:t>Upcoming training and podcasts</a:t>
            </a:r>
          </a:p>
          <a:p>
            <a:endParaRPr lang="en-US" dirty="0"/>
          </a:p>
          <a:p>
            <a:r>
              <a:rPr lang="en-US" dirty="0"/>
              <a:t>School Law Central</a:t>
            </a:r>
          </a:p>
        </p:txBody>
      </p:sp>
      <p:sp>
        <p:nvSpPr>
          <p:cNvPr id="4" name="Slide Number Placeholder 3">
            <a:extLst>
              <a:ext uri="{FF2B5EF4-FFF2-40B4-BE49-F238E27FC236}">
                <a16:creationId xmlns:a16="http://schemas.microsoft.com/office/drawing/2014/main" id="{B2BBF414-BDF1-D956-D737-45790F88C448}"/>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3</a:t>
            </a:fld>
            <a:endParaRPr lang="en-US" dirty="0">
              <a:solidFill>
                <a:prstClr val="black">
                  <a:tint val="75000"/>
                </a:prstClr>
              </a:solidFill>
            </a:endParaRPr>
          </a:p>
        </p:txBody>
      </p:sp>
    </p:spTree>
    <p:extLst>
      <p:ext uri="{BB962C8B-B14F-4D97-AF65-F5344CB8AC3E}">
        <p14:creationId xmlns:p14="http://schemas.microsoft.com/office/powerpoint/2010/main" val="8043203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Review of General Discrimination Law Standards</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u="sng" dirty="0"/>
              <a:t>Step 1 – Plaintiff – Staff Member’s First  Burden</a:t>
            </a:r>
            <a:endParaRPr lang="en-US" dirty="0"/>
          </a:p>
          <a:p>
            <a:pPr>
              <a:buNone/>
            </a:pPr>
            <a:r>
              <a:rPr lang="en-US" i="1" dirty="0"/>
              <a:t>The Plaintiff must show that:</a:t>
            </a:r>
            <a:endParaRPr lang="en-US" dirty="0"/>
          </a:p>
          <a:p>
            <a:pPr lvl="1"/>
            <a:r>
              <a:rPr lang="en-US" dirty="0"/>
              <a:t>  S/he is a member of a protected class;</a:t>
            </a:r>
          </a:p>
          <a:p>
            <a:pPr lvl="1"/>
            <a:r>
              <a:rPr lang="en-US" dirty="0"/>
              <a:t>  S/he is qualified for the position;</a:t>
            </a:r>
          </a:p>
          <a:p>
            <a:pPr lvl="1"/>
            <a:r>
              <a:rPr lang="en-US" dirty="0"/>
              <a:t>  S/he suffered an adverse employment action </a:t>
            </a:r>
          </a:p>
          <a:p>
            <a:pPr lvl="2"/>
            <a:r>
              <a:rPr lang="en-US" dirty="0"/>
              <a:t>Examples include termination, denied a raise/promotion, forced to resign/retire, etc</a:t>
            </a:r>
          </a:p>
          <a:p>
            <a:pPr lvl="1"/>
            <a:r>
              <a:rPr lang="en-US" dirty="0"/>
              <a:t>  The circumstances surrounding her adverse employment action gives rise to an inference of discrimination </a:t>
            </a:r>
          </a:p>
          <a:p>
            <a:pPr lvl="2"/>
            <a:r>
              <a:rPr lang="en-US" dirty="0"/>
              <a:t>Example – a male employee was allowed to do something when a woman in the same/similar position was not</a:t>
            </a:r>
          </a:p>
        </p:txBody>
      </p:sp>
      <p:sp>
        <p:nvSpPr>
          <p:cNvPr id="9" name="Slide Number Placeholder 8"/>
          <p:cNvSpPr>
            <a:spLocks noGrp="1"/>
          </p:cNvSpPr>
          <p:nvPr>
            <p:ph type="sldNum" sz="quarter" idx="12"/>
          </p:nvPr>
        </p:nvSpPr>
        <p:spPr/>
        <p:txBody>
          <a:bodyPr/>
          <a:lstStyle/>
          <a:p>
            <a:fld id="{28B879BA-DDCD-46FE-B6EE-109284A3169F}" type="slidenum">
              <a:rPr lang="en-US" smtClean="0"/>
              <a:pPr/>
              <a:t>30</a:t>
            </a:fld>
            <a:endParaRPr lang="en-US" dirty="0"/>
          </a:p>
        </p:txBody>
      </p:sp>
    </p:spTree>
    <p:extLst>
      <p:ext uri="{BB962C8B-B14F-4D97-AF65-F5344CB8AC3E}">
        <p14:creationId xmlns:p14="http://schemas.microsoft.com/office/powerpoint/2010/main" val="29283773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Proof of Discrimination</a:t>
            </a:r>
            <a:endParaRPr lang="en-US" dirty="0"/>
          </a:p>
        </p:txBody>
      </p:sp>
      <p:sp>
        <p:nvSpPr>
          <p:cNvPr id="3" name="Content Placeholder 2"/>
          <p:cNvSpPr>
            <a:spLocks noGrp="1"/>
          </p:cNvSpPr>
          <p:nvPr>
            <p:ph idx="1"/>
          </p:nvPr>
        </p:nvSpPr>
        <p:spPr/>
        <p:txBody>
          <a:bodyPr/>
          <a:lstStyle/>
          <a:p>
            <a:pPr>
              <a:buNone/>
            </a:pPr>
            <a:r>
              <a:rPr lang="en-US" u="sng" dirty="0"/>
              <a:t>Step 2 – Defendant’s Burden</a:t>
            </a:r>
            <a:endParaRPr lang="en-US" i="1" dirty="0"/>
          </a:p>
          <a:p>
            <a:pPr lvl="1"/>
            <a:r>
              <a:rPr lang="en-US" dirty="0"/>
              <a:t>If the Plaintiff satisfies the first burden, the burden shifts to the Defendant to rebut the Plaintiff’s claim by “articulating some legitimate, nondiscriminatory reason” for the adverse employment action.</a:t>
            </a:r>
          </a:p>
        </p:txBody>
      </p:sp>
      <p:sp>
        <p:nvSpPr>
          <p:cNvPr id="9" name="Slide Number Placeholder 8"/>
          <p:cNvSpPr>
            <a:spLocks noGrp="1"/>
          </p:cNvSpPr>
          <p:nvPr>
            <p:ph type="sldNum" sz="quarter" idx="12"/>
          </p:nvPr>
        </p:nvSpPr>
        <p:spPr/>
        <p:txBody>
          <a:bodyPr/>
          <a:lstStyle/>
          <a:p>
            <a:fld id="{28B879BA-DDCD-46FE-B6EE-109284A3169F}" type="slidenum">
              <a:rPr lang="en-US" smtClean="0"/>
              <a:pPr/>
              <a:t>31</a:t>
            </a:fld>
            <a:endParaRPr lang="en-US" dirty="0"/>
          </a:p>
        </p:txBody>
      </p:sp>
    </p:spTree>
    <p:extLst>
      <p:ext uri="{BB962C8B-B14F-4D97-AF65-F5344CB8AC3E}">
        <p14:creationId xmlns:p14="http://schemas.microsoft.com/office/powerpoint/2010/main" val="15026951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Review of General Discrimination Law Standards</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u="sng" dirty="0"/>
              <a:t>Step 3 – Plaintiff’s Second  Burden</a:t>
            </a:r>
            <a:endParaRPr lang="en-US" dirty="0"/>
          </a:p>
          <a:p>
            <a:pPr lvl="1"/>
            <a:r>
              <a:rPr lang="en-US" dirty="0"/>
              <a:t>If the Defendant meets its burden of the </a:t>
            </a:r>
            <a:r>
              <a:rPr lang="en-US" u="sng" dirty="0"/>
              <a:t>McDonnell Douglas</a:t>
            </a:r>
            <a:r>
              <a:rPr lang="en-US" dirty="0"/>
              <a:t> test, the Plaintiff must show that the Defendant’s proffered reasons are pretextual, and are not the real motivation for the adverse employment action.</a:t>
            </a:r>
          </a:p>
          <a:p>
            <a:pPr lvl="1">
              <a:buNone/>
            </a:pPr>
            <a:endParaRPr lang="en-US" dirty="0"/>
          </a:p>
          <a:p>
            <a:pPr lvl="1"/>
            <a:r>
              <a:rPr lang="en-US" dirty="0"/>
              <a:t>To show that the proffered reasons are pretextual, the Plaintiff must present sufficient evidence to allow a reasonable person to either:</a:t>
            </a:r>
          </a:p>
          <a:p>
            <a:pPr marL="1771650" lvl="3" indent="-457200">
              <a:buFont typeface="+mj-lt"/>
              <a:buAutoNum type="arabicPeriod"/>
            </a:pPr>
            <a:r>
              <a:rPr lang="en-US" dirty="0"/>
              <a:t>Disbelieve the Defendant’s articulated legitimate reasons; or</a:t>
            </a:r>
          </a:p>
          <a:p>
            <a:pPr marL="1771650" lvl="3" indent="-457200">
              <a:buFont typeface="+mj-lt"/>
              <a:buAutoNum type="arabicPeriod"/>
            </a:pPr>
            <a:r>
              <a:rPr lang="en-US" dirty="0"/>
              <a:t>Believe that an invidious discriminatory reason was more likely than not a motivating or determinative cause of the Defendant’s actions.</a:t>
            </a:r>
          </a:p>
        </p:txBody>
      </p:sp>
      <p:sp>
        <p:nvSpPr>
          <p:cNvPr id="9" name="Slide Number Placeholder 8"/>
          <p:cNvSpPr>
            <a:spLocks noGrp="1"/>
          </p:cNvSpPr>
          <p:nvPr>
            <p:ph type="sldNum" sz="quarter" idx="12"/>
          </p:nvPr>
        </p:nvSpPr>
        <p:spPr/>
        <p:txBody>
          <a:bodyPr/>
          <a:lstStyle/>
          <a:p>
            <a:fld id="{28B879BA-DDCD-46FE-B6EE-109284A3169F}" type="slidenum">
              <a:rPr lang="en-US" smtClean="0"/>
              <a:pPr/>
              <a:t>32</a:t>
            </a:fld>
            <a:endParaRPr lang="en-US" dirty="0"/>
          </a:p>
        </p:txBody>
      </p:sp>
    </p:spTree>
    <p:extLst>
      <p:ext uri="{BB962C8B-B14F-4D97-AF65-F5344CB8AC3E}">
        <p14:creationId xmlns:p14="http://schemas.microsoft.com/office/powerpoint/2010/main" val="33356413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792162"/>
          </a:xfrm>
        </p:spPr>
        <p:txBody>
          <a:bodyPr>
            <a:normAutofit fontScale="90000"/>
          </a:bodyPr>
          <a:lstStyle/>
          <a:p>
            <a:r>
              <a:rPr lang="en-US" u="sng" dirty="0"/>
              <a:t>Options Outside of School District</a:t>
            </a:r>
            <a:br>
              <a:rPr lang="en-US" dirty="0"/>
            </a:br>
            <a:endParaRPr lang="en-US" dirty="0"/>
          </a:p>
        </p:txBody>
      </p:sp>
      <p:sp>
        <p:nvSpPr>
          <p:cNvPr id="3" name="Content Placeholder 2"/>
          <p:cNvSpPr>
            <a:spLocks noGrp="1"/>
          </p:cNvSpPr>
          <p:nvPr>
            <p:ph idx="1"/>
          </p:nvPr>
        </p:nvSpPr>
        <p:spPr>
          <a:xfrm>
            <a:off x="457200" y="1371600"/>
            <a:ext cx="8229600" cy="4754563"/>
          </a:xfrm>
        </p:spPr>
        <p:txBody>
          <a:bodyPr>
            <a:normAutofit fontScale="70000" lnSpcReduction="20000"/>
          </a:bodyPr>
          <a:lstStyle/>
          <a:p>
            <a:r>
              <a:rPr lang="en-US" dirty="0"/>
              <a:t> </a:t>
            </a:r>
            <a:r>
              <a:rPr lang="en-US" u="sng" dirty="0"/>
              <a:t>NJ Department of Law &amp; Public Safety/Division on Civil Rights (DCR)</a:t>
            </a:r>
          </a:p>
          <a:p>
            <a:pPr lvl="1"/>
            <a:r>
              <a:rPr lang="en-US" dirty="0"/>
              <a:t>4 Regional Offices (Trenton, Atlantic City, Newark, Camden)</a:t>
            </a:r>
          </a:p>
          <a:p>
            <a:pPr lvl="2"/>
            <a:endParaRPr lang="en-US" dirty="0"/>
          </a:p>
          <a:p>
            <a:r>
              <a:rPr lang="en-US" u="sng" dirty="0"/>
              <a:t>The US Department of Education/Office for Civil Rights (OCR)</a:t>
            </a:r>
          </a:p>
          <a:p>
            <a:pPr marL="857250" lvl="1" indent="-457200"/>
            <a:r>
              <a:rPr lang="en-US" dirty="0"/>
              <a:t>Develops and implements Regulations</a:t>
            </a:r>
          </a:p>
          <a:p>
            <a:pPr marL="857250" lvl="1" indent="-457200"/>
            <a:r>
              <a:rPr lang="en-US" dirty="0"/>
              <a:t>Manages Complaints</a:t>
            </a:r>
          </a:p>
          <a:p>
            <a:pPr marL="857250" lvl="1" indent="-457200"/>
            <a:r>
              <a:rPr lang="en-US" dirty="0"/>
              <a:t>Investigation &amp; Enforcement</a:t>
            </a:r>
          </a:p>
          <a:p>
            <a:pPr marL="857250" lvl="1" indent="-457200"/>
            <a:r>
              <a:rPr lang="en-US" dirty="0"/>
              <a:t>Education</a:t>
            </a:r>
          </a:p>
          <a:p>
            <a:pPr marL="857250" lvl="1" indent="-457200"/>
            <a:r>
              <a:rPr lang="en-US" dirty="0"/>
              <a:t>12 Regional Offices</a:t>
            </a:r>
          </a:p>
          <a:p>
            <a:endParaRPr lang="en-US" dirty="0"/>
          </a:p>
          <a:p>
            <a:r>
              <a:rPr lang="en-US" dirty="0"/>
              <a:t>  </a:t>
            </a:r>
            <a:r>
              <a:rPr lang="en-US" u="sng" dirty="0"/>
              <a:t>State/Federal Court system </a:t>
            </a:r>
            <a:endParaRPr lang="en-US" dirty="0"/>
          </a:p>
          <a:p>
            <a:pPr marL="857250" lvl="1" indent="-457200"/>
            <a:r>
              <a:rPr lang="en-US" dirty="0"/>
              <a:t>Federal or State law</a:t>
            </a:r>
          </a:p>
          <a:p>
            <a:pPr marL="857250" lvl="1" indent="-457200"/>
            <a:r>
              <a:rPr lang="en-US" dirty="0"/>
              <a:t>Binding in that jurisdiction</a:t>
            </a:r>
          </a:p>
        </p:txBody>
      </p:sp>
      <p:sp>
        <p:nvSpPr>
          <p:cNvPr id="9" name="Slide Number Placeholder 8"/>
          <p:cNvSpPr>
            <a:spLocks noGrp="1"/>
          </p:cNvSpPr>
          <p:nvPr>
            <p:ph type="sldNum" sz="quarter" idx="12"/>
          </p:nvPr>
        </p:nvSpPr>
        <p:spPr/>
        <p:txBody>
          <a:bodyPr/>
          <a:lstStyle/>
          <a:p>
            <a:fld id="{28B879BA-DDCD-46FE-B6EE-109284A3169F}" type="slidenum">
              <a:rPr lang="en-US" smtClean="0"/>
              <a:pPr/>
              <a:t>33</a:t>
            </a:fld>
            <a:endParaRPr lang="en-US" dirty="0"/>
          </a:p>
        </p:txBody>
      </p:sp>
    </p:spTree>
    <p:extLst>
      <p:ext uri="{BB962C8B-B14F-4D97-AF65-F5344CB8AC3E}">
        <p14:creationId xmlns:p14="http://schemas.microsoft.com/office/powerpoint/2010/main" val="13938014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AAO, ABS and Conflict of Interest</a:t>
            </a:r>
          </a:p>
        </p:txBody>
      </p:sp>
      <p:sp>
        <p:nvSpPr>
          <p:cNvPr id="3" name="Content Placeholder 2"/>
          <p:cNvSpPr>
            <a:spLocks noGrp="1"/>
          </p:cNvSpPr>
          <p:nvPr>
            <p:ph idx="1"/>
          </p:nvPr>
        </p:nvSpPr>
        <p:spPr/>
        <p:txBody>
          <a:bodyPr>
            <a:normAutofit fontScale="85000" lnSpcReduction="20000"/>
          </a:bodyPr>
          <a:lstStyle/>
          <a:p>
            <a:r>
              <a:rPr lang="en-US" dirty="0"/>
              <a:t>NJ Anti-Bullying Bill of Rights revised regulations prohibit ABS from investigating someone in the same bargaining unit</a:t>
            </a:r>
          </a:p>
          <a:p>
            <a:r>
              <a:rPr lang="en-US" dirty="0"/>
              <a:t>Case law prohibits other investigations of someone in same unit such as AAO investigations</a:t>
            </a:r>
          </a:p>
          <a:p>
            <a:pPr lvl="1"/>
            <a:r>
              <a:rPr lang="en-US" dirty="0"/>
              <a:t>32 NJ PER ¶88 County of Hudson, and AFSCME Council 52, Local 2306, April 27, 2006</a:t>
            </a:r>
          </a:p>
          <a:p>
            <a:pPr lvl="1"/>
            <a:r>
              <a:rPr lang="en-US" dirty="0"/>
              <a:t>PERC’s Director of Representation granted a county employer’s unit clarification petition and excluded an internal affairs investigator’s position from a negotiations unit</a:t>
            </a:r>
          </a:p>
          <a:p>
            <a:r>
              <a:rPr lang="en-US" dirty="0"/>
              <a:t>What if allegation is raised regarding BA or superintendent?</a:t>
            </a:r>
          </a:p>
        </p:txBody>
      </p:sp>
      <p:sp>
        <p:nvSpPr>
          <p:cNvPr id="9" name="Slide Number Placeholder 8"/>
          <p:cNvSpPr>
            <a:spLocks noGrp="1"/>
          </p:cNvSpPr>
          <p:nvPr>
            <p:ph type="sldNum" sz="quarter" idx="12"/>
          </p:nvPr>
        </p:nvSpPr>
        <p:spPr/>
        <p:txBody>
          <a:bodyPr/>
          <a:lstStyle/>
          <a:p>
            <a:fld id="{28B879BA-DDCD-46FE-B6EE-109284A3169F}" type="slidenum">
              <a:rPr lang="en-US" smtClean="0"/>
              <a:pPr/>
              <a:t>34</a:t>
            </a:fld>
            <a:endParaRPr lang="en-US" dirty="0"/>
          </a:p>
        </p:txBody>
      </p:sp>
    </p:spTree>
    <p:extLst>
      <p:ext uri="{BB962C8B-B14F-4D97-AF65-F5344CB8AC3E}">
        <p14:creationId xmlns:p14="http://schemas.microsoft.com/office/powerpoint/2010/main" val="2648188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72B3B-CFD8-F893-3156-666B0202DC70}"/>
              </a:ext>
            </a:extLst>
          </p:cNvPr>
          <p:cNvSpPr>
            <a:spLocks noGrp="1"/>
          </p:cNvSpPr>
          <p:nvPr>
            <p:ph type="title"/>
          </p:nvPr>
        </p:nvSpPr>
        <p:spPr/>
        <p:txBody>
          <a:bodyPr/>
          <a:lstStyle/>
          <a:p>
            <a:r>
              <a:rPr lang="en-US" dirty="0"/>
              <a:t>Framework for </a:t>
            </a:r>
            <a:br>
              <a:rPr lang="en-US" dirty="0"/>
            </a:br>
            <a:r>
              <a:rPr lang="en-US" dirty="0"/>
              <a:t>addressing </a:t>
            </a:r>
            <a:r>
              <a:rPr lang="en-US" dirty="0" err="1"/>
              <a:t>hib</a:t>
            </a:r>
            <a:r>
              <a:rPr lang="en-US" dirty="0"/>
              <a:t> claims</a:t>
            </a:r>
          </a:p>
        </p:txBody>
      </p:sp>
    </p:spTree>
    <p:extLst>
      <p:ext uri="{BB962C8B-B14F-4D97-AF65-F5344CB8AC3E}">
        <p14:creationId xmlns:p14="http://schemas.microsoft.com/office/powerpoint/2010/main" val="22227633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A0984-258A-C39B-27E0-60459698908F}"/>
              </a:ext>
            </a:extLst>
          </p:cNvPr>
          <p:cNvSpPr>
            <a:spLocks noGrp="1"/>
          </p:cNvSpPr>
          <p:nvPr>
            <p:ph type="title"/>
          </p:nvPr>
        </p:nvSpPr>
        <p:spPr/>
        <p:txBody>
          <a:bodyPr/>
          <a:lstStyle/>
          <a:p>
            <a:r>
              <a:rPr lang="en-US" dirty="0"/>
              <a:t>Key Aspects of NJ Definition of HIB</a:t>
            </a:r>
          </a:p>
        </p:txBody>
      </p:sp>
      <p:sp>
        <p:nvSpPr>
          <p:cNvPr id="3" name="Content Placeholder 2">
            <a:extLst>
              <a:ext uri="{FF2B5EF4-FFF2-40B4-BE49-F238E27FC236}">
                <a16:creationId xmlns:a16="http://schemas.microsoft.com/office/drawing/2014/main" id="{50FA7244-41D3-10AD-E15C-6C96D53EF1EC}"/>
              </a:ext>
            </a:extLst>
          </p:cNvPr>
          <p:cNvSpPr>
            <a:spLocks noGrp="1"/>
          </p:cNvSpPr>
          <p:nvPr>
            <p:ph idx="1"/>
          </p:nvPr>
        </p:nvSpPr>
        <p:spPr>
          <a:xfrm>
            <a:off x="457200" y="1600206"/>
            <a:ext cx="8229600" cy="4663678"/>
          </a:xfrm>
        </p:spPr>
        <p:txBody>
          <a:bodyPr>
            <a:normAutofit fontScale="85000" lnSpcReduction="20000"/>
          </a:bodyPr>
          <a:lstStyle/>
          <a:p>
            <a:r>
              <a:rPr lang="en-US" dirty="0"/>
              <a:t>Conduct involves alleged student victim</a:t>
            </a:r>
          </a:p>
          <a:p>
            <a:r>
              <a:rPr lang="en-US" dirty="0"/>
              <a:t>Could take place anywhere</a:t>
            </a:r>
          </a:p>
          <a:p>
            <a:r>
              <a:rPr lang="en-US" dirty="0"/>
              <a:t>Could involve multiple school districts</a:t>
            </a:r>
          </a:p>
          <a:p>
            <a:r>
              <a:rPr lang="en-US" dirty="0"/>
              <a:t>Motivated by actual or perceived characteristic (through eyes of victim)</a:t>
            </a:r>
          </a:p>
          <a:p>
            <a:r>
              <a:rPr lang="en-US" dirty="0"/>
              <a:t>Substantial disruption or interference with orderly operation of school or rights of others</a:t>
            </a:r>
          </a:p>
          <a:p>
            <a:r>
              <a:rPr lang="en-US" dirty="0"/>
              <a:t>Harm (1 of 3) – </a:t>
            </a:r>
          </a:p>
          <a:p>
            <a:pPr lvl="1"/>
            <a:r>
              <a:rPr lang="en-US" dirty="0"/>
              <a:t>physical or emotional harm to self or property, or fear of harm; OR</a:t>
            </a:r>
          </a:p>
          <a:p>
            <a:pPr lvl="1"/>
            <a:r>
              <a:rPr lang="en-US" dirty="0"/>
              <a:t>Demeaning to student or group student is part of; OR</a:t>
            </a:r>
          </a:p>
          <a:p>
            <a:pPr lvl="1"/>
            <a:r>
              <a:rPr lang="en-US" dirty="0"/>
              <a:t>Creates hostile educational environment</a:t>
            </a:r>
          </a:p>
        </p:txBody>
      </p:sp>
      <p:sp>
        <p:nvSpPr>
          <p:cNvPr id="4" name="Slide Number Placeholder 3">
            <a:extLst>
              <a:ext uri="{FF2B5EF4-FFF2-40B4-BE49-F238E27FC236}">
                <a16:creationId xmlns:a16="http://schemas.microsoft.com/office/drawing/2014/main" id="{1B86837D-19AD-4F2B-90DA-157943AAB1B9}"/>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36</a:t>
            </a:fld>
            <a:endParaRPr lang="en-US" dirty="0">
              <a:solidFill>
                <a:prstClr val="black">
                  <a:tint val="75000"/>
                </a:prstClr>
              </a:solidFill>
            </a:endParaRPr>
          </a:p>
        </p:txBody>
      </p:sp>
    </p:spTree>
    <p:extLst>
      <p:ext uri="{BB962C8B-B14F-4D97-AF65-F5344CB8AC3E}">
        <p14:creationId xmlns:p14="http://schemas.microsoft.com/office/powerpoint/2010/main" val="12746022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F4B0F-C3CD-2D9F-42B4-8B2B4B88DAFF}"/>
              </a:ext>
            </a:extLst>
          </p:cNvPr>
          <p:cNvSpPr>
            <a:spLocks noGrp="1"/>
          </p:cNvSpPr>
          <p:nvPr>
            <p:ph type="title"/>
          </p:nvPr>
        </p:nvSpPr>
        <p:spPr/>
        <p:txBody>
          <a:bodyPr/>
          <a:lstStyle/>
          <a:p>
            <a:r>
              <a:rPr lang="en-US" dirty="0"/>
              <a:t>Key Questions/Issues</a:t>
            </a:r>
          </a:p>
        </p:txBody>
      </p:sp>
      <p:sp>
        <p:nvSpPr>
          <p:cNvPr id="3" name="Content Placeholder 2">
            <a:extLst>
              <a:ext uri="{FF2B5EF4-FFF2-40B4-BE49-F238E27FC236}">
                <a16:creationId xmlns:a16="http://schemas.microsoft.com/office/drawing/2014/main" id="{326B4AA5-1ACB-0BAD-34D7-EC1A78867082}"/>
              </a:ext>
            </a:extLst>
          </p:cNvPr>
          <p:cNvSpPr>
            <a:spLocks noGrp="1"/>
          </p:cNvSpPr>
          <p:nvPr>
            <p:ph idx="1"/>
          </p:nvPr>
        </p:nvSpPr>
        <p:spPr>
          <a:xfrm>
            <a:off x="457200" y="1374045"/>
            <a:ext cx="8229600" cy="4982311"/>
          </a:xfrm>
        </p:spPr>
        <p:txBody>
          <a:bodyPr>
            <a:normAutofit fontScale="70000" lnSpcReduction="20000"/>
          </a:bodyPr>
          <a:lstStyle/>
          <a:p>
            <a:r>
              <a:rPr lang="en-US" dirty="0"/>
              <a:t>Is there an allegation of HIB?</a:t>
            </a:r>
          </a:p>
          <a:p>
            <a:r>
              <a:rPr lang="en-US" dirty="0"/>
              <a:t>Is there an allegation of discrimination based on a protected class?  If so, have proper added steps been followed (notifying AAO, Title IX Coordinator, law enforcement, etc. as necessary)</a:t>
            </a:r>
          </a:p>
          <a:p>
            <a:r>
              <a:rPr lang="en-US" dirty="0"/>
              <a:t>Is there no allegation of HIB by a parent or student but alleged behavior that you know meets New Jersey’s definition of HIB?</a:t>
            </a:r>
          </a:p>
          <a:p>
            <a:r>
              <a:rPr lang="en-US" dirty="0"/>
              <a:t>Does your local policy allow for a preliminary determination?</a:t>
            </a:r>
          </a:p>
          <a:p>
            <a:r>
              <a:rPr lang="en-US" dirty="0"/>
              <a:t>Was the incident report and investigation initiated in a timely fashion?</a:t>
            </a:r>
          </a:p>
          <a:p>
            <a:r>
              <a:rPr lang="en-US" dirty="0"/>
              <a:t>Is there evidence of Code of Conduct violations? Have they been addressed immediately?</a:t>
            </a:r>
          </a:p>
          <a:p>
            <a:r>
              <a:rPr lang="en-US" dirty="0"/>
              <a:t>Has the district gathered information quickly to reduce potential for a tainted investigation?</a:t>
            </a:r>
          </a:p>
        </p:txBody>
      </p:sp>
      <p:sp>
        <p:nvSpPr>
          <p:cNvPr id="4" name="Slide Number Placeholder 3">
            <a:extLst>
              <a:ext uri="{FF2B5EF4-FFF2-40B4-BE49-F238E27FC236}">
                <a16:creationId xmlns:a16="http://schemas.microsoft.com/office/drawing/2014/main" id="{5FD8963E-F27B-5011-9171-92F9A92F76E7}"/>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37</a:t>
            </a:fld>
            <a:endParaRPr lang="en-US" dirty="0">
              <a:solidFill>
                <a:prstClr val="black">
                  <a:tint val="75000"/>
                </a:prstClr>
              </a:solidFill>
            </a:endParaRPr>
          </a:p>
        </p:txBody>
      </p:sp>
    </p:spTree>
    <p:extLst>
      <p:ext uri="{BB962C8B-B14F-4D97-AF65-F5344CB8AC3E}">
        <p14:creationId xmlns:p14="http://schemas.microsoft.com/office/powerpoint/2010/main" val="15206005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F37B2-C1FD-736B-3D6A-D3EEA7F7F4B0}"/>
              </a:ext>
            </a:extLst>
          </p:cNvPr>
          <p:cNvSpPr>
            <a:spLocks noGrp="1"/>
          </p:cNvSpPr>
          <p:nvPr>
            <p:ph type="title"/>
          </p:nvPr>
        </p:nvSpPr>
        <p:spPr/>
        <p:txBody>
          <a:bodyPr/>
          <a:lstStyle/>
          <a:p>
            <a:r>
              <a:rPr lang="en-US" dirty="0"/>
              <a:t>Key Questions/Issues</a:t>
            </a:r>
          </a:p>
        </p:txBody>
      </p:sp>
      <p:sp>
        <p:nvSpPr>
          <p:cNvPr id="3" name="Content Placeholder 2">
            <a:extLst>
              <a:ext uri="{FF2B5EF4-FFF2-40B4-BE49-F238E27FC236}">
                <a16:creationId xmlns:a16="http://schemas.microsoft.com/office/drawing/2014/main" id="{A155DFF7-C519-5430-593F-B7F13BC0C29C}"/>
              </a:ext>
            </a:extLst>
          </p:cNvPr>
          <p:cNvSpPr>
            <a:spLocks noGrp="1"/>
          </p:cNvSpPr>
          <p:nvPr>
            <p:ph idx="1"/>
          </p:nvPr>
        </p:nvSpPr>
        <p:spPr/>
        <p:txBody>
          <a:bodyPr>
            <a:normAutofit fontScale="92500" lnSpcReduction="10000"/>
          </a:bodyPr>
          <a:lstStyle/>
          <a:p>
            <a:r>
              <a:rPr lang="en-US" dirty="0"/>
              <a:t>Is there evidence of a “bias-related act”?</a:t>
            </a:r>
          </a:p>
          <a:p>
            <a:r>
              <a:rPr lang="en-US" dirty="0"/>
              <a:t>Has the investigation process been spelled out to the relevant parties?</a:t>
            </a:r>
          </a:p>
          <a:p>
            <a:r>
              <a:rPr lang="en-US" dirty="0"/>
              <a:t>Ensuring safety while investigation under way</a:t>
            </a:r>
          </a:p>
          <a:p>
            <a:r>
              <a:rPr lang="en-US" dirty="0"/>
              <a:t>Conducting a legally-defensible investigation</a:t>
            </a:r>
          </a:p>
          <a:p>
            <a:r>
              <a:rPr lang="en-US" dirty="0"/>
              <a:t>Reaching clear conclusions, writing a report that can stand on its own</a:t>
            </a:r>
          </a:p>
          <a:p>
            <a:r>
              <a:rPr lang="en-US" dirty="0"/>
              <a:t>Conducting required hearings, with proper guardrails and procedures</a:t>
            </a:r>
          </a:p>
          <a:p>
            <a:pPr marL="0" indent="0">
              <a:buNone/>
            </a:pP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4C8A9ABE-E40D-D46A-A5E9-F8724979F914}"/>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38</a:t>
            </a:fld>
            <a:endParaRPr lang="en-US" dirty="0">
              <a:solidFill>
                <a:prstClr val="black">
                  <a:tint val="75000"/>
                </a:prstClr>
              </a:solidFill>
            </a:endParaRPr>
          </a:p>
        </p:txBody>
      </p:sp>
    </p:spTree>
    <p:extLst>
      <p:ext uri="{BB962C8B-B14F-4D97-AF65-F5344CB8AC3E}">
        <p14:creationId xmlns:p14="http://schemas.microsoft.com/office/powerpoint/2010/main" val="2478562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5196C-C4DB-CE2B-C11D-0D2EE8BD2781}"/>
              </a:ext>
            </a:extLst>
          </p:cNvPr>
          <p:cNvSpPr>
            <a:spLocks noGrp="1"/>
          </p:cNvSpPr>
          <p:nvPr>
            <p:ph type="title"/>
          </p:nvPr>
        </p:nvSpPr>
        <p:spPr/>
        <p:txBody>
          <a:bodyPr/>
          <a:lstStyle/>
          <a:p>
            <a:r>
              <a:rPr lang="en-US" dirty="0"/>
              <a:t>Systemic Approach</a:t>
            </a:r>
          </a:p>
        </p:txBody>
      </p:sp>
      <p:sp>
        <p:nvSpPr>
          <p:cNvPr id="3" name="Content Placeholder 2">
            <a:extLst>
              <a:ext uri="{FF2B5EF4-FFF2-40B4-BE49-F238E27FC236}">
                <a16:creationId xmlns:a16="http://schemas.microsoft.com/office/drawing/2014/main" id="{E5AF07B0-CECA-391E-6B54-E96983A16AAD}"/>
              </a:ext>
            </a:extLst>
          </p:cNvPr>
          <p:cNvSpPr>
            <a:spLocks noGrp="1"/>
          </p:cNvSpPr>
          <p:nvPr>
            <p:ph idx="1"/>
          </p:nvPr>
        </p:nvSpPr>
        <p:spPr/>
        <p:txBody>
          <a:bodyPr/>
          <a:lstStyle/>
          <a:p>
            <a:r>
              <a:rPr lang="en-US" dirty="0"/>
              <a:t>Focus on school climate, culture</a:t>
            </a:r>
          </a:p>
          <a:p>
            <a:r>
              <a:rPr lang="en-US" dirty="0"/>
              <a:t>Identifying patterns and trends</a:t>
            </a:r>
          </a:p>
          <a:p>
            <a:r>
              <a:rPr lang="en-US" dirty="0"/>
              <a:t>Assessing all aspects of district operations that may impact potential claims, including:</a:t>
            </a:r>
          </a:p>
          <a:p>
            <a:pPr lvl="1"/>
            <a:r>
              <a:rPr lang="en-US" dirty="0"/>
              <a:t>Curriculum, supervision in less structured settings, working with student leaders to promote responsible information sharing</a:t>
            </a:r>
          </a:p>
        </p:txBody>
      </p:sp>
      <p:sp>
        <p:nvSpPr>
          <p:cNvPr id="4" name="Slide Number Placeholder 3">
            <a:extLst>
              <a:ext uri="{FF2B5EF4-FFF2-40B4-BE49-F238E27FC236}">
                <a16:creationId xmlns:a16="http://schemas.microsoft.com/office/drawing/2014/main" id="{4D7BCD56-6DDA-F002-0B99-773264D0DA8C}"/>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39</a:t>
            </a:fld>
            <a:endParaRPr lang="en-US" dirty="0">
              <a:solidFill>
                <a:prstClr val="black">
                  <a:tint val="75000"/>
                </a:prstClr>
              </a:solidFill>
            </a:endParaRPr>
          </a:p>
        </p:txBody>
      </p:sp>
    </p:spTree>
    <p:extLst>
      <p:ext uri="{BB962C8B-B14F-4D97-AF65-F5344CB8AC3E}">
        <p14:creationId xmlns:p14="http://schemas.microsoft.com/office/powerpoint/2010/main" val="101130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385E0-1E17-05B5-B9B5-5695D86B52F2}"/>
              </a:ext>
            </a:extLst>
          </p:cNvPr>
          <p:cNvSpPr>
            <a:spLocks noGrp="1"/>
          </p:cNvSpPr>
          <p:nvPr>
            <p:ph type="title"/>
          </p:nvPr>
        </p:nvSpPr>
        <p:spPr/>
        <p:txBody>
          <a:bodyPr>
            <a:normAutofit/>
          </a:bodyPr>
          <a:lstStyle/>
          <a:p>
            <a:r>
              <a:rPr lang="en-US" dirty="0"/>
              <a:t>Monday Madness Sessions</a:t>
            </a:r>
          </a:p>
        </p:txBody>
      </p:sp>
      <p:sp>
        <p:nvSpPr>
          <p:cNvPr id="3" name="Content Placeholder 2">
            <a:extLst>
              <a:ext uri="{FF2B5EF4-FFF2-40B4-BE49-F238E27FC236}">
                <a16:creationId xmlns:a16="http://schemas.microsoft.com/office/drawing/2014/main" id="{99B6E750-D4C9-17F5-60C2-ADEE6B17DAE5}"/>
              </a:ext>
            </a:extLst>
          </p:cNvPr>
          <p:cNvSpPr>
            <a:spLocks noGrp="1"/>
          </p:cNvSpPr>
          <p:nvPr>
            <p:ph idx="1"/>
          </p:nvPr>
        </p:nvSpPr>
        <p:spPr/>
        <p:txBody>
          <a:bodyPr>
            <a:normAutofit fontScale="85000" lnSpcReduction="10000"/>
          </a:bodyPr>
          <a:lstStyle/>
          <a:p>
            <a:r>
              <a:rPr lang="en-US" b="1" i="1" dirty="0"/>
              <a:t>FREE Sessions</a:t>
            </a:r>
          </a:p>
          <a:p>
            <a:r>
              <a:rPr lang="en-US" dirty="0"/>
              <a:t>August 12 – Never Crossing the Line! Understanding and Enforcing Student and Staff Boundaries</a:t>
            </a:r>
          </a:p>
          <a:p>
            <a:r>
              <a:rPr lang="en-US" dirty="0"/>
              <a:t>August 19 - Is Your Staff Ready for the New School Year? Implementing Sound HR Protocols</a:t>
            </a:r>
          </a:p>
          <a:p>
            <a:r>
              <a:rPr lang="en-US" dirty="0"/>
              <a:t>September 16 - Bullying, Discrimination Law and Public Schools: Navigating an Ever-Changing Legal Landscape</a:t>
            </a:r>
          </a:p>
          <a:p>
            <a:r>
              <a:rPr lang="en-US" dirty="0"/>
              <a:t>September 30 - The Role of Schools: Understanding the Parameters of Political Speech for Staff and Students in Crazy Times! - </a:t>
            </a:r>
            <a:r>
              <a:rPr lang="en-US" dirty="0">
                <a:hlinkClick r:id="rId2"/>
              </a:rPr>
              <a:t>Registration</a:t>
            </a:r>
            <a:endParaRPr lang="en-US" dirty="0"/>
          </a:p>
        </p:txBody>
      </p:sp>
      <p:sp>
        <p:nvSpPr>
          <p:cNvPr id="4" name="Slide Number Placeholder 3">
            <a:extLst>
              <a:ext uri="{FF2B5EF4-FFF2-40B4-BE49-F238E27FC236}">
                <a16:creationId xmlns:a16="http://schemas.microsoft.com/office/drawing/2014/main" id="{F0C62D75-8DEF-F9D4-2AE6-3A811D714174}"/>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4</a:t>
            </a:fld>
            <a:endParaRPr lang="en-US" dirty="0">
              <a:solidFill>
                <a:prstClr val="black">
                  <a:tint val="75000"/>
                </a:prstClr>
              </a:solidFill>
            </a:endParaRPr>
          </a:p>
        </p:txBody>
      </p:sp>
    </p:spTree>
    <p:extLst>
      <p:ext uri="{BB962C8B-B14F-4D97-AF65-F5344CB8AC3E}">
        <p14:creationId xmlns:p14="http://schemas.microsoft.com/office/powerpoint/2010/main" val="19323341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986DD-CB04-5842-6BE2-5E4CC3453715}"/>
              </a:ext>
            </a:extLst>
          </p:cNvPr>
          <p:cNvSpPr>
            <a:spLocks noGrp="1"/>
          </p:cNvSpPr>
          <p:nvPr>
            <p:ph type="title"/>
          </p:nvPr>
        </p:nvSpPr>
        <p:spPr/>
        <p:txBody>
          <a:bodyPr/>
          <a:lstStyle/>
          <a:p>
            <a:r>
              <a:rPr lang="en-US" dirty="0"/>
              <a:t>Effective investigations</a:t>
            </a:r>
          </a:p>
        </p:txBody>
      </p:sp>
    </p:spTree>
    <p:extLst>
      <p:ext uri="{BB962C8B-B14F-4D97-AF65-F5344CB8AC3E}">
        <p14:creationId xmlns:p14="http://schemas.microsoft.com/office/powerpoint/2010/main" val="30332122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F36E3-397F-E390-57C4-76605B407BF9}"/>
              </a:ext>
            </a:extLst>
          </p:cNvPr>
          <p:cNvSpPr>
            <a:spLocks noGrp="1"/>
          </p:cNvSpPr>
          <p:nvPr>
            <p:ph type="title"/>
          </p:nvPr>
        </p:nvSpPr>
        <p:spPr/>
        <p:txBody>
          <a:bodyPr>
            <a:normAutofit fontScale="90000"/>
          </a:bodyPr>
          <a:lstStyle/>
          <a:p>
            <a:r>
              <a:rPr lang="en-US" dirty="0"/>
              <a:t>Key HIB Investigation Questions/Issues</a:t>
            </a:r>
          </a:p>
        </p:txBody>
      </p:sp>
      <p:sp>
        <p:nvSpPr>
          <p:cNvPr id="3" name="Content Placeholder 2">
            <a:extLst>
              <a:ext uri="{FF2B5EF4-FFF2-40B4-BE49-F238E27FC236}">
                <a16:creationId xmlns:a16="http://schemas.microsoft.com/office/drawing/2014/main" id="{E629DC57-2AD9-319F-6A6F-B10F697E0C6D}"/>
              </a:ext>
            </a:extLst>
          </p:cNvPr>
          <p:cNvSpPr>
            <a:spLocks noGrp="1"/>
          </p:cNvSpPr>
          <p:nvPr>
            <p:ph idx="1"/>
          </p:nvPr>
        </p:nvSpPr>
        <p:spPr/>
        <p:txBody>
          <a:bodyPr>
            <a:normAutofit fontScale="85000" lnSpcReduction="20000"/>
          </a:bodyPr>
          <a:lstStyle/>
          <a:p>
            <a:r>
              <a:rPr lang="en-US" dirty="0"/>
              <a:t>Has the 338 Form been completed by someone? (staff person if parent won’t)</a:t>
            </a:r>
          </a:p>
          <a:p>
            <a:r>
              <a:rPr lang="en-US" dirty="0"/>
              <a:t>If district does a preliminary determination did policy allow it?  Was required process followed?</a:t>
            </a:r>
          </a:p>
          <a:p>
            <a:r>
              <a:rPr lang="en-US" dirty="0"/>
              <a:t>Were key statements taken the same day?</a:t>
            </a:r>
          </a:p>
          <a:p>
            <a:r>
              <a:rPr lang="en-US" dirty="0"/>
              <a:t>Did interviews involve 2 staff members?</a:t>
            </a:r>
          </a:p>
          <a:p>
            <a:r>
              <a:rPr lang="en-US" dirty="0"/>
              <a:t>If staff member is accused, were proper steps followed?</a:t>
            </a:r>
          </a:p>
          <a:p>
            <a:r>
              <a:rPr lang="en-US" dirty="0"/>
              <a:t>Was electronic evidence identified, preserved, taken down from social media, reported to law enforcement if necessary?</a:t>
            </a:r>
          </a:p>
          <a:p>
            <a:endParaRPr lang="en-US" dirty="0"/>
          </a:p>
        </p:txBody>
      </p:sp>
      <p:sp>
        <p:nvSpPr>
          <p:cNvPr id="4" name="Slide Number Placeholder 3">
            <a:extLst>
              <a:ext uri="{FF2B5EF4-FFF2-40B4-BE49-F238E27FC236}">
                <a16:creationId xmlns:a16="http://schemas.microsoft.com/office/drawing/2014/main" id="{1CACAFF3-BBAE-C1BE-750A-DB00196CEF41}"/>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41</a:t>
            </a:fld>
            <a:endParaRPr lang="en-US" dirty="0">
              <a:solidFill>
                <a:prstClr val="black">
                  <a:tint val="75000"/>
                </a:prstClr>
              </a:solidFill>
            </a:endParaRPr>
          </a:p>
        </p:txBody>
      </p:sp>
    </p:spTree>
    <p:extLst>
      <p:ext uri="{BB962C8B-B14F-4D97-AF65-F5344CB8AC3E}">
        <p14:creationId xmlns:p14="http://schemas.microsoft.com/office/powerpoint/2010/main" val="16641003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AACC7-74C1-E9B0-E5BC-05DDD2380D42}"/>
              </a:ext>
            </a:extLst>
          </p:cNvPr>
          <p:cNvSpPr>
            <a:spLocks noGrp="1"/>
          </p:cNvSpPr>
          <p:nvPr>
            <p:ph type="title"/>
          </p:nvPr>
        </p:nvSpPr>
        <p:spPr/>
        <p:txBody>
          <a:bodyPr>
            <a:normAutofit fontScale="90000"/>
          </a:bodyPr>
          <a:lstStyle/>
          <a:p>
            <a:r>
              <a:rPr lang="en-US" dirty="0"/>
              <a:t>Key HIB Investigation Questions/Issues</a:t>
            </a:r>
          </a:p>
        </p:txBody>
      </p:sp>
      <p:sp>
        <p:nvSpPr>
          <p:cNvPr id="3" name="Content Placeholder 2">
            <a:extLst>
              <a:ext uri="{FF2B5EF4-FFF2-40B4-BE49-F238E27FC236}">
                <a16:creationId xmlns:a16="http://schemas.microsoft.com/office/drawing/2014/main" id="{F853D878-0A8F-08FC-813C-E7A547AACBE0}"/>
              </a:ext>
            </a:extLst>
          </p:cNvPr>
          <p:cNvSpPr>
            <a:spLocks noGrp="1"/>
          </p:cNvSpPr>
          <p:nvPr>
            <p:ph idx="1"/>
          </p:nvPr>
        </p:nvSpPr>
        <p:spPr/>
        <p:txBody>
          <a:bodyPr>
            <a:normAutofit fontScale="92500" lnSpcReduction="10000"/>
          </a:bodyPr>
          <a:lstStyle/>
          <a:p>
            <a:r>
              <a:rPr lang="en-US" dirty="0"/>
              <a:t>Were key players told not to discuss issues/interfere with investigation?</a:t>
            </a:r>
          </a:p>
          <a:p>
            <a:r>
              <a:rPr lang="en-US" dirty="0"/>
              <a:t>Does the written report clearly review each element of the HIB definition?  Does it clearly identify the evidence to support/refute each element?</a:t>
            </a:r>
          </a:p>
          <a:p>
            <a:r>
              <a:rPr lang="en-US" dirty="0"/>
              <a:t>Did the investigator apply the proper “preponderance of the evidence” standard?</a:t>
            </a:r>
          </a:p>
          <a:p>
            <a:r>
              <a:rPr lang="en-US" dirty="0"/>
              <a:t>Did the investigators take reasonable steps to assess credibility?</a:t>
            </a:r>
          </a:p>
          <a:p>
            <a:endParaRPr lang="en-US" dirty="0"/>
          </a:p>
          <a:p>
            <a:endParaRPr lang="en-US" dirty="0"/>
          </a:p>
        </p:txBody>
      </p:sp>
      <p:sp>
        <p:nvSpPr>
          <p:cNvPr id="4" name="Slide Number Placeholder 3">
            <a:extLst>
              <a:ext uri="{FF2B5EF4-FFF2-40B4-BE49-F238E27FC236}">
                <a16:creationId xmlns:a16="http://schemas.microsoft.com/office/drawing/2014/main" id="{9D4E9749-DA49-C6F4-EEBB-0FC2284A8617}"/>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42</a:t>
            </a:fld>
            <a:endParaRPr lang="en-US" dirty="0">
              <a:solidFill>
                <a:prstClr val="black">
                  <a:tint val="75000"/>
                </a:prstClr>
              </a:solidFill>
            </a:endParaRPr>
          </a:p>
        </p:txBody>
      </p:sp>
    </p:spTree>
    <p:extLst>
      <p:ext uri="{BB962C8B-B14F-4D97-AF65-F5344CB8AC3E}">
        <p14:creationId xmlns:p14="http://schemas.microsoft.com/office/powerpoint/2010/main" val="7731868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DEE60-5DA2-0BA7-9EEE-AA260F79D0F8}"/>
              </a:ext>
            </a:extLst>
          </p:cNvPr>
          <p:cNvSpPr>
            <a:spLocks noGrp="1"/>
          </p:cNvSpPr>
          <p:nvPr>
            <p:ph type="title"/>
          </p:nvPr>
        </p:nvSpPr>
        <p:spPr/>
        <p:txBody>
          <a:bodyPr>
            <a:normAutofit fontScale="90000"/>
          </a:bodyPr>
          <a:lstStyle/>
          <a:p>
            <a:r>
              <a:rPr lang="en-US" dirty="0"/>
              <a:t>Key Staff Member Investigation Issues</a:t>
            </a:r>
          </a:p>
        </p:txBody>
      </p:sp>
      <p:sp>
        <p:nvSpPr>
          <p:cNvPr id="3" name="Content Placeholder 2">
            <a:extLst>
              <a:ext uri="{FF2B5EF4-FFF2-40B4-BE49-F238E27FC236}">
                <a16:creationId xmlns:a16="http://schemas.microsoft.com/office/drawing/2014/main" id="{0443BF4C-55BB-12E5-B601-2F645C175093}"/>
              </a:ext>
            </a:extLst>
          </p:cNvPr>
          <p:cNvSpPr>
            <a:spLocks noGrp="1"/>
          </p:cNvSpPr>
          <p:nvPr>
            <p:ph idx="1"/>
          </p:nvPr>
        </p:nvSpPr>
        <p:spPr/>
        <p:txBody>
          <a:bodyPr>
            <a:normAutofit fontScale="85000" lnSpcReduction="20000"/>
          </a:bodyPr>
          <a:lstStyle/>
          <a:p>
            <a:r>
              <a:rPr lang="en-US" dirty="0"/>
              <a:t>Is there a protected class?</a:t>
            </a:r>
          </a:p>
          <a:p>
            <a:r>
              <a:rPr lang="en-US" dirty="0"/>
              <a:t>Was AAO and/or Title IX Coordinator notified?</a:t>
            </a:r>
          </a:p>
          <a:p>
            <a:r>
              <a:rPr lang="en-US" dirty="0"/>
              <a:t>Were staff member due process rights protected?</a:t>
            </a:r>
          </a:p>
          <a:p>
            <a:r>
              <a:rPr lang="en-US" dirty="0"/>
              <a:t>Were steps taken to protect confidentiality, ensure no additional harm occurs during investigation period?</a:t>
            </a:r>
          </a:p>
          <a:p>
            <a:r>
              <a:rPr lang="en-US" dirty="0"/>
              <a:t>Do issues also require notice to Institutional Abuse Investigation Unit?  Law Enforcement?</a:t>
            </a:r>
          </a:p>
          <a:p>
            <a:r>
              <a:rPr lang="en-US" dirty="0"/>
              <a:t>If staff </a:t>
            </a:r>
            <a:r>
              <a:rPr lang="en-US"/>
              <a:t>members resign during </a:t>
            </a:r>
            <a:r>
              <a:rPr lang="en-US" dirty="0"/>
              <a:t>pending investigation, are issues covered under the Pass the Trash law, or mandated to be reported to the State Board of Examiners?</a:t>
            </a:r>
          </a:p>
          <a:p>
            <a:endParaRPr lang="en-US" dirty="0"/>
          </a:p>
        </p:txBody>
      </p:sp>
      <p:sp>
        <p:nvSpPr>
          <p:cNvPr id="4" name="Slide Number Placeholder 3">
            <a:extLst>
              <a:ext uri="{FF2B5EF4-FFF2-40B4-BE49-F238E27FC236}">
                <a16:creationId xmlns:a16="http://schemas.microsoft.com/office/drawing/2014/main" id="{16762368-F720-CC9D-8233-927CF2D793AB}"/>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43</a:t>
            </a:fld>
            <a:endParaRPr lang="en-US" dirty="0">
              <a:solidFill>
                <a:prstClr val="black">
                  <a:tint val="75000"/>
                </a:prstClr>
              </a:solidFill>
            </a:endParaRPr>
          </a:p>
        </p:txBody>
      </p:sp>
    </p:spTree>
    <p:extLst>
      <p:ext uri="{BB962C8B-B14F-4D97-AF65-F5344CB8AC3E}">
        <p14:creationId xmlns:p14="http://schemas.microsoft.com/office/powerpoint/2010/main" val="28195568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865C0-5673-3720-805E-B79BC3A29A88}"/>
              </a:ext>
            </a:extLst>
          </p:cNvPr>
          <p:cNvSpPr>
            <a:spLocks noGrp="1"/>
          </p:cNvSpPr>
          <p:nvPr>
            <p:ph type="title"/>
          </p:nvPr>
        </p:nvSpPr>
        <p:spPr/>
        <p:txBody>
          <a:bodyPr/>
          <a:lstStyle/>
          <a:p>
            <a:r>
              <a:rPr lang="en-US" dirty="0"/>
              <a:t>Emerging legal issues</a:t>
            </a:r>
          </a:p>
        </p:txBody>
      </p:sp>
    </p:spTree>
    <p:extLst>
      <p:ext uri="{BB962C8B-B14F-4D97-AF65-F5344CB8AC3E}">
        <p14:creationId xmlns:p14="http://schemas.microsoft.com/office/powerpoint/2010/main" val="41978342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B872B-4473-A6C5-1243-7F480529B9FB}"/>
              </a:ext>
            </a:extLst>
          </p:cNvPr>
          <p:cNvSpPr>
            <a:spLocks noGrp="1"/>
          </p:cNvSpPr>
          <p:nvPr>
            <p:ph type="title"/>
          </p:nvPr>
        </p:nvSpPr>
        <p:spPr/>
        <p:txBody>
          <a:bodyPr/>
          <a:lstStyle/>
          <a:p>
            <a:r>
              <a:rPr lang="en-US" dirty="0"/>
              <a:t>Emerging Issues</a:t>
            </a:r>
          </a:p>
        </p:txBody>
      </p:sp>
      <p:sp>
        <p:nvSpPr>
          <p:cNvPr id="3" name="Content Placeholder 2">
            <a:extLst>
              <a:ext uri="{FF2B5EF4-FFF2-40B4-BE49-F238E27FC236}">
                <a16:creationId xmlns:a16="http://schemas.microsoft.com/office/drawing/2014/main" id="{A82A1342-CD15-0BCD-E3BF-07434C0413D1}"/>
              </a:ext>
            </a:extLst>
          </p:cNvPr>
          <p:cNvSpPr>
            <a:spLocks noGrp="1"/>
          </p:cNvSpPr>
          <p:nvPr>
            <p:ph idx="1"/>
          </p:nvPr>
        </p:nvSpPr>
        <p:spPr/>
        <p:txBody>
          <a:bodyPr>
            <a:normAutofit fontScale="77500" lnSpcReduction="20000"/>
          </a:bodyPr>
          <a:lstStyle/>
          <a:p>
            <a:r>
              <a:rPr lang="en-US" dirty="0"/>
              <a:t>Artificial Intelligence</a:t>
            </a:r>
          </a:p>
          <a:p>
            <a:r>
              <a:rPr lang="en-US" dirty="0"/>
              <a:t>Expanded Protections for Religions Expression for Staff Members – See </a:t>
            </a:r>
            <a:r>
              <a:rPr lang="en-US" u="sng" dirty="0"/>
              <a:t>Bremerton</a:t>
            </a:r>
          </a:p>
          <a:p>
            <a:r>
              <a:rPr lang="en-US" dirty="0"/>
              <a:t>Expanded Right to Bring Discrimination Claims Related to Starting Salaries (Equal Pay Act), Staff Transfers – See </a:t>
            </a:r>
            <a:r>
              <a:rPr lang="en-US" u="sng" dirty="0"/>
              <a:t>Muldrow</a:t>
            </a:r>
          </a:p>
          <a:p>
            <a:r>
              <a:rPr lang="en-US" dirty="0"/>
              <a:t>Expanded Protections for Non-Certificated Staff – PL 2021, c.66</a:t>
            </a:r>
          </a:p>
          <a:p>
            <a:r>
              <a:rPr lang="en-US" dirty="0"/>
              <a:t>Expanded Protections for Student Expression Outside the School Environment – </a:t>
            </a:r>
            <a:r>
              <a:rPr lang="en-US" u="sng" dirty="0"/>
              <a:t>Levy v. Mahanoy Area SD</a:t>
            </a:r>
          </a:p>
          <a:p>
            <a:r>
              <a:rPr lang="en-US" dirty="0"/>
              <a:t>Politicization of issues related to diversity, equity, and inclusion and issues related to gender identity</a:t>
            </a:r>
          </a:p>
          <a:p>
            <a:r>
              <a:rPr lang="en-US" dirty="0"/>
              <a:t>Increasing litigation</a:t>
            </a:r>
          </a:p>
        </p:txBody>
      </p:sp>
      <p:sp>
        <p:nvSpPr>
          <p:cNvPr id="4" name="Slide Number Placeholder 3">
            <a:extLst>
              <a:ext uri="{FF2B5EF4-FFF2-40B4-BE49-F238E27FC236}">
                <a16:creationId xmlns:a16="http://schemas.microsoft.com/office/drawing/2014/main" id="{15D10A8F-3376-7426-52AF-D75EC563246D}"/>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45</a:t>
            </a:fld>
            <a:endParaRPr lang="en-US" dirty="0">
              <a:solidFill>
                <a:prstClr val="black">
                  <a:tint val="75000"/>
                </a:prstClr>
              </a:solidFill>
            </a:endParaRPr>
          </a:p>
        </p:txBody>
      </p:sp>
    </p:spTree>
    <p:extLst>
      <p:ext uri="{BB962C8B-B14F-4D97-AF65-F5344CB8AC3E}">
        <p14:creationId xmlns:p14="http://schemas.microsoft.com/office/powerpoint/2010/main" val="17387651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34B5D-32C7-CE8A-ABD0-C84D9DF641B3}"/>
              </a:ext>
            </a:extLst>
          </p:cNvPr>
          <p:cNvSpPr>
            <a:spLocks noGrp="1"/>
          </p:cNvSpPr>
          <p:nvPr>
            <p:ph type="title"/>
          </p:nvPr>
        </p:nvSpPr>
        <p:spPr/>
        <p:txBody>
          <a:bodyPr/>
          <a:lstStyle/>
          <a:p>
            <a:r>
              <a:rPr lang="en-US" dirty="0"/>
              <a:t>Action steps</a:t>
            </a:r>
          </a:p>
        </p:txBody>
      </p:sp>
    </p:spTree>
    <p:extLst>
      <p:ext uri="{BB962C8B-B14F-4D97-AF65-F5344CB8AC3E}">
        <p14:creationId xmlns:p14="http://schemas.microsoft.com/office/powerpoint/2010/main" val="23529211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7AD2F-0E27-129B-5A0B-39A5E12FC8EB}"/>
              </a:ext>
            </a:extLst>
          </p:cNvPr>
          <p:cNvSpPr>
            <a:spLocks noGrp="1"/>
          </p:cNvSpPr>
          <p:nvPr>
            <p:ph type="title"/>
          </p:nvPr>
        </p:nvSpPr>
        <p:spPr/>
        <p:txBody>
          <a:bodyPr/>
          <a:lstStyle/>
          <a:p>
            <a:r>
              <a:rPr lang="en-US" dirty="0"/>
              <a:t>Consider …</a:t>
            </a:r>
          </a:p>
        </p:txBody>
      </p:sp>
      <p:sp>
        <p:nvSpPr>
          <p:cNvPr id="3" name="Content Placeholder 2">
            <a:extLst>
              <a:ext uri="{FF2B5EF4-FFF2-40B4-BE49-F238E27FC236}">
                <a16:creationId xmlns:a16="http://schemas.microsoft.com/office/drawing/2014/main" id="{14394384-05EE-3FE7-3A87-B7679272C27D}"/>
              </a:ext>
            </a:extLst>
          </p:cNvPr>
          <p:cNvSpPr>
            <a:spLocks noGrp="1"/>
          </p:cNvSpPr>
          <p:nvPr>
            <p:ph idx="1"/>
          </p:nvPr>
        </p:nvSpPr>
        <p:spPr/>
        <p:txBody>
          <a:bodyPr>
            <a:normAutofit fontScale="92500" lnSpcReduction="10000"/>
          </a:bodyPr>
          <a:lstStyle/>
          <a:p>
            <a:r>
              <a:rPr lang="en-US" dirty="0"/>
              <a:t>Your district’s recent history regarding HIB, discrimination claims</a:t>
            </a:r>
          </a:p>
          <a:p>
            <a:r>
              <a:rPr lang="en-US" dirty="0"/>
              <a:t>The level of staff turnover</a:t>
            </a:r>
          </a:p>
          <a:p>
            <a:r>
              <a:rPr lang="en-US" dirty="0"/>
              <a:t>The clarity of current policies and protocols</a:t>
            </a:r>
          </a:p>
          <a:p>
            <a:r>
              <a:rPr lang="en-US" dirty="0"/>
              <a:t>The level of consistency in implementation of policies, conducting of investigations, effectiveness of remedial steps </a:t>
            </a:r>
          </a:p>
          <a:p>
            <a:r>
              <a:rPr lang="en-US" dirty="0"/>
              <a:t>Changing student demographics</a:t>
            </a:r>
          </a:p>
          <a:p>
            <a:r>
              <a:rPr lang="en-US" dirty="0"/>
              <a:t>Your school climate</a:t>
            </a:r>
          </a:p>
          <a:p>
            <a:endParaRPr lang="en-US" dirty="0"/>
          </a:p>
        </p:txBody>
      </p:sp>
      <p:sp>
        <p:nvSpPr>
          <p:cNvPr id="4" name="Slide Number Placeholder 3">
            <a:extLst>
              <a:ext uri="{FF2B5EF4-FFF2-40B4-BE49-F238E27FC236}">
                <a16:creationId xmlns:a16="http://schemas.microsoft.com/office/drawing/2014/main" id="{6596B738-B967-150C-7926-8865BEF01141}"/>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47</a:t>
            </a:fld>
            <a:endParaRPr lang="en-US" dirty="0">
              <a:solidFill>
                <a:prstClr val="black">
                  <a:tint val="75000"/>
                </a:prstClr>
              </a:solidFill>
            </a:endParaRPr>
          </a:p>
        </p:txBody>
      </p:sp>
    </p:spTree>
    <p:extLst>
      <p:ext uri="{BB962C8B-B14F-4D97-AF65-F5344CB8AC3E}">
        <p14:creationId xmlns:p14="http://schemas.microsoft.com/office/powerpoint/2010/main" val="3440672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457201"/>
            <a:ext cx="10972800" cy="1143000"/>
          </a:xfrm>
        </p:spPr>
        <p:txBody>
          <a:bodyPr>
            <a:normAutofit/>
          </a:bodyPr>
          <a:lstStyle/>
          <a:p>
            <a:r>
              <a:rPr lang="en-US" sz="4000" dirty="0"/>
              <a:t>Conclusion</a:t>
            </a:r>
          </a:p>
        </p:txBody>
      </p:sp>
      <p:sp>
        <p:nvSpPr>
          <p:cNvPr id="2" name="Content Placeholder 1"/>
          <p:cNvSpPr>
            <a:spLocks noGrp="1"/>
          </p:cNvSpPr>
          <p:nvPr>
            <p:ph idx="1"/>
          </p:nvPr>
        </p:nvSpPr>
        <p:spPr/>
        <p:txBody>
          <a:bodyPr>
            <a:normAutofit fontScale="70000" lnSpcReduction="20000"/>
          </a:bodyPr>
          <a:lstStyle/>
          <a:p>
            <a:pPr>
              <a:buFont typeface="Arial" pitchFamily="34" charset="0"/>
              <a:buChar char="•"/>
            </a:pPr>
            <a:r>
              <a:rPr lang="en-US" dirty="0"/>
              <a:t>Thank you for choosing professional development with LEGAL ONE!</a:t>
            </a:r>
          </a:p>
          <a:p>
            <a:pPr>
              <a:buFont typeface="Arial" pitchFamily="34" charset="0"/>
              <a:buChar char="•"/>
            </a:pPr>
            <a:endParaRPr lang="en-US" dirty="0"/>
          </a:p>
          <a:p>
            <a:r>
              <a:rPr lang="en-US" dirty="0"/>
              <a:t>Visit our website for more courses that can support your work at </a:t>
            </a:r>
            <a:r>
              <a:rPr lang="en-US" dirty="0">
                <a:hlinkClick r:id="rId3"/>
              </a:rPr>
              <a:t>http://www.njpsa.org/legalonenj/</a:t>
            </a:r>
            <a:endParaRPr lang="en-US" dirty="0"/>
          </a:p>
          <a:p>
            <a:endParaRPr lang="en-US" dirty="0"/>
          </a:p>
          <a:p>
            <a:r>
              <a:rPr lang="en-US" sz="3200" dirty="0"/>
              <a:t>Participants are authorized to use the LEGAL ONE materials provided in this training to offer turnkey training within the respective participant's school district or place of employment, provided that participants provide proper credit to LEGAL ONE for having developed said materials and further provided that such turnkey training is offered at no charge.</a:t>
            </a:r>
            <a:endParaRPr lang="en-US" dirty="0"/>
          </a:p>
          <a:p>
            <a:pPr marL="0" indent="0">
              <a:buNone/>
            </a:pPr>
            <a:endParaRPr lang="en-US" dirty="0"/>
          </a:p>
          <a:p>
            <a:r>
              <a:rPr lang="en-US" dirty="0"/>
              <a:t>If you have any questions about this presentation or suggestions for future seminars, please send an email to </a:t>
            </a:r>
            <a:r>
              <a:rPr lang="en-US" dirty="0">
                <a:hlinkClick r:id="rId4"/>
              </a:rPr>
              <a:t>legalone@njpsa.org </a:t>
            </a: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endParaRPr lang="en-US" dirty="0"/>
          </a:p>
        </p:txBody>
      </p:sp>
      <p:sp>
        <p:nvSpPr>
          <p:cNvPr id="7" name="Slide Number Placeholder 6">
            <a:extLst>
              <a:ext uri="{FF2B5EF4-FFF2-40B4-BE49-F238E27FC236}">
                <a16:creationId xmlns:a16="http://schemas.microsoft.com/office/drawing/2014/main" id="{FF19AC04-8969-464C-BF84-59D66C3BA2B2}"/>
              </a:ext>
            </a:extLst>
          </p:cNvPr>
          <p:cNvSpPr>
            <a:spLocks noGrp="1"/>
          </p:cNvSpPr>
          <p:nvPr>
            <p:ph type="sldNum" sz="quarter" idx="12"/>
          </p:nvPr>
        </p:nvSpPr>
        <p:spPr/>
        <p:txBody>
          <a:bodyPr/>
          <a:lstStyle/>
          <a:p>
            <a:pPr defTabSz="457189" eaLnBrk="0" fontAlgn="base" hangingPunct="0">
              <a:spcBef>
                <a:spcPct val="0"/>
              </a:spcBef>
              <a:spcAft>
                <a:spcPct val="0"/>
              </a:spcAft>
              <a:defRPr/>
            </a:pPr>
            <a:fld id="{E443D2D3-79D4-425E-A51E-1C8F275C5E7B}" type="slidenum">
              <a:rPr lang="en-US">
                <a:latin typeface="Calibri"/>
              </a:rPr>
              <a:pPr defTabSz="457189" eaLnBrk="0" fontAlgn="base" hangingPunct="0">
                <a:spcBef>
                  <a:spcPct val="0"/>
                </a:spcBef>
                <a:spcAft>
                  <a:spcPct val="0"/>
                </a:spcAft>
                <a:defRPr/>
              </a:pPr>
              <a:t>48</a:t>
            </a:fld>
            <a:endParaRPr lang="en-US" dirty="0">
              <a:latin typeface="Calibri"/>
            </a:endParaRPr>
          </a:p>
        </p:txBody>
      </p:sp>
      <p:pic>
        <p:nvPicPr>
          <p:cNvPr id="6" name="Picture 5" descr="A picture containing drawing&#10;&#10;Description automatically generated">
            <a:extLst>
              <a:ext uri="{FF2B5EF4-FFF2-40B4-BE49-F238E27FC236}">
                <a16:creationId xmlns:a16="http://schemas.microsoft.com/office/drawing/2014/main" id="{42C432A3-26F2-B84C-8B1C-6FC84C2D87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921" y="354755"/>
            <a:ext cx="2590800" cy="602827"/>
          </a:xfrm>
          <a:prstGeom prst="rect">
            <a:avLst/>
          </a:prstGeom>
        </p:spPr>
      </p:pic>
    </p:spTree>
    <p:extLst>
      <p:ext uri="{BB962C8B-B14F-4D97-AF65-F5344CB8AC3E}">
        <p14:creationId xmlns:p14="http://schemas.microsoft.com/office/powerpoint/2010/main" val="26276225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7BA22D-4D34-82A4-4F28-CE824CE51FBC}"/>
              </a:ext>
            </a:extLst>
          </p:cNvPr>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E26E0598-41B6-4983-81FA-25A5B912657C}" type="slidenum">
              <a:rPr kumimoji="0" lang="en-US"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49</a:t>
            </a:fld>
            <a:endParaRPr kumimoji="0" lang="en-US"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5" name="Picture 4" descr="Graphical user interface&#10;&#10;Description automatically generated">
            <a:extLst>
              <a:ext uri="{FF2B5EF4-FFF2-40B4-BE49-F238E27FC236}">
                <a16:creationId xmlns:a16="http://schemas.microsoft.com/office/drawing/2014/main" id="{825D8425-1DC2-FC8C-B9DC-3D515CD8BC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0"/>
            <a:ext cx="8686800" cy="6515100"/>
          </a:xfrm>
          <a:prstGeom prst="rect">
            <a:avLst/>
          </a:prstGeom>
        </p:spPr>
      </p:pic>
    </p:spTree>
    <p:extLst>
      <p:ext uri="{BB962C8B-B14F-4D97-AF65-F5344CB8AC3E}">
        <p14:creationId xmlns:p14="http://schemas.microsoft.com/office/powerpoint/2010/main" val="3953309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4CCC3-A0C9-A100-1B6F-C1475EF8E1D6}"/>
              </a:ext>
            </a:extLst>
          </p:cNvPr>
          <p:cNvSpPr>
            <a:spLocks noGrp="1"/>
          </p:cNvSpPr>
          <p:nvPr>
            <p:ph type="title"/>
          </p:nvPr>
        </p:nvSpPr>
        <p:spPr/>
        <p:txBody>
          <a:bodyPr/>
          <a:lstStyle/>
          <a:p>
            <a:r>
              <a:rPr lang="en-US" dirty="0"/>
              <a:t>The LEGAL ONE Podcast</a:t>
            </a:r>
          </a:p>
        </p:txBody>
      </p:sp>
      <p:sp>
        <p:nvSpPr>
          <p:cNvPr id="3" name="Content Placeholder 2">
            <a:extLst>
              <a:ext uri="{FF2B5EF4-FFF2-40B4-BE49-F238E27FC236}">
                <a16:creationId xmlns:a16="http://schemas.microsoft.com/office/drawing/2014/main" id="{9DEFD05E-5D56-EDB0-85A2-6F7B2D699311}"/>
              </a:ext>
            </a:extLst>
          </p:cNvPr>
          <p:cNvSpPr>
            <a:spLocks noGrp="1"/>
          </p:cNvSpPr>
          <p:nvPr>
            <p:ph idx="1"/>
          </p:nvPr>
        </p:nvSpPr>
        <p:spPr/>
        <p:txBody>
          <a:bodyPr>
            <a:normAutofit fontScale="92500" lnSpcReduction="10000"/>
          </a:bodyPr>
          <a:lstStyle/>
          <a:p>
            <a:r>
              <a:rPr lang="en-US" dirty="0"/>
              <a:t>The LEGAL ONE Podcast - </a:t>
            </a:r>
            <a:r>
              <a:rPr lang="en-US" dirty="0">
                <a:hlinkClick r:id="rId2"/>
              </a:rPr>
              <a:t>https://www.thelegalonepodcast.com/</a:t>
            </a:r>
            <a:r>
              <a:rPr lang="en-US" dirty="0"/>
              <a:t> </a:t>
            </a:r>
          </a:p>
          <a:p>
            <a:r>
              <a:rPr lang="en-US" dirty="0"/>
              <a:t>Schools and Athletics (Alliant)</a:t>
            </a:r>
          </a:p>
          <a:p>
            <a:pPr lvl="1"/>
            <a:r>
              <a:rPr lang="en-US" dirty="0"/>
              <a:t>August 19 - Addressing Student Athlete Mental Health</a:t>
            </a:r>
          </a:p>
          <a:p>
            <a:pPr lvl="1"/>
            <a:r>
              <a:rPr lang="en-US" dirty="0"/>
              <a:t>September 2 - New Rules for Student Athlete Clearance</a:t>
            </a:r>
          </a:p>
          <a:p>
            <a:pPr lvl="1"/>
            <a:r>
              <a:rPr lang="en-US" dirty="0"/>
              <a:t>September 9 – The New Title IX</a:t>
            </a:r>
          </a:p>
          <a:p>
            <a:r>
              <a:rPr lang="en-US" dirty="0"/>
              <a:t>Schools and Human Resources (Arthur J. Gallagher)</a:t>
            </a:r>
          </a:p>
          <a:p>
            <a:pPr lvl="1"/>
            <a:r>
              <a:rPr lang="en-US" dirty="0"/>
              <a:t>September 30 – October 28</a:t>
            </a:r>
          </a:p>
        </p:txBody>
      </p:sp>
      <p:sp>
        <p:nvSpPr>
          <p:cNvPr id="4" name="Slide Number Placeholder 3">
            <a:extLst>
              <a:ext uri="{FF2B5EF4-FFF2-40B4-BE49-F238E27FC236}">
                <a16:creationId xmlns:a16="http://schemas.microsoft.com/office/drawing/2014/main" id="{F1402673-9F59-E32F-F7C0-1825B4991184}"/>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5</a:t>
            </a:fld>
            <a:endParaRPr lang="en-US" dirty="0">
              <a:solidFill>
                <a:prstClr val="black">
                  <a:tint val="75000"/>
                </a:prstClr>
              </a:solidFill>
            </a:endParaRPr>
          </a:p>
        </p:txBody>
      </p:sp>
    </p:spTree>
    <p:extLst>
      <p:ext uri="{BB962C8B-B14F-4D97-AF65-F5344CB8AC3E}">
        <p14:creationId xmlns:p14="http://schemas.microsoft.com/office/powerpoint/2010/main" val="42508988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DF8"/>
        </a:solidFill>
        <a:effectLst/>
      </p:bgPr>
    </p:bg>
    <p:spTree>
      <p:nvGrpSpPr>
        <p:cNvPr id="1" name=""/>
        <p:cNvGrpSpPr/>
        <p:nvPr/>
      </p:nvGrpSpPr>
      <p:grpSpPr>
        <a:xfrm>
          <a:off x="0" y="0"/>
          <a:ext cx="0" cy="0"/>
          <a:chOff x="0" y="0"/>
          <a:chExt cx="0" cy="0"/>
        </a:xfrm>
      </p:grpSpPr>
      <p:sp>
        <p:nvSpPr>
          <p:cNvPr id="2" name="Freeform 2"/>
          <p:cNvSpPr/>
          <p:nvPr/>
        </p:nvSpPr>
        <p:spPr>
          <a:xfrm>
            <a:off x="39648" y="-513095"/>
            <a:ext cx="3072742" cy="2245132"/>
          </a:xfrm>
          <a:custGeom>
            <a:avLst/>
            <a:gdLst/>
            <a:ahLst/>
            <a:cxnLst/>
            <a:rect l="l" t="t" r="r" b="b"/>
            <a:pathLst>
              <a:path w="3658208" h="3392948">
                <a:moveTo>
                  <a:pt x="0" y="0"/>
                </a:moveTo>
                <a:lnTo>
                  <a:pt x="3658208" y="0"/>
                </a:lnTo>
                <a:lnTo>
                  <a:pt x="3658208" y="3392949"/>
                </a:lnTo>
                <a:lnTo>
                  <a:pt x="0" y="33929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rot="-4837951">
            <a:off x="3232256" y="5426519"/>
            <a:ext cx="4204148" cy="4690821"/>
          </a:xfrm>
          <a:custGeom>
            <a:avLst/>
            <a:gdLst/>
            <a:ahLst/>
            <a:cxnLst/>
            <a:rect l="l" t="t" r="r" b="b"/>
            <a:pathLst>
              <a:path w="4484425" h="5003542">
                <a:moveTo>
                  <a:pt x="0" y="0"/>
                </a:moveTo>
                <a:lnTo>
                  <a:pt x="4484425" y="0"/>
                </a:lnTo>
                <a:lnTo>
                  <a:pt x="4484425" y="5003542"/>
                </a:lnTo>
                <a:lnTo>
                  <a:pt x="0" y="500354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rot="982490">
            <a:off x="57029" y="3710566"/>
            <a:ext cx="1855638" cy="2191936"/>
          </a:xfrm>
          <a:custGeom>
            <a:avLst/>
            <a:gdLst/>
            <a:ahLst/>
            <a:cxnLst/>
            <a:rect l="l" t="t" r="r" b="b"/>
            <a:pathLst>
              <a:path w="2041328" h="2531880">
                <a:moveTo>
                  <a:pt x="0" y="0"/>
                </a:moveTo>
                <a:lnTo>
                  <a:pt x="2041328" y="0"/>
                </a:lnTo>
                <a:lnTo>
                  <a:pt x="2041328" y="2531880"/>
                </a:lnTo>
                <a:lnTo>
                  <a:pt x="0" y="2531880"/>
                </a:lnTo>
                <a:lnTo>
                  <a:pt x="0" y="0"/>
                </a:lnTo>
                <a:close/>
              </a:path>
            </a:pathLst>
          </a:custGeom>
          <a:blipFill>
            <a:blip r:embed="rId6">
              <a:alphaModFix amt="58000"/>
              <a:extLst>
                <a:ext uri="{96DAC541-7B7A-43D3-8B79-37D633B846F1}">
                  <asvg:svgBlip xmlns:asvg="http://schemas.microsoft.com/office/drawing/2016/SVG/main" r:embed="rId7"/>
                </a:ext>
              </a:extLst>
            </a:blip>
            <a:stretch>
              <a:fillRect/>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a:ln>
                <a:noFill/>
              </a:ln>
              <a:solidFill>
                <a:prstClr val="black"/>
              </a:solidFill>
              <a:effectLst/>
              <a:uLnTx/>
              <a:uFillTx/>
              <a:latin typeface="Calibri"/>
              <a:ea typeface="+mn-ea"/>
              <a:cs typeface="+mn-cs"/>
            </a:endParaRPr>
          </a:p>
        </p:txBody>
      </p:sp>
      <p:grpSp>
        <p:nvGrpSpPr>
          <p:cNvPr id="5" name="Group 5"/>
          <p:cNvGrpSpPr/>
          <p:nvPr/>
        </p:nvGrpSpPr>
        <p:grpSpPr>
          <a:xfrm>
            <a:off x="4131396" y="2491218"/>
            <a:ext cx="4479204" cy="2245491"/>
            <a:chOff x="0" y="0"/>
            <a:chExt cx="2009053" cy="1139379"/>
          </a:xfrm>
        </p:grpSpPr>
        <p:sp>
          <p:nvSpPr>
            <p:cNvPr id="6" name="Freeform 6"/>
            <p:cNvSpPr/>
            <p:nvPr/>
          </p:nvSpPr>
          <p:spPr>
            <a:xfrm>
              <a:off x="0" y="0"/>
              <a:ext cx="2009053" cy="1139379"/>
            </a:xfrm>
            <a:custGeom>
              <a:avLst/>
              <a:gdLst/>
              <a:ahLst/>
              <a:cxnLst/>
              <a:rect l="l" t="t" r="r" b="b"/>
              <a:pathLst>
                <a:path w="2009053" h="1139379">
                  <a:moveTo>
                    <a:pt x="0" y="0"/>
                  </a:moveTo>
                  <a:lnTo>
                    <a:pt x="2009053" y="0"/>
                  </a:lnTo>
                  <a:lnTo>
                    <a:pt x="2009053" y="1139379"/>
                  </a:lnTo>
                  <a:lnTo>
                    <a:pt x="0" y="1139379"/>
                  </a:lnTo>
                  <a:close/>
                </a:path>
              </a:pathLst>
            </a:custGeom>
            <a:solidFill>
              <a:srgbClr val="FAEFE0"/>
            </a:solid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TextBox 7"/>
          <p:cNvSpPr txBox="1"/>
          <p:nvPr/>
        </p:nvSpPr>
        <p:spPr>
          <a:xfrm>
            <a:off x="4474448" y="2798643"/>
            <a:ext cx="3793091" cy="1630639"/>
          </a:xfrm>
          <a:prstGeom prst="rect">
            <a:avLst/>
          </a:prstGeom>
        </p:spPr>
        <p:txBody>
          <a:bodyPr wrap="square" lIns="0" tIns="0" rIns="0" bIns="0" rtlCol="0" anchor="t">
            <a:spAutoFit/>
          </a:bodyPr>
          <a:lstStyle/>
          <a:p>
            <a:pPr marL="0" marR="0" lvl="0" indent="0" algn="ctr" defTabSz="857250" rtl="0" eaLnBrk="1" fontAlgn="auto" latinLnBrk="0" hangingPunct="1">
              <a:lnSpc>
                <a:spcPts val="164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lumMod val="50000"/>
                  </a:prstClr>
                </a:solidFill>
                <a:effectLst/>
                <a:uLnTx/>
                <a:uFillTx/>
                <a:latin typeface="Open Sans" panose="020B0606030504020204" pitchFamily="34" charset="0"/>
                <a:ea typeface="+mn-ea"/>
                <a:cs typeface="+mn-cs"/>
              </a:rPr>
              <a:t>As the leading provider of school law training, the LEGAL ONE team of school law experts is pleased to offer the LEGAL ONE Podcast, a weekly podcast that helps you understand complex legal issues. Each episode is hosted by a LEGAL ONE attorney and/or an attorney working in partnership with LEGAL ONE.  The format includes legal analysis and commentary and interviews with key stakeholders.</a:t>
            </a:r>
            <a:endParaRPr kumimoji="0" lang="en-US" sz="1171" b="0" i="1" u="none" strike="noStrike" kern="1200" cap="none" spc="0" normalizeH="0" baseline="0" noProof="0" dirty="0">
              <a:ln>
                <a:noFill/>
              </a:ln>
              <a:solidFill>
                <a:prstClr val="white">
                  <a:lumMod val="50000"/>
                </a:prstClr>
              </a:solidFill>
              <a:effectLst/>
              <a:uLnTx/>
              <a:uFillTx/>
              <a:latin typeface="Gatwick"/>
              <a:ea typeface="+mn-ea"/>
              <a:cs typeface="+mn-cs"/>
            </a:endParaRPr>
          </a:p>
        </p:txBody>
      </p:sp>
      <p:sp>
        <p:nvSpPr>
          <p:cNvPr id="8" name="Freeform 8"/>
          <p:cNvSpPr/>
          <p:nvPr/>
        </p:nvSpPr>
        <p:spPr>
          <a:xfrm>
            <a:off x="1489954" y="675409"/>
            <a:ext cx="2826639" cy="5545772"/>
          </a:xfrm>
          <a:custGeom>
            <a:avLst/>
            <a:gdLst/>
            <a:ahLst/>
            <a:cxnLst/>
            <a:rect l="l" t="t" r="r" b="b"/>
            <a:pathLst>
              <a:path w="3015082" h="5915490">
                <a:moveTo>
                  <a:pt x="0" y="0"/>
                </a:moveTo>
                <a:lnTo>
                  <a:pt x="3015083" y="0"/>
                </a:lnTo>
                <a:lnTo>
                  <a:pt x="3015083" y="5915490"/>
                </a:lnTo>
                <a:lnTo>
                  <a:pt x="0" y="5915490"/>
                </a:lnTo>
                <a:lnTo>
                  <a:pt x="0" y="0"/>
                </a:lnTo>
                <a:close/>
              </a:path>
            </a:pathLst>
          </a:custGeom>
          <a:blipFill>
            <a:blip r:embed="rId8"/>
            <a:stretch>
              <a:fillRect t="-1139" r="-719" b="-1532"/>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Freeform 9"/>
          <p:cNvSpPr/>
          <p:nvPr/>
        </p:nvSpPr>
        <p:spPr>
          <a:xfrm rot="982490">
            <a:off x="7275592" y="-73296"/>
            <a:ext cx="1870776" cy="1557919"/>
          </a:xfrm>
          <a:custGeom>
            <a:avLst/>
            <a:gdLst/>
            <a:ahLst/>
            <a:cxnLst/>
            <a:rect l="l" t="t" r="r" b="b"/>
            <a:pathLst>
              <a:path w="1995494" h="2475031">
                <a:moveTo>
                  <a:pt x="0" y="0"/>
                </a:moveTo>
                <a:lnTo>
                  <a:pt x="1995494" y="0"/>
                </a:lnTo>
                <a:lnTo>
                  <a:pt x="1995494" y="2475032"/>
                </a:lnTo>
                <a:lnTo>
                  <a:pt x="0" y="2475032"/>
                </a:lnTo>
                <a:lnTo>
                  <a:pt x="0" y="0"/>
                </a:lnTo>
                <a:close/>
              </a:path>
            </a:pathLst>
          </a:custGeom>
          <a:blipFill>
            <a:blip r:embed="rId9">
              <a:alphaModFix amt="58000"/>
              <a:extLst>
                <a:ext uri="{96DAC541-7B7A-43D3-8B79-37D633B846F1}">
                  <asvg:svgBlip xmlns:asvg="http://schemas.microsoft.com/office/drawing/2016/SVG/main" r:embed="rId10"/>
                </a:ext>
              </a:extLst>
            </a:blip>
            <a:stretch>
              <a:fillRect/>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a:ln>
                <a:noFill/>
              </a:ln>
              <a:solidFill>
                <a:prstClr val="black"/>
              </a:solidFill>
              <a:effectLst/>
              <a:uLnTx/>
              <a:uFillTx/>
              <a:latin typeface="Calibri"/>
              <a:ea typeface="+mn-ea"/>
              <a:cs typeface="+mn-cs"/>
            </a:endParaRPr>
          </a:p>
        </p:txBody>
      </p:sp>
      <p:grpSp>
        <p:nvGrpSpPr>
          <p:cNvPr id="10" name="Group 10"/>
          <p:cNvGrpSpPr>
            <a:grpSpLocks noChangeAspect="1"/>
          </p:cNvGrpSpPr>
          <p:nvPr/>
        </p:nvGrpSpPr>
        <p:grpSpPr>
          <a:xfrm>
            <a:off x="1952287" y="1554993"/>
            <a:ext cx="1838475" cy="2020302"/>
            <a:chOff x="0" y="0"/>
            <a:chExt cx="5778500" cy="6350000"/>
          </a:xfrm>
        </p:grpSpPr>
        <p:sp>
          <p:nvSpPr>
            <p:cNvPr id="11" name="Freeform 11">
              <a:hlinkClick r:id="rId11" tooltip="https://njpsa.org/the-legal-one-podcast/"/>
            </p:cNvPr>
            <p:cNvSpPr/>
            <p:nvPr/>
          </p:nvSpPr>
          <p:spPr>
            <a:xfrm>
              <a:off x="0" y="0"/>
              <a:ext cx="5778500" cy="6350000"/>
            </a:xfrm>
            <a:custGeom>
              <a:avLst/>
              <a:gdLst/>
              <a:ahLst/>
              <a:cxnLst/>
              <a:rect l="l" t="t" r="r" b="b"/>
              <a:pathLst>
                <a:path w="5778500" h="6350000">
                  <a:moveTo>
                    <a:pt x="2889250" y="0"/>
                  </a:moveTo>
                  <a:cubicBezTo>
                    <a:pt x="1258570" y="0"/>
                    <a:pt x="0" y="1144270"/>
                    <a:pt x="0" y="2917190"/>
                  </a:cubicBezTo>
                  <a:cubicBezTo>
                    <a:pt x="0" y="4175760"/>
                    <a:pt x="0" y="6350000"/>
                    <a:pt x="0" y="6350000"/>
                  </a:cubicBezTo>
                  <a:lnTo>
                    <a:pt x="2889250" y="6350000"/>
                  </a:lnTo>
                  <a:lnTo>
                    <a:pt x="5778500" y="6350000"/>
                  </a:lnTo>
                  <a:cubicBezTo>
                    <a:pt x="5778500" y="6350000"/>
                    <a:pt x="5778500" y="4175760"/>
                    <a:pt x="5778500" y="2917190"/>
                  </a:cubicBezTo>
                  <a:cubicBezTo>
                    <a:pt x="5778500" y="1144270"/>
                    <a:pt x="4519930" y="0"/>
                    <a:pt x="2889250" y="0"/>
                  </a:cubicBezTo>
                  <a:close/>
                </a:path>
              </a:pathLst>
            </a:custGeom>
            <a:blipFill>
              <a:blip r:embed="rId12"/>
              <a:stretch>
                <a:fillRect l="-18207" r="-18207"/>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12" name="Freeform 12">
            <a:hlinkClick r:id="rId11" tooltip="https://podcasts.captivate.fm/media/32ca0e63-552a-445e-b924-6f4fbbe48d0f/L1-Podcast-S7-Ep-3-converted.mp3"/>
          </p:cNvPr>
          <p:cNvSpPr/>
          <p:nvPr/>
        </p:nvSpPr>
        <p:spPr>
          <a:xfrm>
            <a:off x="2727436" y="3885204"/>
            <a:ext cx="262778" cy="262778"/>
          </a:xfrm>
          <a:custGeom>
            <a:avLst/>
            <a:gdLst/>
            <a:ahLst/>
            <a:cxnLst/>
            <a:rect l="l" t="t" r="r" b="b"/>
            <a:pathLst>
              <a:path w="280297" h="280297">
                <a:moveTo>
                  <a:pt x="0" y="0"/>
                </a:moveTo>
                <a:lnTo>
                  <a:pt x="280296" y="0"/>
                </a:lnTo>
                <a:lnTo>
                  <a:pt x="280296" y="280296"/>
                </a:lnTo>
                <a:lnTo>
                  <a:pt x="0" y="28029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a:hlinkClick r:id="rId11"/>
          </p:cNvPr>
          <p:cNvSpPr/>
          <p:nvPr/>
        </p:nvSpPr>
        <p:spPr>
          <a:xfrm>
            <a:off x="0" y="6350714"/>
            <a:ext cx="507286" cy="507286"/>
          </a:xfrm>
          <a:custGeom>
            <a:avLst/>
            <a:gdLst/>
            <a:ahLst/>
            <a:cxnLst/>
            <a:rect l="l" t="t" r="r" b="b"/>
            <a:pathLst>
              <a:path w="541105" h="541105">
                <a:moveTo>
                  <a:pt x="0" y="0"/>
                </a:moveTo>
                <a:lnTo>
                  <a:pt x="541104" y="0"/>
                </a:lnTo>
                <a:lnTo>
                  <a:pt x="541104" y="541105"/>
                </a:lnTo>
                <a:lnTo>
                  <a:pt x="0" y="541105"/>
                </a:lnTo>
                <a:lnTo>
                  <a:pt x="0" y="0"/>
                </a:lnTo>
                <a:close/>
              </a:path>
            </a:pathLst>
          </a:custGeom>
          <a:blipFill>
            <a:blip r:embed="rId15"/>
            <a:stretch>
              <a:fillRect/>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a:ln>
                <a:noFill/>
              </a:ln>
              <a:solidFill>
                <a:prstClr val="black"/>
              </a:solidFill>
              <a:effectLst/>
              <a:uLnTx/>
              <a:uFillTx/>
              <a:latin typeface="Calibri"/>
              <a:ea typeface="+mn-ea"/>
              <a:cs typeface="+mn-cs"/>
            </a:endParaRPr>
          </a:p>
        </p:txBody>
      </p:sp>
      <p:sp>
        <p:nvSpPr>
          <p:cNvPr id="14" name="TextBox 14"/>
          <p:cNvSpPr txBox="1"/>
          <p:nvPr/>
        </p:nvSpPr>
        <p:spPr>
          <a:xfrm>
            <a:off x="1880879" y="4548505"/>
            <a:ext cx="2044790" cy="166199"/>
          </a:xfrm>
          <a:prstGeom prst="rect">
            <a:avLst/>
          </a:prstGeom>
        </p:spPr>
        <p:txBody>
          <a:bodyPr lIns="0" tIns="0" rIns="0" bIns="0" rtlCol="0" anchor="t">
            <a:spAutoFit/>
          </a:bodyPr>
          <a:lstStyle/>
          <a:p>
            <a:pPr marL="0" marR="0" lvl="0" indent="0" algn="ctr" defTabSz="857250" rtl="0" eaLnBrk="1" fontAlgn="auto" latinLnBrk="0" hangingPunct="1">
              <a:lnSpc>
                <a:spcPts val="1428"/>
              </a:lnSpc>
              <a:spcBef>
                <a:spcPts val="0"/>
              </a:spcBef>
              <a:spcAft>
                <a:spcPts val="0"/>
              </a:spcAft>
              <a:buClrTx/>
              <a:buSzTx/>
              <a:buFontTx/>
              <a:buNone/>
              <a:tabLst/>
              <a:defRPr/>
            </a:pPr>
            <a:r>
              <a:rPr kumimoji="0" lang="en-US" sz="933" b="0" i="0" u="none" strike="noStrike" kern="1200" cap="none" spc="0" normalizeH="0" baseline="0" noProof="0" dirty="0">
                <a:ln>
                  <a:noFill/>
                </a:ln>
                <a:solidFill>
                  <a:prstClr val="white">
                    <a:lumMod val="50000"/>
                  </a:prstClr>
                </a:solidFill>
                <a:effectLst/>
                <a:uLnTx/>
                <a:uFillTx/>
                <a:latin typeface="Agrandir Bold"/>
                <a:ea typeface="+mn-ea"/>
                <a:cs typeface="+mn-cs"/>
              </a:rPr>
              <a:t>Available in Apple Podcasts and Spotify</a:t>
            </a:r>
          </a:p>
        </p:txBody>
      </p:sp>
      <p:sp>
        <p:nvSpPr>
          <p:cNvPr id="16" name="TextBox 16"/>
          <p:cNvSpPr txBox="1"/>
          <p:nvPr/>
        </p:nvSpPr>
        <p:spPr>
          <a:xfrm>
            <a:off x="4276374" y="2024157"/>
            <a:ext cx="4189241" cy="435568"/>
          </a:xfrm>
          <a:prstGeom prst="rect">
            <a:avLst/>
          </a:prstGeom>
        </p:spPr>
        <p:txBody>
          <a:bodyPr wrap="square" lIns="0" tIns="0" rIns="0" bIns="0" rtlCol="0" anchor="t">
            <a:spAutoFit/>
          </a:bodyPr>
          <a:lstStyle/>
          <a:p>
            <a:pPr marL="0" marR="0" lvl="0" indent="0" algn="ctr" defTabSz="857250" rtl="0" eaLnBrk="1" fontAlgn="auto" latinLnBrk="0" hangingPunct="1">
              <a:lnSpc>
                <a:spcPts val="3920"/>
              </a:lnSpc>
              <a:spcBef>
                <a:spcPct val="0"/>
              </a:spcBef>
              <a:spcAft>
                <a:spcPts val="0"/>
              </a:spcAft>
              <a:buClrTx/>
              <a:buSzTx/>
              <a:buFontTx/>
              <a:buNone/>
              <a:tabLst/>
              <a:defRPr/>
            </a:pPr>
            <a:r>
              <a:rPr kumimoji="0" lang="en-US" sz="1700" b="0" i="0" u="none" strike="noStrike" kern="1200" cap="none" spc="0" normalizeH="0" baseline="0" noProof="0" dirty="0">
                <a:ln>
                  <a:noFill/>
                </a:ln>
                <a:solidFill>
                  <a:srgbClr val="BD7944"/>
                </a:solidFill>
                <a:effectLst/>
                <a:uLnTx/>
                <a:uFillTx/>
                <a:latin typeface="Castellar" panose="020A0402060406010301" pitchFamily="18" charset="0"/>
                <a:ea typeface="+mn-ea"/>
                <a:cs typeface="+mn-cs"/>
              </a:rPr>
              <a:t>About the LEGAL ONE PODCAST</a:t>
            </a:r>
          </a:p>
        </p:txBody>
      </p:sp>
      <p:sp>
        <p:nvSpPr>
          <p:cNvPr id="17" name="TextBox 17"/>
          <p:cNvSpPr txBox="1"/>
          <p:nvPr/>
        </p:nvSpPr>
        <p:spPr>
          <a:xfrm>
            <a:off x="4974485" y="5290858"/>
            <a:ext cx="2793022" cy="269304"/>
          </a:xfrm>
          <a:prstGeom prst="rect">
            <a:avLst/>
          </a:prstGeom>
        </p:spPr>
        <p:txBody>
          <a:bodyPr lIns="0" tIns="0" rIns="0" bIns="0" rtlCol="0" anchor="t">
            <a:spAutoFit/>
          </a:bodyPr>
          <a:lstStyle/>
          <a:p>
            <a:pPr marL="0" marR="0" lvl="0" indent="0" algn="ctr" defTabSz="857250" rtl="0" eaLnBrk="1" fontAlgn="auto" latinLnBrk="0" hangingPunct="1">
              <a:lnSpc>
                <a:spcPts val="2064"/>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D87900"/>
                </a:solidFill>
                <a:effectLst/>
                <a:uLnTx/>
                <a:uFillTx/>
                <a:latin typeface="Now Medium"/>
                <a:ea typeface="+mn-ea"/>
                <a:cs typeface="+mn-cs"/>
                <a:hlinkClick r:id="rId11" tooltip="https://njpsa.org/l1-podcast/responding-to-escalating-mental-health-needs-in-schools/">
                  <a:extLst>
                    <a:ext uri="{A12FA001-AC4F-418D-AE19-62706E023703}">
                      <ahyp:hlinkClr xmlns:ahyp="http://schemas.microsoft.com/office/drawing/2018/hyperlinkcolor" val="tx"/>
                    </a:ext>
                  </a:extLst>
                </a:hlinkClick>
              </a:rPr>
              <a:t>LISTEN NOW</a:t>
            </a:r>
            <a:endParaRPr kumimoji="0" lang="en-US" sz="1800" b="1" i="0" u="none" strike="noStrike" kern="1200" cap="none" spc="0" normalizeH="0" baseline="0" noProof="0" dirty="0">
              <a:ln>
                <a:noFill/>
              </a:ln>
              <a:solidFill>
                <a:srgbClr val="D87900"/>
              </a:solidFill>
              <a:effectLst/>
              <a:uLnTx/>
              <a:uFillTx/>
              <a:latin typeface="Now Medium"/>
              <a:ea typeface="+mn-ea"/>
              <a:cs typeface="+mn-cs"/>
              <a:hlinkClick r:id="rId16" tooltip="https://njpsa.org/l1-podcast/responding-to-escalating-mental-health-needs-in-schools/">
                <a:extLst>
                  <a:ext uri="{A12FA001-AC4F-418D-AE19-62706E023703}">
                    <ahyp:hlinkClr xmlns:ahyp="http://schemas.microsoft.com/office/drawing/2018/hyperlinkcolor" val="tx"/>
                  </a:ext>
                </a:extLst>
              </a:hlinkClick>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07975" y="-96441"/>
            <a:ext cx="4876101" cy="6954441"/>
            <a:chOff x="0" y="-38100"/>
            <a:chExt cx="1926361" cy="2747433"/>
          </a:xfrm>
        </p:grpSpPr>
        <p:sp>
          <p:nvSpPr>
            <p:cNvPr id="3" name="Freeform 3"/>
            <p:cNvSpPr/>
            <p:nvPr/>
          </p:nvSpPr>
          <p:spPr>
            <a:xfrm>
              <a:off x="0" y="0"/>
              <a:ext cx="1926361" cy="2709333"/>
            </a:xfrm>
            <a:custGeom>
              <a:avLst/>
              <a:gdLst/>
              <a:ahLst/>
              <a:cxnLst/>
              <a:rect l="l" t="t" r="r" b="b"/>
              <a:pathLst>
                <a:path w="1926361" h="2709333">
                  <a:moveTo>
                    <a:pt x="0" y="0"/>
                  </a:moveTo>
                  <a:lnTo>
                    <a:pt x="1926361" y="0"/>
                  </a:lnTo>
                  <a:lnTo>
                    <a:pt x="1926361" y="2709333"/>
                  </a:lnTo>
                  <a:lnTo>
                    <a:pt x="0" y="2709333"/>
                  </a:lnTo>
                  <a:close/>
                </a:path>
              </a:pathLst>
            </a:custGeom>
            <a:solidFill>
              <a:srgbClr val="3B8EDE"/>
            </a:solid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4"/>
            <p:cNvSpPr txBox="1"/>
            <p:nvPr/>
          </p:nvSpPr>
          <p:spPr>
            <a:xfrm>
              <a:off x="0" y="-38100"/>
              <a:ext cx="1926361" cy="2747433"/>
            </a:xfrm>
            <a:prstGeom prst="rect">
              <a:avLst/>
            </a:prstGeom>
          </p:spPr>
          <p:txBody>
            <a:bodyPr lIns="33866" tIns="33866" rIns="33866" bIns="33866" rtlCol="0" anchor="ctr"/>
            <a:lstStyle/>
            <a:p>
              <a:pPr marL="0" marR="0" lvl="0" indent="0" algn="ctr" defTabSz="857250" rtl="0" eaLnBrk="1" fontAlgn="auto" latinLnBrk="0" hangingPunct="1">
                <a:lnSpc>
                  <a:spcPts val="1773"/>
                </a:lnSpc>
                <a:spcBef>
                  <a:spcPct val="0"/>
                </a:spcBef>
                <a:spcAft>
                  <a:spcPts val="0"/>
                </a:spcAft>
                <a:buClrTx/>
                <a:buSzTx/>
                <a:buFontTx/>
                <a:buNone/>
                <a:tabLst/>
                <a:defRPr/>
              </a:pPr>
              <a:endParaRPr kumimoji="0" sz="1688"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Freeform 5"/>
          <p:cNvSpPr/>
          <p:nvPr/>
        </p:nvSpPr>
        <p:spPr>
          <a:xfrm>
            <a:off x="5579689" y="2122813"/>
            <a:ext cx="2252522" cy="16894"/>
          </a:xfrm>
          <a:custGeom>
            <a:avLst/>
            <a:gdLst/>
            <a:ahLst/>
            <a:cxnLst/>
            <a:rect l="l" t="t" r="r" b="b"/>
            <a:pathLst>
              <a:path w="2402690" h="18020">
                <a:moveTo>
                  <a:pt x="0" y="0"/>
                </a:moveTo>
                <a:lnTo>
                  <a:pt x="2402690" y="0"/>
                </a:lnTo>
                <a:lnTo>
                  <a:pt x="2402690" y="18021"/>
                </a:lnTo>
                <a:lnTo>
                  <a:pt x="0" y="180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4565401" y="6366012"/>
            <a:ext cx="754274" cy="670615"/>
          </a:xfrm>
          <a:custGeom>
            <a:avLst/>
            <a:gdLst/>
            <a:ahLst/>
            <a:cxnLst/>
            <a:rect l="l" t="t" r="r" b="b"/>
            <a:pathLst>
              <a:path w="804559" h="715323">
                <a:moveTo>
                  <a:pt x="0" y="0"/>
                </a:moveTo>
                <a:lnTo>
                  <a:pt x="804559" y="0"/>
                </a:lnTo>
                <a:lnTo>
                  <a:pt x="804559" y="715324"/>
                </a:lnTo>
                <a:lnTo>
                  <a:pt x="0" y="715324"/>
                </a:lnTo>
                <a:lnTo>
                  <a:pt x="0" y="0"/>
                </a:lnTo>
                <a:close/>
              </a:path>
            </a:pathLst>
          </a:custGeom>
          <a:blipFill>
            <a:blip r:embed="rId4">
              <a:extLst>
                <a:ext uri="{96DAC541-7B7A-43D3-8B79-37D633B846F1}">
                  <asvg:svgBlip xmlns:asvg="http://schemas.microsoft.com/office/drawing/2016/SVG/main" r:embed="rId5"/>
                </a:ext>
              </a:extLst>
            </a:blip>
            <a:stretch>
              <a:fillRect r="-263687" b="-123865"/>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7979477" y="1637864"/>
            <a:ext cx="754274" cy="670615"/>
          </a:xfrm>
          <a:custGeom>
            <a:avLst/>
            <a:gdLst/>
            <a:ahLst/>
            <a:cxnLst/>
            <a:rect l="l" t="t" r="r" b="b"/>
            <a:pathLst>
              <a:path w="804559" h="715323">
                <a:moveTo>
                  <a:pt x="0" y="0"/>
                </a:moveTo>
                <a:lnTo>
                  <a:pt x="804559" y="0"/>
                </a:lnTo>
                <a:lnTo>
                  <a:pt x="804559" y="715323"/>
                </a:lnTo>
                <a:lnTo>
                  <a:pt x="0" y="715323"/>
                </a:lnTo>
                <a:lnTo>
                  <a:pt x="0" y="0"/>
                </a:lnTo>
                <a:close/>
              </a:path>
            </a:pathLst>
          </a:custGeom>
          <a:blipFill>
            <a:blip r:embed="rId4">
              <a:extLst>
                <a:ext uri="{96DAC541-7B7A-43D3-8B79-37D633B846F1}">
                  <asvg:svgBlip xmlns:asvg="http://schemas.microsoft.com/office/drawing/2016/SVG/main" r:embed="rId5"/>
                </a:ext>
              </a:extLst>
            </a:blip>
            <a:stretch>
              <a:fillRect r="-263687" b="-123865"/>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a:ln>
                <a:noFill/>
              </a:ln>
              <a:solidFill>
                <a:prstClr val="black"/>
              </a:solidFill>
              <a:effectLst/>
              <a:uLnTx/>
              <a:uFillTx/>
              <a:latin typeface="Calibri"/>
              <a:ea typeface="+mn-ea"/>
              <a:cs typeface="+mn-cs"/>
            </a:endParaRPr>
          </a:p>
        </p:txBody>
      </p:sp>
      <p:grpSp>
        <p:nvGrpSpPr>
          <p:cNvPr id="9" name="Group 9"/>
          <p:cNvGrpSpPr>
            <a:grpSpLocks noChangeAspect="1"/>
          </p:cNvGrpSpPr>
          <p:nvPr/>
        </p:nvGrpSpPr>
        <p:grpSpPr>
          <a:xfrm>
            <a:off x="6063299" y="6472285"/>
            <a:ext cx="1285302" cy="1285302"/>
            <a:chOff x="0" y="0"/>
            <a:chExt cx="2787650" cy="2787650"/>
          </a:xfrm>
        </p:grpSpPr>
        <p:sp>
          <p:nvSpPr>
            <p:cNvPr id="10" name="Freeform 10"/>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FFFFFF"/>
            </a:solid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1" name="Group 11"/>
          <p:cNvGrpSpPr>
            <a:grpSpLocks noChangeAspect="1"/>
          </p:cNvGrpSpPr>
          <p:nvPr/>
        </p:nvGrpSpPr>
        <p:grpSpPr>
          <a:xfrm>
            <a:off x="-1050973" y="6393976"/>
            <a:ext cx="1285302" cy="1285302"/>
            <a:chOff x="0" y="0"/>
            <a:chExt cx="2787650" cy="2787650"/>
          </a:xfrm>
        </p:grpSpPr>
        <p:sp>
          <p:nvSpPr>
            <p:cNvPr id="12" name="Freeform 12"/>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2079AF"/>
            </a:solid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a:ln>
                  <a:noFill/>
                </a:ln>
                <a:solidFill>
                  <a:prstClr val="black"/>
                </a:solidFill>
                <a:effectLst/>
                <a:uLnTx/>
                <a:uFillTx/>
                <a:latin typeface="Calibri"/>
                <a:ea typeface="+mn-ea"/>
                <a:cs typeface="+mn-cs"/>
              </a:endParaRPr>
            </a:p>
          </p:txBody>
        </p:sp>
      </p:grpSp>
      <p:sp>
        <p:nvSpPr>
          <p:cNvPr id="13" name="Freeform 13"/>
          <p:cNvSpPr/>
          <p:nvPr/>
        </p:nvSpPr>
        <p:spPr>
          <a:xfrm>
            <a:off x="3546663" y="750094"/>
            <a:ext cx="438010" cy="454538"/>
          </a:xfrm>
          <a:custGeom>
            <a:avLst/>
            <a:gdLst/>
            <a:ahLst/>
            <a:cxnLst/>
            <a:rect l="l" t="t" r="r" b="b"/>
            <a:pathLst>
              <a:path w="467211" h="484841">
                <a:moveTo>
                  <a:pt x="0" y="0"/>
                </a:moveTo>
                <a:lnTo>
                  <a:pt x="467211" y="0"/>
                </a:lnTo>
                <a:lnTo>
                  <a:pt x="467211" y="484841"/>
                </a:lnTo>
                <a:lnTo>
                  <a:pt x="0" y="48484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Freeform 14"/>
          <p:cNvSpPr/>
          <p:nvPr/>
        </p:nvSpPr>
        <p:spPr>
          <a:xfrm>
            <a:off x="3535947" y="1668275"/>
            <a:ext cx="454538" cy="454538"/>
          </a:xfrm>
          <a:custGeom>
            <a:avLst/>
            <a:gdLst/>
            <a:ahLst/>
            <a:cxnLst/>
            <a:rect l="l" t="t" r="r" b="b"/>
            <a:pathLst>
              <a:path w="484841" h="484841">
                <a:moveTo>
                  <a:pt x="0" y="0"/>
                </a:moveTo>
                <a:lnTo>
                  <a:pt x="484841" y="0"/>
                </a:lnTo>
                <a:lnTo>
                  <a:pt x="484841" y="484842"/>
                </a:lnTo>
                <a:lnTo>
                  <a:pt x="0" y="48484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Freeform 18"/>
          <p:cNvSpPr/>
          <p:nvPr/>
        </p:nvSpPr>
        <p:spPr>
          <a:xfrm>
            <a:off x="3590250" y="2589714"/>
            <a:ext cx="456541" cy="659265"/>
          </a:xfrm>
          <a:custGeom>
            <a:avLst/>
            <a:gdLst/>
            <a:ahLst/>
            <a:cxnLst/>
            <a:rect l="l" t="t" r="r" b="b"/>
            <a:pathLst>
              <a:path w="486977" h="703216">
                <a:moveTo>
                  <a:pt x="0" y="0"/>
                </a:moveTo>
                <a:lnTo>
                  <a:pt x="486977" y="0"/>
                </a:lnTo>
                <a:lnTo>
                  <a:pt x="486977" y="703216"/>
                </a:lnTo>
                <a:lnTo>
                  <a:pt x="0" y="70321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Freeform 19"/>
          <p:cNvSpPr/>
          <p:nvPr/>
        </p:nvSpPr>
        <p:spPr>
          <a:xfrm>
            <a:off x="3625427" y="3715880"/>
            <a:ext cx="299659" cy="442399"/>
          </a:xfrm>
          <a:custGeom>
            <a:avLst/>
            <a:gdLst/>
            <a:ahLst/>
            <a:cxnLst/>
            <a:rect l="l" t="t" r="r" b="b"/>
            <a:pathLst>
              <a:path w="259541" h="471892">
                <a:moveTo>
                  <a:pt x="0" y="0"/>
                </a:moveTo>
                <a:lnTo>
                  <a:pt x="259541" y="0"/>
                </a:lnTo>
                <a:lnTo>
                  <a:pt x="259541" y="471893"/>
                </a:lnTo>
                <a:lnTo>
                  <a:pt x="0" y="47189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dirty="0">
              <a:ln>
                <a:noFill/>
              </a:ln>
              <a:solidFill>
                <a:prstClr val="black"/>
              </a:solidFill>
              <a:effectLst/>
              <a:uLnTx/>
              <a:uFillTx/>
              <a:latin typeface="Calibri"/>
              <a:ea typeface="+mn-ea"/>
              <a:cs typeface="+mn-cs"/>
            </a:endParaRPr>
          </a:p>
        </p:txBody>
      </p:sp>
      <p:sp>
        <p:nvSpPr>
          <p:cNvPr id="20" name="TextBox 20"/>
          <p:cNvSpPr txBox="1"/>
          <p:nvPr/>
        </p:nvSpPr>
        <p:spPr>
          <a:xfrm>
            <a:off x="4392592" y="516568"/>
            <a:ext cx="4647317" cy="487313"/>
          </a:xfrm>
          <a:prstGeom prst="rect">
            <a:avLst/>
          </a:prstGeom>
        </p:spPr>
        <p:txBody>
          <a:bodyPr wrap="square" lIns="0" tIns="0" rIns="0" bIns="0" rtlCol="0" anchor="t">
            <a:spAutoFit/>
          </a:bodyPr>
          <a:lstStyle/>
          <a:p>
            <a:pPr marL="0" marR="0" lvl="0" indent="0" algn="ctr" defTabSz="857250" rtl="0" eaLnBrk="1" fontAlgn="auto" latinLnBrk="0" hangingPunct="1">
              <a:lnSpc>
                <a:spcPts val="3785"/>
              </a:lnSpc>
              <a:spcBef>
                <a:spcPts val="0"/>
              </a:spcBef>
              <a:spcAft>
                <a:spcPts val="0"/>
              </a:spcAft>
              <a:buClrTx/>
              <a:buSzTx/>
              <a:buFontTx/>
              <a:buNone/>
              <a:tabLst/>
              <a:defRPr/>
            </a:pPr>
            <a:r>
              <a:rPr kumimoji="0" lang="en-US" sz="3500" b="1" i="0" u="none" strike="noStrike" kern="1200" cap="none" spc="0" normalizeH="0" baseline="0" noProof="0" dirty="0">
                <a:ln>
                  <a:noFill/>
                </a:ln>
                <a:solidFill>
                  <a:srgbClr val="FFFFFF"/>
                </a:solidFill>
                <a:effectLst/>
                <a:uLnTx/>
                <a:uFillTx/>
                <a:latin typeface="Montserrat Classic" panose="020B0604020202020204" charset="0"/>
                <a:ea typeface="+mn-ea"/>
                <a:cs typeface="+mn-cs"/>
              </a:rPr>
              <a:t>HIB Law Update</a:t>
            </a:r>
          </a:p>
        </p:txBody>
      </p:sp>
      <p:sp>
        <p:nvSpPr>
          <p:cNvPr id="23" name="TextBox 23"/>
          <p:cNvSpPr txBox="1"/>
          <p:nvPr/>
        </p:nvSpPr>
        <p:spPr>
          <a:xfrm>
            <a:off x="1378909" y="889908"/>
            <a:ext cx="1975463" cy="175882"/>
          </a:xfrm>
          <a:prstGeom prst="rect">
            <a:avLst/>
          </a:prstGeom>
        </p:spPr>
        <p:txBody>
          <a:bodyPr lIns="0" tIns="0" rIns="0" bIns="0" rtlCol="0" anchor="t">
            <a:spAutoFit/>
          </a:bodyPr>
          <a:lstStyle/>
          <a:p>
            <a:pPr marL="0" marR="0" lvl="0" indent="0" algn="r" defTabSz="857250" rtl="0" eaLnBrk="1" fontAlgn="auto" latinLnBrk="0" hangingPunct="1">
              <a:lnSpc>
                <a:spcPts val="1516"/>
              </a:lnSpc>
              <a:spcBef>
                <a:spcPts val="0"/>
              </a:spcBef>
              <a:spcAft>
                <a:spcPts val="0"/>
              </a:spcAft>
              <a:buClrTx/>
              <a:buSzTx/>
              <a:buFontTx/>
              <a:buNone/>
              <a:tabLst/>
              <a:defRPr/>
            </a:pPr>
            <a:r>
              <a:rPr kumimoji="0" lang="en-US" sz="1083" b="0" i="0" u="none" strike="noStrike" kern="1200" cap="none" spc="0" normalizeH="0" baseline="0" noProof="0" dirty="0">
                <a:ln>
                  <a:noFill/>
                </a:ln>
                <a:solidFill>
                  <a:srgbClr val="3B8EDE"/>
                </a:solidFill>
                <a:effectLst/>
                <a:uLnTx/>
                <a:uFillTx/>
                <a:latin typeface="Montserrat Classic Bold"/>
                <a:ea typeface="+mn-ea"/>
                <a:cs typeface="+mn-cs"/>
              </a:rPr>
              <a:t>DATE</a:t>
            </a:r>
          </a:p>
        </p:txBody>
      </p:sp>
      <p:sp>
        <p:nvSpPr>
          <p:cNvPr id="24" name="TextBox 24"/>
          <p:cNvSpPr txBox="1"/>
          <p:nvPr/>
        </p:nvSpPr>
        <p:spPr>
          <a:xfrm>
            <a:off x="2314339" y="1900814"/>
            <a:ext cx="1091016" cy="178575"/>
          </a:xfrm>
          <a:prstGeom prst="rect">
            <a:avLst/>
          </a:prstGeom>
        </p:spPr>
        <p:txBody>
          <a:bodyPr lIns="0" tIns="0" rIns="0" bIns="0" rtlCol="0" anchor="t">
            <a:spAutoFit/>
          </a:bodyPr>
          <a:lstStyle/>
          <a:p>
            <a:pPr marL="0" marR="0" lvl="0" indent="0" algn="r" defTabSz="857250" rtl="0" eaLnBrk="1" fontAlgn="auto" latinLnBrk="0" hangingPunct="1">
              <a:lnSpc>
                <a:spcPts val="1516"/>
              </a:lnSpc>
              <a:spcBef>
                <a:spcPts val="0"/>
              </a:spcBef>
              <a:spcAft>
                <a:spcPts val="0"/>
              </a:spcAft>
              <a:buClrTx/>
              <a:buSzTx/>
              <a:buFontTx/>
              <a:buNone/>
              <a:tabLst/>
              <a:defRPr/>
            </a:pPr>
            <a:r>
              <a:rPr kumimoji="0" lang="en-US" sz="1083" b="0" i="0" u="none" strike="noStrike" kern="1200" cap="none" spc="0" normalizeH="0" baseline="0" noProof="0" dirty="0">
                <a:ln>
                  <a:noFill/>
                </a:ln>
                <a:solidFill>
                  <a:srgbClr val="3B8EDE"/>
                </a:solidFill>
                <a:effectLst/>
                <a:uLnTx/>
                <a:uFillTx/>
                <a:latin typeface="Montserrat Medium"/>
                <a:ea typeface="+mn-ea"/>
                <a:cs typeface="+mn-cs"/>
              </a:rPr>
              <a:t>9AM TO 3PM</a:t>
            </a:r>
          </a:p>
        </p:txBody>
      </p:sp>
      <p:sp>
        <p:nvSpPr>
          <p:cNvPr id="22" name="TextBox 22"/>
          <p:cNvSpPr txBox="1"/>
          <p:nvPr/>
        </p:nvSpPr>
        <p:spPr>
          <a:xfrm>
            <a:off x="1010190" y="1065791"/>
            <a:ext cx="2377193" cy="178575"/>
          </a:xfrm>
          <a:prstGeom prst="rect">
            <a:avLst/>
          </a:prstGeom>
        </p:spPr>
        <p:txBody>
          <a:bodyPr wrap="square" lIns="0" tIns="0" rIns="0" bIns="0" rtlCol="0" anchor="t">
            <a:spAutoFit/>
          </a:bodyPr>
          <a:lstStyle/>
          <a:p>
            <a:pPr marL="0" marR="0" lvl="0" indent="0" algn="r" defTabSz="857250" rtl="0" eaLnBrk="1" fontAlgn="auto" latinLnBrk="0" hangingPunct="1">
              <a:lnSpc>
                <a:spcPts val="1516"/>
              </a:lnSpc>
              <a:spcBef>
                <a:spcPts val="0"/>
              </a:spcBef>
              <a:spcAft>
                <a:spcPts val="0"/>
              </a:spcAft>
              <a:buClrTx/>
              <a:buSzTx/>
              <a:buFontTx/>
              <a:buNone/>
              <a:tabLst/>
              <a:defRPr/>
            </a:pPr>
            <a:r>
              <a:rPr kumimoji="0" lang="en-US" sz="1083" b="0" i="0" u="none" strike="noStrike" kern="1200" cap="none" spc="0" normalizeH="0" baseline="0" noProof="0" dirty="0">
                <a:ln>
                  <a:noFill/>
                </a:ln>
                <a:solidFill>
                  <a:srgbClr val="3B8EDE"/>
                </a:solidFill>
                <a:effectLst/>
                <a:uLnTx/>
                <a:uFillTx/>
                <a:latin typeface="Montserrat Medium"/>
                <a:ea typeface="+mn-ea"/>
                <a:cs typeface="+mn-cs"/>
              </a:rPr>
              <a:t>THURSDAY, NOVEMBER 21, 2024</a:t>
            </a:r>
          </a:p>
        </p:txBody>
      </p:sp>
      <p:sp>
        <p:nvSpPr>
          <p:cNvPr id="26" name="TextBox 26"/>
          <p:cNvSpPr txBox="1"/>
          <p:nvPr/>
        </p:nvSpPr>
        <p:spPr>
          <a:xfrm>
            <a:off x="2297665" y="1700791"/>
            <a:ext cx="1091016" cy="175882"/>
          </a:xfrm>
          <a:prstGeom prst="rect">
            <a:avLst/>
          </a:prstGeom>
        </p:spPr>
        <p:txBody>
          <a:bodyPr lIns="0" tIns="0" rIns="0" bIns="0" rtlCol="0" anchor="t">
            <a:spAutoFit/>
          </a:bodyPr>
          <a:lstStyle/>
          <a:p>
            <a:pPr marL="0" marR="0" lvl="0" indent="0" algn="r" defTabSz="857250" rtl="0" eaLnBrk="1" fontAlgn="auto" latinLnBrk="0" hangingPunct="1">
              <a:lnSpc>
                <a:spcPts val="1516"/>
              </a:lnSpc>
              <a:spcBef>
                <a:spcPts val="0"/>
              </a:spcBef>
              <a:spcAft>
                <a:spcPts val="0"/>
              </a:spcAft>
              <a:buClrTx/>
              <a:buSzTx/>
              <a:buFontTx/>
              <a:buNone/>
              <a:tabLst/>
              <a:defRPr/>
            </a:pPr>
            <a:r>
              <a:rPr kumimoji="0" lang="en-US" sz="1083" b="0" i="0" u="none" strike="noStrike" kern="1200" cap="none" spc="0" normalizeH="0" baseline="0" noProof="0" dirty="0">
                <a:ln>
                  <a:noFill/>
                </a:ln>
                <a:solidFill>
                  <a:srgbClr val="3B8EDE"/>
                </a:solidFill>
                <a:effectLst/>
                <a:uLnTx/>
                <a:uFillTx/>
                <a:latin typeface="Montserrat Classic Bold"/>
                <a:ea typeface="+mn-ea"/>
                <a:cs typeface="+mn-cs"/>
              </a:rPr>
              <a:t>TIME</a:t>
            </a:r>
          </a:p>
        </p:txBody>
      </p:sp>
      <p:sp>
        <p:nvSpPr>
          <p:cNvPr id="27" name="TextBox 27"/>
          <p:cNvSpPr txBox="1"/>
          <p:nvPr/>
        </p:nvSpPr>
        <p:spPr>
          <a:xfrm>
            <a:off x="4839994" y="2607465"/>
            <a:ext cx="3812062" cy="2484270"/>
          </a:xfrm>
          <a:prstGeom prst="rect">
            <a:avLst/>
          </a:prstGeom>
        </p:spPr>
        <p:txBody>
          <a:bodyPr wrap="square" lIns="0" tIns="0" rIns="0" bIns="0" rtlCol="0" anchor="t">
            <a:spAutoFit/>
          </a:bodyPr>
          <a:lstStyle/>
          <a:p>
            <a:pPr marL="0" marR="0" lvl="0" indent="0" algn="ctr" defTabSz="857250" rtl="0" eaLnBrk="1" fontAlgn="auto" latinLnBrk="0" hangingPunct="1">
              <a:lnSpc>
                <a:spcPts val="1516"/>
              </a:lnSpc>
              <a:spcBef>
                <a:spcPct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Montserrat Medium"/>
                <a:ea typeface="+mn-ea"/>
                <a:cs typeface="+mn-cs"/>
              </a:rPr>
              <a:t>Participants will learn about major changes in state and federal statutes, regulations, guidance and case law that have a major impact on implementing New Jersey's Anti-Bullying Bill of Rights. This will include a review of new case law regarding parental, student and staff rights. Participants will also learn about new case law regarding the intersection of bullying and special education. Participants will also consider how to respond to growing trends regarding hate crimes and emerging forms of discrimination. Finally, participants will gain an understanding of the ever evolving use of social media to engage in cyberbullying, and the need for students AND staff members to understand social media boundaries.</a:t>
            </a:r>
          </a:p>
        </p:txBody>
      </p:sp>
      <p:sp>
        <p:nvSpPr>
          <p:cNvPr id="28" name="TextBox 28"/>
          <p:cNvSpPr txBox="1"/>
          <p:nvPr/>
        </p:nvSpPr>
        <p:spPr>
          <a:xfrm>
            <a:off x="2368642" y="2650652"/>
            <a:ext cx="1091016" cy="180947"/>
          </a:xfrm>
          <a:prstGeom prst="rect">
            <a:avLst/>
          </a:prstGeom>
        </p:spPr>
        <p:txBody>
          <a:bodyPr lIns="0" tIns="0" rIns="0" bIns="0" rtlCol="0" anchor="t">
            <a:spAutoFit/>
          </a:bodyPr>
          <a:lstStyle/>
          <a:p>
            <a:pPr marL="0" marR="0" lvl="0" indent="0" algn="r" defTabSz="857250" rtl="0" eaLnBrk="1" fontAlgn="auto" latinLnBrk="0" hangingPunct="1">
              <a:lnSpc>
                <a:spcPts val="1516"/>
              </a:lnSpc>
              <a:spcBef>
                <a:spcPts val="0"/>
              </a:spcBef>
              <a:spcAft>
                <a:spcPts val="0"/>
              </a:spcAft>
              <a:buClrTx/>
              <a:buSzTx/>
              <a:buFontTx/>
              <a:buNone/>
              <a:tabLst/>
              <a:defRPr/>
            </a:pPr>
            <a:r>
              <a:rPr kumimoji="0" lang="en-US" sz="1083" b="0" i="0" u="none" strike="noStrike" kern="1200" cap="none" spc="0" normalizeH="0" baseline="0" noProof="0" dirty="0">
                <a:ln>
                  <a:noFill/>
                </a:ln>
                <a:solidFill>
                  <a:srgbClr val="3B8EDE"/>
                </a:solidFill>
                <a:effectLst/>
                <a:uLnTx/>
                <a:uFillTx/>
                <a:latin typeface="Montserrat Classic Bold"/>
                <a:ea typeface="+mn-ea"/>
                <a:cs typeface="+mn-cs"/>
              </a:rPr>
              <a:t>PRESENTER</a:t>
            </a:r>
          </a:p>
        </p:txBody>
      </p:sp>
      <p:sp>
        <p:nvSpPr>
          <p:cNvPr id="29" name="TextBox 29"/>
          <p:cNvSpPr txBox="1"/>
          <p:nvPr/>
        </p:nvSpPr>
        <p:spPr>
          <a:xfrm>
            <a:off x="557844" y="2873079"/>
            <a:ext cx="2952441" cy="370935"/>
          </a:xfrm>
          <a:prstGeom prst="rect">
            <a:avLst/>
          </a:prstGeom>
        </p:spPr>
        <p:txBody>
          <a:bodyPr wrap="square" lIns="0" tIns="0" rIns="0" bIns="0" rtlCol="0" anchor="t">
            <a:spAutoFit/>
          </a:bodyPr>
          <a:lstStyle/>
          <a:p>
            <a:pPr marL="0" marR="0" lvl="0" indent="0" algn="r" defTabSz="857250" rtl="0" eaLnBrk="1" fontAlgn="auto" latinLnBrk="0" hangingPunct="1">
              <a:lnSpc>
                <a:spcPts val="1516"/>
              </a:lnSpc>
              <a:spcBef>
                <a:spcPts val="0"/>
              </a:spcBef>
              <a:spcAft>
                <a:spcPts val="0"/>
              </a:spcAft>
              <a:buClrTx/>
              <a:buSzTx/>
              <a:buFontTx/>
              <a:buNone/>
              <a:tabLst/>
              <a:defRPr/>
            </a:pPr>
            <a:r>
              <a:rPr kumimoji="0" lang="en-US" sz="1083" b="0" i="0" u="none" strike="noStrike" kern="1200" cap="none" spc="0" normalizeH="0" baseline="0" noProof="0" dirty="0">
                <a:ln>
                  <a:noFill/>
                </a:ln>
                <a:solidFill>
                  <a:srgbClr val="3B8EDE"/>
                </a:solidFill>
                <a:effectLst/>
                <a:uLnTx/>
                <a:uFillTx/>
                <a:latin typeface="Montserrat Medium"/>
                <a:ea typeface="+mn-ea"/>
                <a:cs typeface="+mn-cs"/>
              </a:rPr>
              <a:t>DAVID NASH, ESQ., </a:t>
            </a:r>
            <a:r>
              <a:rPr kumimoji="0" lang="en-US" sz="1083" b="0" i="1" u="none" strike="noStrike" kern="1200" cap="none" spc="0" normalizeH="0" baseline="0" noProof="0" dirty="0">
                <a:ln>
                  <a:noFill/>
                </a:ln>
                <a:solidFill>
                  <a:srgbClr val="3B8EDE"/>
                </a:solidFill>
                <a:effectLst/>
                <a:uLnTx/>
                <a:uFillTx/>
                <a:latin typeface="Montserrat Medium"/>
                <a:ea typeface="+mn-ea"/>
                <a:cs typeface="+mn-cs"/>
              </a:rPr>
              <a:t>DIRECTOR OF LEGAL EDUCATION AND NATIONAL OUTREACH</a:t>
            </a:r>
          </a:p>
        </p:txBody>
      </p:sp>
      <p:sp>
        <p:nvSpPr>
          <p:cNvPr id="30" name="TextBox 30"/>
          <p:cNvSpPr txBox="1"/>
          <p:nvPr/>
        </p:nvSpPr>
        <p:spPr>
          <a:xfrm>
            <a:off x="2375666" y="3748794"/>
            <a:ext cx="1091016" cy="175882"/>
          </a:xfrm>
          <a:prstGeom prst="rect">
            <a:avLst/>
          </a:prstGeom>
        </p:spPr>
        <p:txBody>
          <a:bodyPr lIns="0" tIns="0" rIns="0" bIns="0" rtlCol="0" anchor="t">
            <a:spAutoFit/>
          </a:bodyPr>
          <a:lstStyle/>
          <a:p>
            <a:pPr marL="0" marR="0" lvl="0" indent="0" algn="r" defTabSz="857250" rtl="0" eaLnBrk="1" fontAlgn="auto" latinLnBrk="0" hangingPunct="1">
              <a:lnSpc>
                <a:spcPts val="1516"/>
              </a:lnSpc>
              <a:spcBef>
                <a:spcPts val="0"/>
              </a:spcBef>
              <a:spcAft>
                <a:spcPts val="0"/>
              </a:spcAft>
              <a:buClrTx/>
              <a:buSzTx/>
              <a:buFontTx/>
              <a:buNone/>
              <a:tabLst/>
              <a:defRPr/>
            </a:pPr>
            <a:r>
              <a:rPr kumimoji="0" lang="en-US" sz="1083" b="0" i="0" u="none" strike="noStrike" kern="1200" cap="none" spc="0" normalizeH="0" baseline="0" noProof="0" dirty="0">
                <a:ln>
                  <a:noFill/>
                </a:ln>
                <a:solidFill>
                  <a:srgbClr val="3B8EDE"/>
                </a:solidFill>
                <a:effectLst/>
                <a:uLnTx/>
                <a:uFillTx/>
                <a:latin typeface="Montserrat Classic Bold"/>
                <a:ea typeface="+mn-ea"/>
                <a:cs typeface="+mn-cs"/>
              </a:rPr>
              <a:t>FEE</a:t>
            </a:r>
          </a:p>
        </p:txBody>
      </p:sp>
      <p:sp>
        <p:nvSpPr>
          <p:cNvPr id="31" name="TextBox 31"/>
          <p:cNvSpPr txBox="1"/>
          <p:nvPr/>
        </p:nvSpPr>
        <p:spPr>
          <a:xfrm>
            <a:off x="818658" y="3937079"/>
            <a:ext cx="2688404" cy="178575"/>
          </a:xfrm>
          <a:prstGeom prst="rect">
            <a:avLst/>
          </a:prstGeom>
        </p:spPr>
        <p:txBody>
          <a:bodyPr wrap="square" lIns="0" tIns="0" rIns="0" bIns="0" rtlCol="0" anchor="t">
            <a:spAutoFit/>
          </a:bodyPr>
          <a:lstStyle/>
          <a:p>
            <a:pPr marL="0" marR="0" lvl="0" indent="0" algn="r" defTabSz="857250" rtl="0" eaLnBrk="1" fontAlgn="auto" latinLnBrk="0" hangingPunct="1">
              <a:lnSpc>
                <a:spcPts val="1516"/>
              </a:lnSpc>
              <a:spcBef>
                <a:spcPts val="0"/>
              </a:spcBef>
              <a:spcAft>
                <a:spcPts val="0"/>
              </a:spcAft>
              <a:buClrTx/>
              <a:buSzTx/>
              <a:buFontTx/>
              <a:buNone/>
              <a:tabLst/>
              <a:defRPr/>
            </a:pPr>
            <a:r>
              <a:rPr kumimoji="0" lang="en-US" sz="1083" b="0" i="0" u="none" strike="noStrike" kern="1200" cap="none" spc="0" normalizeH="0" baseline="0" noProof="0" dirty="0">
                <a:ln>
                  <a:noFill/>
                </a:ln>
                <a:solidFill>
                  <a:srgbClr val="3B8EDE"/>
                </a:solidFill>
                <a:effectLst/>
                <a:uLnTx/>
                <a:uFillTx/>
                <a:latin typeface="Montserrat Medium"/>
                <a:ea typeface="+mn-ea"/>
                <a:cs typeface="+mn-cs"/>
              </a:rPr>
              <a:t>$125 MEMBERS/$150 NON-MEMBERS</a:t>
            </a:r>
          </a:p>
        </p:txBody>
      </p:sp>
      <p:pic>
        <p:nvPicPr>
          <p:cNvPr id="33" name="Picture 32">
            <a:extLst>
              <a:ext uri="{FF2B5EF4-FFF2-40B4-BE49-F238E27FC236}">
                <a16:creationId xmlns:a16="http://schemas.microsoft.com/office/drawing/2014/main" id="{36F9EE11-B27B-2173-BF65-955744B2CCC0}"/>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120452" y="193814"/>
            <a:ext cx="1965105" cy="457373"/>
          </a:xfrm>
          <a:prstGeom prst="rect">
            <a:avLst/>
          </a:prstGeom>
        </p:spPr>
      </p:pic>
      <p:sp>
        <p:nvSpPr>
          <p:cNvPr id="35" name="Freeform 20">
            <a:extLst>
              <a:ext uri="{FF2B5EF4-FFF2-40B4-BE49-F238E27FC236}">
                <a16:creationId xmlns:a16="http://schemas.microsoft.com/office/drawing/2014/main" id="{B37A71AB-9CEE-C6A0-C29F-C6EF2AECAC52}"/>
              </a:ext>
            </a:extLst>
          </p:cNvPr>
          <p:cNvSpPr/>
          <p:nvPr/>
        </p:nvSpPr>
        <p:spPr>
          <a:xfrm>
            <a:off x="3609623" y="4625180"/>
            <a:ext cx="375050" cy="546520"/>
          </a:xfrm>
          <a:custGeom>
            <a:avLst/>
            <a:gdLst/>
            <a:ahLst/>
            <a:cxnLst/>
            <a:rect l="l" t="t" r="r" b="b"/>
            <a:pathLst>
              <a:path w="400053" h="582955">
                <a:moveTo>
                  <a:pt x="0" y="0"/>
                </a:moveTo>
                <a:lnTo>
                  <a:pt x="400052" y="0"/>
                </a:lnTo>
                <a:lnTo>
                  <a:pt x="400052" y="582954"/>
                </a:lnTo>
                <a:lnTo>
                  <a:pt x="0" y="582954"/>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a:ln>
                <a:noFill/>
              </a:ln>
              <a:solidFill>
                <a:srgbClr val="3B8EDE"/>
              </a:solidFill>
              <a:effectLst/>
              <a:uLnTx/>
              <a:uFillTx/>
              <a:latin typeface="Calibri"/>
              <a:ea typeface="+mn-ea"/>
              <a:cs typeface="+mn-cs"/>
            </a:endParaRPr>
          </a:p>
        </p:txBody>
      </p:sp>
      <p:sp>
        <p:nvSpPr>
          <p:cNvPr id="36" name="TextBox 32">
            <a:extLst>
              <a:ext uri="{FF2B5EF4-FFF2-40B4-BE49-F238E27FC236}">
                <a16:creationId xmlns:a16="http://schemas.microsoft.com/office/drawing/2014/main" id="{E967D5A8-B7D5-2498-EBEE-E5A3A59FD5A3}"/>
              </a:ext>
            </a:extLst>
          </p:cNvPr>
          <p:cNvSpPr txBox="1"/>
          <p:nvPr/>
        </p:nvSpPr>
        <p:spPr>
          <a:xfrm>
            <a:off x="2416046" y="4717876"/>
            <a:ext cx="1091016" cy="175882"/>
          </a:xfrm>
          <a:prstGeom prst="rect">
            <a:avLst/>
          </a:prstGeom>
        </p:spPr>
        <p:txBody>
          <a:bodyPr lIns="0" tIns="0" rIns="0" bIns="0" rtlCol="0" anchor="t">
            <a:spAutoFit/>
          </a:bodyPr>
          <a:lstStyle/>
          <a:p>
            <a:pPr marL="0" marR="0" lvl="0" indent="0" algn="r" defTabSz="857250" rtl="0" eaLnBrk="1" fontAlgn="auto" latinLnBrk="0" hangingPunct="1">
              <a:lnSpc>
                <a:spcPts val="1516"/>
              </a:lnSpc>
              <a:spcBef>
                <a:spcPts val="0"/>
              </a:spcBef>
              <a:spcAft>
                <a:spcPts val="0"/>
              </a:spcAft>
              <a:buClrTx/>
              <a:buSzTx/>
              <a:buFontTx/>
              <a:buNone/>
              <a:tabLst/>
              <a:defRPr/>
            </a:pPr>
            <a:r>
              <a:rPr kumimoji="0" lang="en-US" sz="1083" b="0" i="0" u="none" strike="noStrike" kern="1200" cap="none" spc="0" normalizeH="0" baseline="0" noProof="0" dirty="0">
                <a:ln>
                  <a:noFill/>
                </a:ln>
                <a:solidFill>
                  <a:srgbClr val="3B8EDE"/>
                </a:solidFill>
                <a:effectLst/>
                <a:uLnTx/>
                <a:uFillTx/>
                <a:latin typeface="Montserrat Classic Bold"/>
                <a:ea typeface="+mn-ea"/>
                <a:cs typeface="+mn-cs"/>
              </a:rPr>
              <a:t>LOCATION</a:t>
            </a:r>
          </a:p>
        </p:txBody>
      </p:sp>
      <p:sp>
        <p:nvSpPr>
          <p:cNvPr id="37" name="TextBox 33">
            <a:extLst>
              <a:ext uri="{FF2B5EF4-FFF2-40B4-BE49-F238E27FC236}">
                <a16:creationId xmlns:a16="http://schemas.microsoft.com/office/drawing/2014/main" id="{65F2A8E3-8480-BA60-858D-2F6F72E355E4}"/>
              </a:ext>
            </a:extLst>
          </p:cNvPr>
          <p:cNvSpPr txBox="1"/>
          <p:nvPr/>
        </p:nvSpPr>
        <p:spPr>
          <a:xfrm>
            <a:off x="381001" y="4878403"/>
            <a:ext cx="3156258" cy="178575"/>
          </a:xfrm>
          <a:prstGeom prst="rect">
            <a:avLst/>
          </a:prstGeom>
        </p:spPr>
        <p:txBody>
          <a:bodyPr wrap="square" lIns="0" tIns="0" rIns="0" bIns="0" rtlCol="0" anchor="t">
            <a:spAutoFit/>
          </a:bodyPr>
          <a:lstStyle/>
          <a:p>
            <a:pPr marL="0" marR="0" lvl="0" indent="0" algn="r" defTabSz="857250" rtl="0" eaLnBrk="1" fontAlgn="auto" latinLnBrk="0" hangingPunct="1">
              <a:lnSpc>
                <a:spcPts val="1516"/>
              </a:lnSpc>
              <a:spcBef>
                <a:spcPts val="0"/>
              </a:spcBef>
              <a:spcAft>
                <a:spcPts val="0"/>
              </a:spcAft>
              <a:buClrTx/>
              <a:buSzTx/>
              <a:buFontTx/>
              <a:buNone/>
              <a:tabLst/>
              <a:defRPr/>
            </a:pPr>
            <a:r>
              <a:rPr kumimoji="0" lang="en-US" sz="1083" b="0" i="0" u="none" strike="noStrike" kern="1200" cap="none" spc="0" normalizeH="0" baseline="0" noProof="0" dirty="0">
                <a:ln>
                  <a:noFill/>
                </a:ln>
                <a:solidFill>
                  <a:srgbClr val="3B8EDE"/>
                </a:solidFill>
                <a:effectLst/>
                <a:uLnTx/>
                <a:uFillTx/>
                <a:latin typeface="Montserrat Medium"/>
                <a:ea typeface="+mn-ea"/>
                <a:cs typeface="+mn-cs"/>
              </a:rPr>
              <a:t>LIVE ONLINE</a:t>
            </a:r>
          </a:p>
        </p:txBody>
      </p:sp>
      <p:sp>
        <p:nvSpPr>
          <p:cNvPr id="38" name="TextBox 25">
            <a:extLst>
              <a:ext uri="{FF2B5EF4-FFF2-40B4-BE49-F238E27FC236}">
                <a16:creationId xmlns:a16="http://schemas.microsoft.com/office/drawing/2014/main" id="{1A6F0BAC-8FAC-3081-3AD5-77541EE31EB2}"/>
              </a:ext>
            </a:extLst>
          </p:cNvPr>
          <p:cNvSpPr txBox="1"/>
          <p:nvPr/>
        </p:nvSpPr>
        <p:spPr>
          <a:xfrm>
            <a:off x="87913" y="6019924"/>
            <a:ext cx="4105676" cy="555730"/>
          </a:xfrm>
          <a:prstGeom prst="rect">
            <a:avLst/>
          </a:prstGeom>
        </p:spPr>
        <p:txBody>
          <a:bodyPr wrap="square" lIns="0" tIns="0" rIns="0" bIns="0" rtlCol="0" anchor="t">
            <a:spAutoFit/>
          </a:bodyPr>
          <a:lstStyle/>
          <a:p>
            <a:pPr marL="0" marR="0" lvl="0" indent="0" algn="ctr" defTabSz="857250" rtl="0" eaLnBrk="1" fontAlgn="auto" latinLnBrk="0" hangingPunct="1">
              <a:lnSpc>
                <a:spcPts val="1516"/>
              </a:lnSpc>
              <a:spcBef>
                <a:spcPts val="0"/>
              </a:spcBef>
              <a:spcAft>
                <a:spcPts val="0"/>
              </a:spcAft>
              <a:buClrTx/>
              <a:buSzTx/>
              <a:buFontTx/>
              <a:buNone/>
              <a:tabLst/>
              <a:defRPr/>
            </a:pPr>
            <a:r>
              <a:rPr kumimoji="0" lang="en-US" sz="1000" b="0" i="0" u="sng" strike="noStrike" kern="1200" cap="none" spc="0" normalizeH="0" baseline="0" noProof="0" dirty="0">
                <a:ln>
                  <a:noFill/>
                </a:ln>
                <a:solidFill>
                  <a:srgbClr val="3B8EDE"/>
                </a:solidFill>
                <a:effectLst/>
                <a:uLnTx/>
                <a:uFillTx/>
                <a:latin typeface="Montserrat Bold"/>
                <a:ea typeface="+mn-ea"/>
                <a:cs typeface="+mn-cs"/>
              </a:rPr>
              <a:t>NOTE</a:t>
            </a:r>
            <a:r>
              <a:rPr kumimoji="0" lang="en-US" sz="1000" b="0" i="0" u="none" strike="noStrike" kern="1200" cap="none" spc="0" normalizeH="0" baseline="0" noProof="0" dirty="0">
                <a:ln>
                  <a:noFill/>
                </a:ln>
                <a:solidFill>
                  <a:srgbClr val="3B8EDE"/>
                </a:solidFill>
                <a:effectLst/>
                <a:uLnTx/>
                <a:uFillTx/>
                <a:latin typeface="Montserrat Medium"/>
                <a:ea typeface="+mn-ea"/>
                <a:cs typeface="+mn-cs"/>
              </a:rPr>
              <a:t>: All professional development POs are to be issued to FEA and sent to feasupport@njpsa.org; "Member" pricing applies only to active NJPSA members. </a:t>
            </a:r>
          </a:p>
        </p:txBody>
      </p:sp>
      <p:sp>
        <p:nvSpPr>
          <p:cNvPr id="8" name="TextBox 21">
            <a:extLst>
              <a:ext uri="{FF2B5EF4-FFF2-40B4-BE49-F238E27FC236}">
                <a16:creationId xmlns:a16="http://schemas.microsoft.com/office/drawing/2014/main" id="{DF7EE79C-4786-7016-6731-04B002626A4C}"/>
              </a:ext>
            </a:extLst>
          </p:cNvPr>
          <p:cNvSpPr txBox="1"/>
          <p:nvPr/>
        </p:nvSpPr>
        <p:spPr>
          <a:xfrm>
            <a:off x="5278087" y="1133513"/>
            <a:ext cx="2855723" cy="436017"/>
          </a:xfrm>
          <a:prstGeom prst="rect">
            <a:avLst/>
          </a:prstGeom>
        </p:spPr>
        <p:txBody>
          <a:bodyPr lIns="0" tIns="0" rIns="0" bIns="0" rtlCol="0" anchor="t">
            <a:spAutoFit/>
          </a:bodyPr>
          <a:lstStyle/>
          <a:p>
            <a:pPr marL="0" marR="0" lvl="0" indent="0" algn="ctr" defTabSz="857250" rtl="0" eaLnBrk="1" fontAlgn="auto" latinLnBrk="0" hangingPunct="1">
              <a:lnSpc>
                <a:spcPts val="3428"/>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FFFF"/>
                </a:solidFill>
                <a:effectLst/>
                <a:uLnTx/>
                <a:uFillTx/>
                <a:latin typeface="Montserrat Classic"/>
                <a:ea typeface="+mn-ea"/>
                <a:cs typeface="+mn-cs"/>
              </a:rPr>
              <a:t>WORKSHOP</a:t>
            </a:r>
          </a:p>
        </p:txBody>
      </p:sp>
      <p:grpSp>
        <p:nvGrpSpPr>
          <p:cNvPr id="16" name="Group 15">
            <a:extLst>
              <a:ext uri="{FF2B5EF4-FFF2-40B4-BE49-F238E27FC236}">
                <a16:creationId xmlns:a16="http://schemas.microsoft.com/office/drawing/2014/main" id="{715E7CA5-E69B-3E12-FC6B-C24631B7F7A9}"/>
              </a:ext>
            </a:extLst>
          </p:cNvPr>
          <p:cNvGrpSpPr/>
          <p:nvPr/>
        </p:nvGrpSpPr>
        <p:grpSpPr>
          <a:xfrm>
            <a:off x="5477669" y="5572698"/>
            <a:ext cx="2466863" cy="551946"/>
            <a:chOff x="128470" y="80058"/>
            <a:chExt cx="974563" cy="218053"/>
          </a:xfrm>
        </p:grpSpPr>
        <p:sp>
          <p:nvSpPr>
            <p:cNvPr id="17" name="Freeform 16">
              <a:extLst>
                <a:ext uri="{FF2B5EF4-FFF2-40B4-BE49-F238E27FC236}">
                  <a16:creationId xmlns:a16="http://schemas.microsoft.com/office/drawing/2014/main" id="{C9CC88AC-9458-5365-BAF4-53E85EF76271}"/>
                </a:ext>
              </a:extLst>
            </p:cNvPr>
            <p:cNvSpPr/>
            <p:nvPr/>
          </p:nvSpPr>
          <p:spPr>
            <a:xfrm>
              <a:off x="132540" y="99108"/>
              <a:ext cx="970493" cy="179953"/>
            </a:xfrm>
            <a:custGeom>
              <a:avLst/>
              <a:gdLst/>
              <a:ahLst/>
              <a:cxnLst/>
              <a:rect l="l" t="t" r="r" b="b"/>
              <a:pathLst>
                <a:path w="970493" h="179953">
                  <a:moveTo>
                    <a:pt x="0" y="0"/>
                  </a:moveTo>
                  <a:lnTo>
                    <a:pt x="970493" y="0"/>
                  </a:lnTo>
                  <a:lnTo>
                    <a:pt x="970493" y="179953"/>
                  </a:lnTo>
                  <a:lnTo>
                    <a:pt x="0" y="179953"/>
                  </a:lnTo>
                  <a:close/>
                </a:path>
              </a:pathLst>
            </a:custGeom>
            <a:noFill/>
            <a:ln w="38100" cap="sq">
              <a:solidFill>
                <a:srgbClr val="FFFFFF"/>
              </a:solidFill>
              <a:prstDash val="solid"/>
              <a:miter/>
            </a:ln>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TextBox 17">
              <a:extLst>
                <a:ext uri="{FF2B5EF4-FFF2-40B4-BE49-F238E27FC236}">
                  <a16:creationId xmlns:a16="http://schemas.microsoft.com/office/drawing/2014/main" id="{607CFDA3-AECA-E5F0-E76E-41FC5EEA06C4}"/>
                </a:ext>
              </a:extLst>
            </p:cNvPr>
            <p:cNvSpPr txBox="1"/>
            <p:nvPr/>
          </p:nvSpPr>
          <p:spPr>
            <a:xfrm>
              <a:off x="128470" y="80058"/>
              <a:ext cx="970493" cy="218053"/>
            </a:xfrm>
            <a:prstGeom prst="rect">
              <a:avLst/>
            </a:prstGeom>
          </p:spPr>
          <p:txBody>
            <a:bodyPr lIns="33866" tIns="33866" rIns="33866" bIns="33866" rtlCol="0" anchor="ctr"/>
            <a:lstStyle/>
            <a:p>
              <a:pPr marL="0" marR="0" lvl="0" indent="0" algn="ctr" defTabSz="857250" rtl="0" eaLnBrk="1" fontAlgn="auto" latinLnBrk="0" hangingPunct="1">
                <a:lnSpc>
                  <a:spcPts val="2376"/>
                </a:lnSpc>
                <a:spcBef>
                  <a:spcPts val="0"/>
                </a:spcBef>
                <a:spcAft>
                  <a:spcPts val="0"/>
                </a:spcAft>
                <a:buClrTx/>
                <a:buSzTx/>
                <a:buFontTx/>
                <a:buNone/>
                <a:tabLst/>
                <a:defRPr/>
              </a:pPr>
              <a:r>
                <a:rPr kumimoji="0" lang="en-US" sz="1697" b="0" i="0" u="sng" strike="noStrike" kern="1200" cap="none" spc="0" normalizeH="0" baseline="0" noProof="0" dirty="0">
                  <a:ln>
                    <a:noFill/>
                  </a:ln>
                  <a:solidFill>
                    <a:prstClr val="white"/>
                  </a:solidFill>
                  <a:effectLst/>
                  <a:uLnTx/>
                  <a:uFillTx/>
                  <a:latin typeface="Montserrat Ultra-Bold"/>
                  <a:ea typeface="+mn-ea"/>
                  <a:cs typeface="+mn-cs"/>
                  <a:hlinkClick r:id="rId17" tooltip="https://tmieducation.com/workshops/hot-issues-school-law-2023-2024-tmi-legal-one-collaborative">
                    <a:extLst>
                      <a:ext uri="{A12FA001-AC4F-418D-AE19-62706E023703}">
                        <ahyp:hlinkClr xmlns:ahyp="http://schemas.microsoft.com/office/drawing/2018/hyperlinkcolor" val="tx"/>
                      </a:ext>
                    </a:extLst>
                  </a:hlinkClick>
                </a:rPr>
                <a:t>CLICK TO REGISTER</a:t>
              </a:r>
              <a:endParaRPr kumimoji="0" lang="en-US" sz="1697" b="0" i="0" u="sng" strike="noStrike" kern="1200" cap="none" spc="0" normalizeH="0" baseline="0" noProof="0" dirty="0">
                <a:ln>
                  <a:noFill/>
                </a:ln>
                <a:solidFill>
                  <a:prstClr val="white"/>
                </a:solidFill>
                <a:effectLst/>
                <a:uLnTx/>
                <a:uFillTx/>
                <a:latin typeface="Montserrat Ultra-Bold"/>
                <a:ea typeface="+mn-ea"/>
                <a:cs typeface="+mn-cs"/>
                <a:hlinkClick r:id="rId18" tooltip="https://tmieducation.com/workshops/hot-issues-school-law-2023-2024-tmi-legal-one-collaborative">
                  <a:extLst>
                    <a:ext uri="{A12FA001-AC4F-418D-AE19-62706E023703}">
                      <ahyp:hlinkClr xmlns:ahyp="http://schemas.microsoft.com/office/drawing/2018/hyperlinkcolor" val="tx"/>
                    </a:ext>
                  </a:extLst>
                </a:hlinkClick>
              </a:endParaRPr>
            </a:p>
          </p:txBody>
        </p:sp>
      </p:grpSp>
    </p:spTree>
    <p:extLst>
      <p:ext uri="{BB962C8B-B14F-4D97-AF65-F5344CB8AC3E}">
        <p14:creationId xmlns:p14="http://schemas.microsoft.com/office/powerpoint/2010/main" val="2987066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altLang="en-US" dirty="0"/>
              <a:t>Certificate &amp; Evaluation</a:t>
            </a:r>
          </a:p>
        </p:txBody>
      </p:sp>
      <p:sp>
        <p:nvSpPr>
          <p:cNvPr id="11267" name="Content Placeholder 2"/>
          <p:cNvSpPr>
            <a:spLocks noGrp="1"/>
          </p:cNvSpPr>
          <p:nvPr>
            <p:ph idx="1"/>
          </p:nvPr>
        </p:nvSpPr>
        <p:spPr>
          <a:xfrm>
            <a:off x="457200" y="1600200"/>
            <a:ext cx="8229600" cy="4756150"/>
          </a:xfrm>
        </p:spPr>
        <p:txBody>
          <a:bodyPr>
            <a:normAutofit fontScale="92500" lnSpcReduction="20000"/>
          </a:bodyPr>
          <a:lstStyle/>
          <a:p>
            <a:pPr marL="0" indent="0" algn="ctr" eaLnBrk="1" hangingPunct="1">
              <a:buFont typeface="Arial" panose="020B0604020202020204" pitchFamily="34" charset="0"/>
              <a:buNone/>
            </a:pPr>
            <a:r>
              <a:rPr lang="en-US" altLang="en-US" sz="2600" dirty="0"/>
              <a:t>Today’s professional development certificate is available to save/download at the end of a </a:t>
            </a:r>
            <a:r>
              <a:rPr lang="en-US" altLang="en-US" sz="2600" b="1" i="1" u="sng" dirty="0"/>
              <a:t>brief</a:t>
            </a:r>
            <a:r>
              <a:rPr lang="en-US" altLang="en-US" sz="2600" dirty="0"/>
              <a:t> evaluation. </a:t>
            </a:r>
          </a:p>
          <a:p>
            <a:pPr marL="0" indent="0" algn="ctr" eaLnBrk="1" hangingPunct="1">
              <a:buFont typeface="Arial" panose="020B0604020202020204" pitchFamily="34" charset="0"/>
              <a:buNone/>
            </a:pPr>
            <a:endParaRPr lang="en-US" altLang="en-US" sz="2400" dirty="0"/>
          </a:p>
          <a:p>
            <a:pPr marL="0" indent="0" algn="ctr" eaLnBrk="1" hangingPunct="1">
              <a:buFont typeface="Arial" panose="020B0604020202020204" pitchFamily="34" charset="0"/>
              <a:buNone/>
            </a:pPr>
            <a:r>
              <a:rPr lang="en-US" altLang="en-US" sz="2600" b="1" dirty="0">
                <a:hlinkClick r:id="rId3"/>
              </a:rPr>
              <a:t>https://www.surveymonkey.com/r/LO-AJG-240916</a:t>
            </a:r>
            <a:endParaRPr lang="en-US" altLang="en-US" sz="2600" b="1" dirty="0"/>
          </a:p>
          <a:p>
            <a:pPr marL="0" indent="0" algn="ctr" eaLnBrk="1" hangingPunct="1">
              <a:buFont typeface="Arial" panose="020B0604020202020204" pitchFamily="34" charset="0"/>
              <a:buNone/>
            </a:pPr>
            <a:endParaRPr lang="en-US" altLang="en-US" sz="2400" b="1" dirty="0"/>
          </a:p>
          <a:p>
            <a:pPr marL="0" indent="0" algn="ctr" eaLnBrk="1" hangingPunct="1">
              <a:buFont typeface="Arial" panose="020B0604020202020204" pitchFamily="34" charset="0"/>
              <a:buNone/>
            </a:pPr>
            <a:endParaRPr lang="en-US" altLang="en-US" sz="2400" b="1" dirty="0"/>
          </a:p>
          <a:p>
            <a:pPr marL="0" indent="0" algn="ctr" eaLnBrk="1" hangingPunct="1">
              <a:buFont typeface="Arial" panose="020B0604020202020204" pitchFamily="34" charset="0"/>
              <a:buNone/>
            </a:pPr>
            <a:endParaRPr lang="en-US" altLang="en-US" sz="2800" dirty="0"/>
          </a:p>
          <a:p>
            <a:pPr marL="0" indent="0" algn="ctr" eaLnBrk="1" hangingPunct="1">
              <a:buFont typeface="Arial" panose="020B0604020202020204" pitchFamily="34" charset="0"/>
              <a:buNone/>
            </a:pPr>
            <a:endParaRPr lang="en-US" altLang="en-US" sz="2800" dirty="0"/>
          </a:p>
          <a:p>
            <a:pPr marL="0" indent="0" algn="ctr" eaLnBrk="1" hangingPunct="1">
              <a:buFont typeface="Arial" panose="020B0604020202020204" pitchFamily="34" charset="0"/>
              <a:buNone/>
            </a:pPr>
            <a:endParaRPr lang="en-US" altLang="en-US" sz="2800" b="1" i="1" dirty="0"/>
          </a:p>
          <a:p>
            <a:pPr marL="0" indent="0" algn="ctr" eaLnBrk="1" hangingPunct="1">
              <a:buFont typeface="Arial" panose="020B0604020202020204" pitchFamily="34" charset="0"/>
              <a:buNone/>
            </a:pPr>
            <a:endParaRPr lang="en-US" altLang="en-US" sz="2800" b="1" i="1" dirty="0"/>
          </a:p>
          <a:p>
            <a:pPr marL="0" indent="0" algn="ctr" eaLnBrk="1" hangingPunct="1">
              <a:buFont typeface="Arial" panose="020B0604020202020204" pitchFamily="34" charset="0"/>
              <a:buNone/>
            </a:pPr>
            <a:r>
              <a:rPr lang="en-US" altLang="en-US" sz="2800" b="1" i="1" dirty="0"/>
              <a:t>Please take a few minutes to let us know what you thought of the session!</a:t>
            </a:r>
          </a:p>
        </p:txBody>
      </p:sp>
      <p:sp>
        <p:nvSpPr>
          <p:cNvPr id="2" name="Slide Number Placeholder 1"/>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E443D2D3-79D4-425E-A51E-1C8F275C5E7B}" type="slidenum">
              <a:rPr kumimoji="0" lang="en-US"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52</a:t>
            </a:fld>
            <a:endParaRPr kumimoji="0" lang="en-US"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4" name="Picture 3">
            <a:hlinkClick r:id="rId3"/>
            <a:extLst>
              <a:ext uri="{FF2B5EF4-FFF2-40B4-BE49-F238E27FC236}">
                <a16:creationId xmlns:a16="http://schemas.microsoft.com/office/drawing/2014/main" id="{E31DF8DC-0953-2ABE-567C-8C9820DDADC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69586" y="3180831"/>
            <a:ext cx="1804827" cy="1804827"/>
          </a:xfrm>
          <a:prstGeom prst="rect">
            <a:avLst/>
          </a:prstGeom>
        </p:spPr>
      </p:pic>
    </p:spTree>
    <p:extLst>
      <p:ext uri="{BB962C8B-B14F-4D97-AF65-F5344CB8AC3E}">
        <p14:creationId xmlns:p14="http://schemas.microsoft.com/office/powerpoint/2010/main" val="1464679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44CD2-E8EB-697E-F445-ABC92C684E87}"/>
              </a:ext>
            </a:extLst>
          </p:cNvPr>
          <p:cNvSpPr>
            <a:spLocks noGrp="1"/>
          </p:cNvSpPr>
          <p:nvPr>
            <p:ph type="title"/>
          </p:nvPr>
        </p:nvSpPr>
        <p:spPr/>
        <p:txBody>
          <a:bodyPr/>
          <a:lstStyle/>
          <a:p>
            <a:r>
              <a:rPr lang="en-US" dirty="0"/>
              <a:t>Upcoming Podcast Episodes</a:t>
            </a:r>
          </a:p>
        </p:txBody>
      </p:sp>
      <p:sp>
        <p:nvSpPr>
          <p:cNvPr id="3" name="Content Placeholder 2">
            <a:extLst>
              <a:ext uri="{FF2B5EF4-FFF2-40B4-BE49-F238E27FC236}">
                <a16:creationId xmlns:a16="http://schemas.microsoft.com/office/drawing/2014/main" id="{09E75E9B-B4D8-984A-758B-BCE4EA270979}"/>
              </a:ext>
            </a:extLst>
          </p:cNvPr>
          <p:cNvSpPr>
            <a:spLocks noGrp="1"/>
          </p:cNvSpPr>
          <p:nvPr>
            <p:ph idx="1"/>
          </p:nvPr>
        </p:nvSpPr>
        <p:spPr/>
        <p:txBody>
          <a:bodyPr>
            <a:normAutofit fontScale="92500" lnSpcReduction="10000"/>
          </a:bodyPr>
          <a:lstStyle/>
          <a:p>
            <a:r>
              <a:rPr lang="en-US" dirty="0"/>
              <a:t>September 30 – Don’t Cross that Line! Creating a Clear Staff Code of Conduct</a:t>
            </a:r>
          </a:p>
          <a:p>
            <a:r>
              <a:rPr lang="en-US" dirty="0"/>
              <a:t>October 7 – Effectively Addressing Sexual Harassment Claims in Schools</a:t>
            </a:r>
          </a:p>
          <a:p>
            <a:r>
              <a:rPr lang="en-US" dirty="0"/>
              <a:t>October 14 – How Schools Can Be Family-Friendly to Staff and Still Operate Efficiently</a:t>
            </a:r>
          </a:p>
          <a:p>
            <a:r>
              <a:rPr lang="en-US" dirty="0"/>
              <a:t>October 21 – Staff Evaluation and Accountability… Beyond Staff Observations</a:t>
            </a:r>
          </a:p>
          <a:p>
            <a:r>
              <a:rPr lang="en-US" dirty="0"/>
              <a:t>October 28 – Ensuring Legally Sound HR Protocols</a:t>
            </a:r>
          </a:p>
        </p:txBody>
      </p:sp>
      <p:sp>
        <p:nvSpPr>
          <p:cNvPr id="4" name="Slide Number Placeholder 3">
            <a:extLst>
              <a:ext uri="{FF2B5EF4-FFF2-40B4-BE49-F238E27FC236}">
                <a16:creationId xmlns:a16="http://schemas.microsoft.com/office/drawing/2014/main" id="{237BD04D-DEB5-8F94-9017-E57A2B2C3B07}"/>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6</a:t>
            </a:fld>
            <a:endParaRPr lang="en-US" dirty="0">
              <a:solidFill>
                <a:prstClr val="black">
                  <a:tint val="75000"/>
                </a:prstClr>
              </a:solidFill>
            </a:endParaRPr>
          </a:p>
        </p:txBody>
      </p:sp>
    </p:spTree>
    <p:extLst>
      <p:ext uri="{BB962C8B-B14F-4D97-AF65-F5344CB8AC3E}">
        <p14:creationId xmlns:p14="http://schemas.microsoft.com/office/powerpoint/2010/main" val="873849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76CF9-E000-85BA-ECBF-AB3DB7B07338}"/>
              </a:ext>
            </a:extLst>
          </p:cNvPr>
          <p:cNvSpPr>
            <a:spLocks noGrp="1"/>
          </p:cNvSpPr>
          <p:nvPr>
            <p:ph type="title"/>
          </p:nvPr>
        </p:nvSpPr>
        <p:spPr/>
        <p:txBody>
          <a:bodyPr/>
          <a:lstStyle/>
          <a:p>
            <a:r>
              <a:rPr lang="en-US" dirty="0"/>
              <a:t>Upcoming Workshops</a:t>
            </a:r>
          </a:p>
        </p:txBody>
      </p:sp>
      <p:sp>
        <p:nvSpPr>
          <p:cNvPr id="3" name="Content Placeholder 2">
            <a:extLst>
              <a:ext uri="{FF2B5EF4-FFF2-40B4-BE49-F238E27FC236}">
                <a16:creationId xmlns:a16="http://schemas.microsoft.com/office/drawing/2014/main" id="{5D8B45E6-7E18-BF22-AD98-C01D896DCCA7}"/>
              </a:ext>
            </a:extLst>
          </p:cNvPr>
          <p:cNvSpPr>
            <a:spLocks noGrp="1"/>
          </p:cNvSpPr>
          <p:nvPr>
            <p:ph idx="1"/>
          </p:nvPr>
        </p:nvSpPr>
        <p:spPr/>
        <p:txBody>
          <a:bodyPr/>
          <a:lstStyle/>
          <a:p>
            <a:r>
              <a:rPr lang="en-US" dirty="0"/>
              <a:t>December 5, 2024, 10 am – 12 noon – The Role of Schools in Navigating Difficult Conversations Around Politics, Gender, Race, Religion and Other Sensitive Topics</a:t>
            </a:r>
          </a:p>
          <a:p>
            <a:pPr marL="0" indent="0">
              <a:buNone/>
            </a:pPr>
            <a:endParaRPr lang="en-US" dirty="0"/>
          </a:p>
          <a:p>
            <a:r>
              <a:rPr lang="en-US" dirty="0"/>
              <a:t>February 13, 2025, 10 am – 12 noon – Understanding Evolving Legal Obligations for Schools and Law Enforcement</a:t>
            </a:r>
          </a:p>
          <a:p>
            <a:pPr marL="0" indent="0">
              <a:buNone/>
            </a:pPr>
            <a:endParaRPr lang="en-US" dirty="0"/>
          </a:p>
        </p:txBody>
      </p:sp>
      <p:sp>
        <p:nvSpPr>
          <p:cNvPr id="4" name="Slide Number Placeholder 3">
            <a:extLst>
              <a:ext uri="{FF2B5EF4-FFF2-40B4-BE49-F238E27FC236}">
                <a16:creationId xmlns:a16="http://schemas.microsoft.com/office/drawing/2014/main" id="{1EA5A0F1-C2B3-60A5-9BD1-9FBDC2221E6A}"/>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7</a:t>
            </a:fld>
            <a:endParaRPr lang="en-US" dirty="0">
              <a:solidFill>
                <a:prstClr val="black">
                  <a:tint val="75000"/>
                </a:prstClr>
              </a:solidFill>
            </a:endParaRPr>
          </a:p>
        </p:txBody>
      </p:sp>
    </p:spTree>
    <p:extLst>
      <p:ext uri="{BB962C8B-B14F-4D97-AF65-F5344CB8AC3E}">
        <p14:creationId xmlns:p14="http://schemas.microsoft.com/office/powerpoint/2010/main" val="2157451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865F7-B9AB-3925-2EFD-5BDB4E8F532C}"/>
              </a:ext>
            </a:extLst>
          </p:cNvPr>
          <p:cNvSpPr>
            <a:spLocks noGrp="1"/>
          </p:cNvSpPr>
          <p:nvPr>
            <p:ph type="title"/>
          </p:nvPr>
        </p:nvSpPr>
        <p:spPr/>
        <p:txBody>
          <a:bodyPr/>
          <a:lstStyle/>
          <a:p>
            <a:r>
              <a:rPr lang="en-US" dirty="0"/>
              <a:t>Today’s Topics</a:t>
            </a:r>
          </a:p>
        </p:txBody>
      </p:sp>
      <p:sp>
        <p:nvSpPr>
          <p:cNvPr id="3" name="Content Placeholder 2">
            <a:extLst>
              <a:ext uri="{FF2B5EF4-FFF2-40B4-BE49-F238E27FC236}">
                <a16:creationId xmlns:a16="http://schemas.microsoft.com/office/drawing/2014/main" id="{0CD44F3F-0F23-AA12-5253-4E61AA2E1493}"/>
              </a:ext>
            </a:extLst>
          </p:cNvPr>
          <p:cNvSpPr>
            <a:spLocks noGrp="1"/>
          </p:cNvSpPr>
          <p:nvPr>
            <p:ph idx="1"/>
          </p:nvPr>
        </p:nvSpPr>
        <p:spPr/>
        <p:txBody>
          <a:bodyPr>
            <a:normAutofit fontScale="92500"/>
          </a:bodyPr>
          <a:lstStyle/>
          <a:p>
            <a:r>
              <a:rPr lang="en-US" dirty="0"/>
              <a:t>Understanding the Stakes</a:t>
            </a:r>
          </a:p>
          <a:p>
            <a:r>
              <a:rPr lang="en-US" dirty="0"/>
              <a:t>Scenario</a:t>
            </a:r>
          </a:p>
          <a:p>
            <a:r>
              <a:rPr lang="en-US" dirty="0"/>
              <a:t>Relevant Laws</a:t>
            </a:r>
          </a:p>
          <a:p>
            <a:r>
              <a:rPr lang="en-US" dirty="0"/>
              <a:t>Framework for Addressing Discrimination Claims</a:t>
            </a:r>
          </a:p>
          <a:p>
            <a:r>
              <a:rPr lang="en-US" dirty="0"/>
              <a:t>Framework for Addressing HIB Claims</a:t>
            </a:r>
          </a:p>
          <a:p>
            <a:r>
              <a:rPr lang="en-US" dirty="0"/>
              <a:t>Effective Investigations</a:t>
            </a:r>
          </a:p>
          <a:p>
            <a:r>
              <a:rPr lang="en-US" dirty="0"/>
              <a:t>Emerging Legal Issues</a:t>
            </a:r>
          </a:p>
          <a:p>
            <a:r>
              <a:rPr lang="en-US" dirty="0"/>
              <a:t>Action Steps</a:t>
            </a:r>
          </a:p>
          <a:p>
            <a:endParaRPr lang="en-US" dirty="0"/>
          </a:p>
        </p:txBody>
      </p:sp>
      <p:sp>
        <p:nvSpPr>
          <p:cNvPr id="4" name="Slide Number Placeholder 3">
            <a:extLst>
              <a:ext uri="{FF2B5EF4-FFF2-40B4-BE49-F238E27FC236}">
                <a16:creationId xmlns:a16="http://schemas.microsoft.com/office/drawing/2014/main" id="{BAEF7933-32B5-F2D3-4B84-03471675FDD9}"/>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8</a:t>
            </a:fld>
            <a:endParaRPr lang="en-US" dirty="0">
              <a:solidFill>
                <a:prstClr val="black">
                  <a:tint val="75000"/>
                </a:prstClr>
              </a:solidFill>
            </a:endParaRPr>
          </a:p>
        </p:txBody>
      </p:sp>
    </p:spTree>
    <p:extLst>
      <p:ext uri="{BB962C8B-B14F-4D97-AF65-F5344CB8AC3E}">
        <p14:creationId xmlns:p14="http://schemas.microsoft.com/office/powerpoint/2010/main" val="1814369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251A2-C863-1288-798E-BBA985BD0D8D}"/>
              </a:ext>
            </a:extLst>
          </p:cNvPr>
          <p:cNvSpPr>
            <a:spLocks noGrp="1"/>
          </p:cNvSpPr>
          <p:nvPr>
            <p:ph type="title"/>
          </p:nvPr>
        </p:nvSpPr>
        <p:spPr/>
        <p:txBody>
          <a:bodyPr/>
          <a:lstStyle/>
          <a:p>
            <a:r>
              <a:rPr lang="en-US" dirty="0"/>
              <a:t>Understanding the stakes</a:t>
            </a:r>
          </a:p>
        </p:txBody>
      </p:sp>
    </p:spTree>
    <p:extLst>
      <p:ext uri="{BB962C8B-B14F-4D97-AF65-F5344CB8AC3E}">
        <p14:creationId xmlns:p14="http://schemas.microsoft.com/office/powerpoint/2010/main" val="999470559"/>
      </p:ext>
    </p:extLst>
  </p:cSld>
  <p:clrMapOvr>
    <a:masterClrMapping/>
  </p:clrMapOvr>
</p:sld>
</file>

<file path=ppt/theme/theme1.xml><?xml version="1.0" encoding="utf-8"?>
<a:theme xmlns:a="http://schemas.openxmlformats.org/drawingml/2006/main" name="LO April 202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LO April 202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LO April 202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LO April 202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550</TotalTime>
  <Words>3958</Words>
  <Application>Microsoft Office PowerPoint</Application>
  <PresentationFormat>On-screen Show (4:3)</PresentationFormat>
  <Paragraphs>401</Paragraphs>
  <Slides>52</Slides>
  <Notes>7</Notes>
  <HiddenSlides>0</HiddenSlides>
  <MMClips>0</MMClips>
  <ScaleCrop>false</ScaleCrop>
  <HeadingPairs>
    <vt:vector size="6" baseType="variant">
      <vt:variant>
        <vt:lpstr>Fonts Used</vt:lpstr>
      </vt:variant>
      <vt:variant>
        <vt:i4>15</vt:i4>
      </vt:variant>
      <vt:variant>
        <vt:lpstr>Theme</vt:lpstr>
      </vt:variant>
      <vt:variant>
        <vt:i4>5</vt:i4>
      </vt:variant>
      <vt:variant>
        <vt:lpstr>Slide Titles</vt:lpstr>
      </vt:variant>
      <vt:variant>
        <vt:i4>52</vt:i4>
      </vt:variant>
    </vt:vector>
  </HeadingPairs>
  <TitlesOfParts>
    <vt:vector size="72" baseType="lpstr">
      <vt:lpstr>Agrandir Bold</vt:lpstr>
      <vt:lpstr>Arial</vt:lpstr>
      <vt:lpstr>Calibri</vt:lpstr>
      <vt:lpstr>Castellar</vt:lpstr>
      <vt:lpstr>Gatwick</vt:lpstr>
      <vt:lpstr>Google Sans</vt:lpstr>
      <vt:lpstr>Montserrat Bold</vt:lpstr>
      <vt:lpstr>Montserrat Classic</vt:lpstr>
      <vt:lpstr>Montserrat Classic Bold</vt:lpstr>
      <vt:lpstr>Montserrat Medium</vt:lpstr>
      <vt:lpstr>Montserrat Ultra-Bold</vt:lpstr>
      <vt:lpstr>Noto Sans Symbols</vt:lpstr>
      <vt:lpstr>Now Medium</vt:lpstr>
      <vt:lpstr>Open Sans</vt:lpstr>
      <vt:lpstr>Roboto</vt:lpstr>
      <vt:lpstr>LO April 2021</vt:lpstr>
      <vt:lpstr>1_LO April 2021</vt:lpstr>
      <vt:lpstr>2_LO April 2021</vt:lpstr>
      <vt:lpstr>3_LO April 2021</vt:lpstr>
      <vt:lpstr>Office Theme</vt:lpstr>
      <vt:lpstr>  </vt:lpstr>
      <vt:lpstr>Presenters</vt:lpstr>
      <vt:lpstr>Great Partnership</vt:lpstr>
      <vt:lpstr>Monday Madness Sessions</vt:lpstr>
      <vt:lpstr>The LEGAL ONE Podcast</vt:lpstr>
      <vt:lpstr>Upcoming Podcast Episodes</vt:lpstr>
      <vt:lpstr>Upcoming Workshops</vt:lpstr>
      <vt:lpstr>Today’s Topics</vt:lpstr>
      <vt:lpstr>Understanding the stakes</vt:lpstr>
      <vt:lpstr>Why This Matters</vt:lpstr>
      <vt:lpstr>scenario</vt:lpstr>
      <vt:lpstr>Scenario - A Tangled Web!</vt:lpstr>
      <vt:lpstr>Scenario (cont’d)</vt:lpstr>
      <vt:lpstr>Scenario (cont’d)</vt:lpstr>
      <vt:lpstr>Scenario (cont’d)</vt:lpstr>
      <vt:lpstr>Scenario (cont’d)</vt:lpstr>
      <vt:lpstr>Relevant laws</vt:lpstr>
      <vt:lpstr>Laws You Should Be Aware Of</vt:lpstr>
      <vt:lpstr>Protected Characteristics</vt:lpstr>
      <vt:lpstr>NJ Law Against Discrimination</vt:lpstr>
      <vt:lpstr>NJLAD Punitive Damages Requirements</vt:lpstr>
      <vt:lpstr>“Upper Management”</vt:lpstr>
      <vt:lpstr>Title IX April 2024 Regulations Effective August 1, 2024</vt:lpstr>
      <vt:lpstr>Title IX and Parental Rights</vt:lpstr>
      <vt:lpstr>Resources</vt:lpstr>
      <vt:lpstr>Title IX Settlement – Newark School District</vt:lpstr>
      <vt:lpstr>Framework for addressing discrimination claims</vt:lpstr>
      <vt:lpstr>Review of General Discrimination Law Standards</vt:lpstr>
      <vt:lpstr>Review of General Discrimination Law Standards</vt:lpstr>
      <vt:lpstr>Review of General Discrimination Law Standards</vt:lpstr>
      <vt:lpstr>Proof of Discrimination</vt:lpstr>
      <vt:lpstr>Review of General Discrimination Law Standards</vt:lpstr>
      <vt:lpstr>Options Outside of School District </vt:lpstr>
      <vt:lpstr>AAO, ABS and Conflict of Interest</vt:lpstr>
      <vt:lpstr>Framework for  addressing hib claims</vt:lpstr>
      <vt:lpstr>Key Aspects of NJ Definition of HIB</vt:lpstr>
      <vt:lpstr>Key Questions/Issues</vt:lpstr>
      <vt:lpstr>Key Questions/Issues</vt:lpstr>
      <vt:lpstr>Systemic Approach</vt:lpstr>
      <vt:lpstr>Effective investigations</vt:lpstr>
      <vt:lpstr>Key HIB Investigation Questions/Issues</vt:lpstr>
      <vt:lpstr>Key HIB Investigation Questions/Issues</vt:lpstr>
      <vt:lpstr>Key Staff Member Investigation Issues</vt:lpstr>
      <vt:lpstr>Emerging legal issues</vt:lpstr>
      <vt:lpstr>Emerging Issues</vt:lpstr>
      <vt:lpstr>Action steps</vt:lpstr>
      <vt:lpstr>Consider …</vt:lpstr>
      <vt:lpstr>Conclusion</vt:lpstr>
      <vt:lpstr>PowerPoint Presentation</vt:lpstr>
      <vt:lpstr>PowerPoint Presentation</vt:lpstr>
      <vt:lpstr>PowerPoint Presentation</vt:lpstr>
      <vt:lpstr>Certificate &amp; Evaluation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Rebecca Lovelace</dc:creator>
  <cp:lastModifiedBy>Rebecca Lovelace</cp:lastModifiedBy>
  <cp:revision>54</cp:revision>
  <dcterms:created xsi:type="dcterms:W3CDTF">2021-08-03T17:45:02Z</dcterms:created>
  <dcterms:modified xsi:type="dcterms:W3CDTF">2024-09-16T13:30:13Z</dcterms:modified>
</cp:coreProperties>
</file>