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79"/>
  </p:notesMasterIdLst>
  <p:sldIdLst>
    <p:sldId id="256" r:id="rId6"/>
    <p:sldId id="257" r:id="rId7"/>
    <p:sldId id="325" r:id="rId8"/>
    <p:sldId id="324" r:id="rId9"/>
    <p:sldId id="258" r:id="rId10"/>
    <p:sldId id="259" r:id="rId11"/>
    <p:sldId id="260" r:id="rId12"/>
    <p:sldId id="261" r:id="rId13"/>
    <p:sldId id="262" r:id="rId14"/>
    <p:sldId id="263" r:id="rId15"/>
    <p:sldId id="264"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265" r:id="rId60"/>
    <p:sldId id="266" r:id="rId61"/>
    <p:sldId id="267" r:id="rId62"/>
    <p:sldId id="268" r:id="rId63"/>
    <p:sldId id="269" r:id="rId64"/>
    <p:sldId id="270" r:id="rId65"/>
    <p:sldId id="271" r:id="rId66"/>
    <p:sldId id="272" r:id="rId67"/>
    <p:sldId id="273" r:id="rId68"/>
    <p:sldId id="274" r:id="rId69"/>
    <p:sldId id="275" r:id="rId70"/>
    <p:sldId id="276" r:id="rId71"/>
    <p:sldId id="277" r:id="rId72"/>
    <p:sldId id="278" r:id="rId73"/>
    <p:sldId id="328" r:id="rId74"/>
    <p:sldId id="330" r:id="rId75"/>
    <p:sldId id="329" r:id="rId76"/>
    <p:sldId id="326" r:id="rId77"/>
    <p:sldId id="323" r:id="rId78"/>
  </p:sldIdLst>
  <p:sldSz cx="9753600" cy="7315200"/>
  <p:notesSz cx="6858000" cy="9144000"/>
  <p:embeddedFontLst>
    <p:embeddedFont>
      <p:font typeface="Aleo Bold" panose="020B0604020202020204" charset="0"/>
      <p:regular r:id="rId80"/>
    </p:embeddedFont>
    <p:embeddedFont>
      <p:font typeface="Aleo Bold Italics" panose="020B0604020202020204" charset="0"/>
      <p:regular r:id="rId81"/>
    </p:embeddedFont>
    <p:embeddedFont>
      <p:font typeface="Calibri" panose="020F0502020204030204" pitchFamily="34" charset="0"/>
      <p:regular r:id="rId82"/>
      <p:bold r:id="rId83"/>
      <p:italic r:id="rId84"/>
      <p:boldItalic r:id="rId85"/>
    </p:embeddedFont>
    <p:embeddedFont>
      <p:font typeface="Garet 1" panose="020B0604020202020204" charset="0"/>
      <p:regular r:id="rId86"/>
    </p:embeddedFont>
    <p:embeddedFont>
      <p:font typeface="Garet 1 Bold" panose="020B0604020202020204" charset="0"/>
      <p:regular r:id="rId87"/>
    </p:embeddedFont>
    <p:embeddedFont>
      <p:font typeface="Garet 1 Bold Italics" panose="020B0604020202020204" charset="0"/>
      <p:regular r:id="rId88"/>
    </p:embeddedFont>
    <p:embeddedFont>
      <p:font typeface="Garet 1 Light" panose="020B0604020202020204" charset="0"/>
      <p:regular r:id="rId89"/>
    </p:embeddedFont>
    <p:embeddedFont>
      <p:font typeface="Garet 2 Bold" panose="020B0604020202020204" charset="0"/>
      <p:regular r:id="rId90"/>
    </p:embeddedFont>
    <p:embeddedFont>
      <p:font typeface="Garet ExtraBold" panose="020B0604020202020204" charset="0"/>
      <p:regular r:id="rId91"/>
    </p:embeddedFont>
    <p:embeddedFont>
      <p:font typeface="Gill Sans MT" panose="020B0502020104020203" pitchFamily="34" charset="0"/>
      <p:regular r:id="rId92"/>
      <p:bold r:id="rId93"/>
      <p:italic r:id="rId94"/>
      <p:boldItalic r:id="rId95"/>
    </p:embeddedFont>
    <p:embeddedFont>
      <p:font typeface="Glacial Indifference" panose="020B0604020202020204" charset="0"/>
      <p:regular r:id="rId96"/>
    </p:embeddedFont>
    <p:embeddedFont>
      <p:font typeface="Glacial Indifference Bold" panose="020B0604020202020204" charset="0"/>
      <p:regular r:id="rId97"/>
    </p:embeddedFont>
    <p:embeddedFont>
      <p:font typeface="Glacial Indifference Italics" panose="020B0604020202020204" charset="0"/>
      <p:regular r:id="rId98"/>
    </p:embeddedFont>
    <p:embeddedFont>
      <p:font typeface="Montserrat" panose="00000500000000000000" pitchFamily="2" charset="0"/>
      <p:regular r:id="rId99"/>
      <p:bold r:id="rId100"/>
      <p:italic r:id="rId101"/>
      <p:boldItalic r:id="rId102"/>
    </p:embeddedFont>
    <p:embeddedFont>
      <p:font typeface="Montserrat Semi-Bold" panose="020B0604020202020204" charset="0"/>
      <p:regular r:id="rId103"/>
    </p:embeddedFont>
    <p:embeddedFont>
      <p:font typeface="Oswald" panose="00000500000000000000" pitchFamily="2" charset="0"/>
      <p:regular r:id="rId104"/>
      <p:bold r:id="rId105"/>
    </p:embeddedFont>
    <p:embeddedFont>
      <p:font typeface="Trebuchet MS" panose="020B0603020202020204" pitchFamily="34" charset="0"/>
      <p:regular r:id="rId106"/>
      <p:bold r:id="rId107"/>
      <p:italic r:id="rId108"/>
      <p:boldItalic r:id="rId109"/>
    </p:embeddedFont>
    <p:embeddedFont>
      <p:font typeface="Wingdings 3" panose="05040102010807070707" pitchFamily="18" charset="2"/>
      <p:regular r:id="rId1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3AB23-E5CD-4DF2-82B0-B58B962B0353}" v="2" dt="2024-05-23T14:44:10.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634" autoAdjust="0"/>
  </p:normalViewPr>
  <p:slideViewPr>
    <p:cSldViewPr>
      <p:cViewPr varScale="1">
        <p:scale>
          <a:sx n="86" d="100"/>
          <a:sy n="86" d="100"/>
        </p:scale>
        <p:origin x="8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5.fntdata"/><Relationship Id="rId89" Type="http://schemas.openxmlformats.org/officeDocument/2006/relationships/font" Target="fonts/font10.fntdata"/><Relationship Id="rId112"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font" Target="fonts/font28.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87" Type="http://schemas.openxmlformats.org/officeDocument/2006/relationships/font" Target="fonts/font8.fntdata"/><Relationship Id="rId102" Type="http://schemas.openxmlformats.org/officeDocument/2006/relationships/font" Target="fonts/font23.fntdata"/><Relationship Id="rId110" Type="http://schemas.openxmlformats.org/officeDocument/2006/relationships/font" Target="fonts/font31.fntdata"/><Relationship Id="rId115"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font" Target="fonts/font3.fntdata"/><Relationship Id="rId90" Type="http://schemas.openxmlformats.org/officeDocument/2006/relationships/font" Target="fonts/font11.fntdata"/><Relationship Id="rId95" Type="http://schemas.openxmlformats.org/officeDocument/2006/relationships/font" Target="fonts/font16.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font" Target="fonts/font21.fntdata"/><Relationship Id="rId105" Type="http://schemas.openxmlformats.org/officeDocument/2006/relationships/font" Target="fonts/font26.fntdata"/><Relationship Id="rId113"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font" Target="fonts/font14.fntdata"/><Relationship Id="rId98"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font" Target="fonts/font24.fntdata"/><Relationship Id="rId108" Type="http://schemas.openxmlformats.org/officeDocument/2006/relationships/font" Target="fonts/font29.fntdata"/><Relationship Id="rId11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font" Target="fonts/font17.fntdata"/><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font" Target="fonts/font27.fntdata"/><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99" Type="http://schemas.openxmlformats.org/officeDocument/2006/relationships/font" Target="fonts/font20.fntdata"/><Relationship Id="rId101" Type="http://schemas.openxmlformats.org/officeDocument/2006/relationships/font" Target="fonts/font22.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font" Target="fonts/font30.fntdata"/><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8.fntdata"/><Relationship Id="rId104" Type="http://schemas.openxmlformats.org/officeDocument/2006/relationships/font" Target="fonts/font25.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3.fntdata"/><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Gemmell" userId="0bd3cc17-5846-4f01-8969-11769f5381d6" providerId="ADAL" clId="{CD23AB23-E5CD-4DF2-82B0-B58B962B0353}"/>
    <pc:docChg chg="undo custSel addSld delSld modSld">
      <pc:chgData name="Bob Gemmell" userId="0bd3cc17-5846-4f01-8969-11769f5381d6" providerId="ADAL" clId="{CD23AB23-E5CD-4DF2-82B0-B58B962B0353}" dt="2024-05-29T18:27:04.518" v="1272" actId="1076"/>
      <pc:docMkLst>
        <pc:docMk/>
      </pc:docMkLst>
      <pc:sldChg chg="addSp delSp modSp mod">
        <pc:chgData name="Bob Gemmell" userId="0bd3cc17-5846-4f01-8969-11769f5381d6" providerId="ADAL" clId="{CD23AB23-E5CD-4DF2-82B0-B58B962B0353}" dt="2024-05-23T14:44:16.190" v="9" actId="1076"/>
        <pc:sldMkLst>
          <pc:docMk/>
          <pc:sldMk cId="0" sldId="278"/>
        </pc:sldMkLst>
        <pc:spChg chg="del">
          <ac:chgData name="Bob Gemmell" userId="0bd3cc17-5846-4f01-8969-11769f5381d6" providerId="ADAL" clId="{CD23AB23-E5CD-4DF2-82B0-B58B962B0353}" dt="2024-05-23T14:41:11.455" v="1" actId="478"/>
          <ac:spMkLst>
            <pc:docMk/>
            <pc:sldMk cId="0" sldId="278"/>
            <ac:spMk id="6" creationId="{00000000-0000-0000-0000-000000000000}"/>
          </ac:spMkLst>
        </pc:spChg>
        <pc:picChg chg="add mod">
          <ac:chgData name="Bob Gemmell" userId="0bd3cc17-5846-4f01-8969-11769f5381d6" providerId="ADAL" clId="{CD23AB23-E5CD-4DF2-82B0-B58B962B0353}" dt="2024-05-23T14:43:46.315" v="6" actId="1076"/>
          <ac:picMkLst>
            <pc:docMk/>
            <pc:sldMk cId="0" sldId="278"/>
            <ac:picMk id="8" creationId="{D2DA73C3-A90A-2B73-EA99-55825553E920}"/>
          </ac:picMkLst>
        </pc:picChg>
        <pc:picChg chg="add mod">
          <ac:chgData name="Bob Gemmell" userId="0bd3cc17-5846-4f01-8969-11769f5381d6" providerId="ADAL" clId="{CD23AB23-E5CD-4DF2-82B0-B58B962B0353}" dt="2024-05-23T14:44:16.190" v="9" actId="1076"/>
          <ac:picMkLst>
            <pc:docMk/>
            <pc:sldMk cId="0" sldId="278"/>
            <ac:picMk id="9" creationId="{DDF6DC1D-CC28-2FC3-1CC3-1B7D0382DB53}"/>
          </ac:picMkLst>
        </pc:picChg>
      </pc:sldChg>
      <pc:sldChg chg="modSp mod">
        <pc:chgData name="Bob Gemmell" userId="0bd3cc17-5846-4f01-8969-11769f5381d6" providerId="ADAL" clId="{CD23AB23-E5CD-4DF2-82B0-B58B962B0353}" dt="2024-05-23T15:03:59.331" v="1189" actId="1076"/>
        <pc:sldMkLst>
          <pc:docMk/>
          <pc:sldMk cId="751592" sldId="283"/>
        </pc:sldMkLst>
        <pc:spChg chg="mod">
          <ac:chgData name="Bob Gemmell" userId="0bd3cc17-5846-4f01-8969-11769f5381d6" providerId="ADAL" clId="{CD23AB23-E5CD-4DF2-82B0-B58B962B0353}" dt="2024-05-23T15:03:59.331" v="1189" actId="1076"/>
          <ac:spMkLst>
            <pc:docMk/>
            <pc:sldMk cId="751592" sldId="283"/>
            <ac:spMk id="2" creationId="{00000000-0000-0000-0000-000000000000}"/>
          </ac:spMkLst>
        </pc:spChg>
      </pc:sldChg>
      <pc:sldChg chg="modSp mod">
        <pc:chgData name="Bob Gemmell" userId="0bd3cc17-5846-4f01-8969-11769f5381d6" providerId="ADAL" clId="{CD23AB23-E5CD-4DF2-82B0-B58B962B0353}" dt="2024-05-23T15:04:46.455" v="1190" actId="1076"/>
        <pc:sldMkLst>
          <pc:docMk/>
          <pc:sldMk cId="3621975096" sldId="308"/>
        </pc:sldMkLst>
        <pc:spChg chg="mod">
          <ac:chgData name="Bob Gemmell" userId="0bd3cc17-5846-4f01-8969-11769f5381d6" providerId="ADAL" clId="{CD23AB23-E5CD-4DF2-82B0-B58B962B0353}" dt="2024-05-23T15:04:46.455" v="1190" actId="1076"/>
          <ac:spMkLst>
            <pc:docMk/>
            <pc:sldMk cId="3621975096" sldId="308"/>
            <ac:spMk id="2" creationId="{00000000-0000-0000-0000-000000000000}"/>
          </ac:spMkLst>
        </pc:spChg>
      </pc:sldChg>
      <pc:sldChg chg="modSp mod">
        <pc:chgData name="Bob Gemmell" userId="0bd3cc17-5846-4f01-8969-11769f5381d6" providerId="ADAL" clId="{CD23AB23-E5CD-4DF2-82B0-B58B962B0353}" dt="2024-05-23T14:43:55.361" v="7" actId="14100"/>
        <pc:sldMkLst>
          <pc:docMk/>
          <pc:sldMk cId="3338138650" sldId="323"/>
        </pc:sldMkLst>
        <pc:picChg chg="mod">
          <ac:chgData name="Bob Gemmell" userId="0bd3cc17-5846-4f01-8969-11769f5381d6" providerId="ADAL" clId="{CD23AB23-E5CD-4DF2-82B0-B58B962B0353}" dt="2024-05-23T14:43:55.361" v="7" actId="14100"/>
          <ac:picMkLst>
            <pc:docMk/>
            <pc:sldMk cId="3338138650" sldId="323"/>
            <ac:picMk id="16" creationId="{10C709FD-3AA2-DDED-E30E-82FA557E160C}"/>
          </ac:picMkLst>
        </pc:picChg>
      </pc:sldChg>
      <pc:sldChg chg="add del">
        <pc:chgData name="Bob Gemmell" userId="0bd3cc17-5846-4f01-8969-11769f5381d6" providerId="ADAL" clId="{CD23AB23-E5CD-4DF2-82B0-B58B962B0353}" dt="2024-05-23T14:44:28.689" v="11" actId="2696"/>
        <pc:sldMkLst>
          <pc:docMk/>
          <pc:sldMk cId="3266492649" sldId="327"/>
        </pc:sldMkLst>
      </pc:sldChg>
      <pc:sldChg chg="addSp delSp modSp add mod">
        <pc:chgData name="Bob Gemmell" userId="0bd3cc17-5846-4f01-8969-11769f5381d6" providerId="ADAL" clId="{CD23AB23-E5CD-4DF2-82B0-B58B962B0353}" dt="2024-05-23T14:56:02.768" v="918" actId="1076"/>
        <pc:sldMkLst>
          <pc:docMk/>
          <pc:sldMk cId="844676535" sldId="328"/>
        </pc:sldMkLst>
        <pc:spChg chg="mod">
          <ac:chgData name="Bob Gemmell" userId="0bd3cc17-5846-4f01-8969-11769f5381d6" providerId="ADAL" clId="{CD23AB23-E5CD-4DF2-82B0-B58B962B0353}" dt="2024-05-23T14:56:02.768" v="918" actId="1076"/>
          <ac:spMkLst>
            <pc:docMk/>
            <pc:sldMk cId="844676535" sldId="328"/>
            <ac:spMk id="2" creationId="{00000000-0000-0000-0000-000000000000}"/>
          </ac:spMkLst>
        </pc:spChg>
        <pc:spChg chg="mod">
          <ac:chgData name="Bob Gemmell" userId="0bd3cc17-5846-4f01-8969-11769f5381d6" providerId="ADAL" clId="{CD23AB23-E5CD-4DF2-82B0-B58B962B0353}" dt="2024-05-23T14:45:23.253" v="18" actId="14100"/>
          <ac:spMkLst>
            <pc:docMk/>
            <pc:sldMk cId="844676535" sldId="328"/>
            <ac:spMk id="3" creationId="{00000000-0000-0000-0000-000000000000}"/>
          </ac:spMkLst>
        </pc:spChg>
        <pc:spChg chg="mod">
          <ac:chgData name="Bob Gemmell" userId="0bd3cc17-5846-4f01-8969-11769f5381d6" providerId="ADAL" clId="{CD23AB23-E5CD-4DF2-82B0-B58B962B0353}" dt="2024-05-23T14:45:53.070" v="23" actId="14100"/>
          <ac:spMkLst>
            <pc:docMk/>
            <pc:sldMk cId="844676535" sldId="328"/>
            <ac:spMk id="5" creationId="{00000000-0000-0000-0000-000000000000}"/>
          </ac:spMkLst>
        </pc:spChg>
        <pc:spChg chg="add del mod">
          <ac:chgData name="Bob Gemmell" userId="0bd3cc17-5846-4f01-8969-11769f5381d6" providerId="ADAL" clId="{CD23AB23-E5CD-4DF2-82B0-B58B962B0353}" dt="2024-05-23T14:46:55.659" v="80" actId="1076"/>
          <ac:spMkLst>
            <pc:docMk/>
            <pc:sldMk cId="844676535" sldId="328"/>
            <ac:spMk id="7" creationId="{00000000-0000-0000-0000-000000000000}"/>
          </ac:spMkLst>
        </pc:spChg>
        <pc:picChg chg="del">
          <ac:chgData name="Bob Gemmell" userId="0bd3cc17-5846-4f01-8969-11769f5381d6" providerId="ADAL" clId="{CD23AB23-E5CD-4DF2-82B0-B58B962B0353}" dt="2024-05-23T14:44:40.559" v="13" actId="478"/>
          <ac:picMkLst>
            <pc:docMk/>
            <pc:sldMk cId="844676535" sldId="328"/>
            <ac:picMk id="8" creationId="{D2DA73C3-A90A-2B73-EA99-55825553E920}"/>
          </ac:picMkLst>
        </pc:picChg>
        <pc:picChg chg="del">
          <ac:chgData name="Bob Gemmell" userId="0bd3cc17-5846-4f01-8969-11769f5381d6" providerId="ADAL" clId="{CD23AB23-E5CD-4DF2-82B0-B58B962B0353}" dt="2024-05-23T14:45:31.487" v="19" actId="478"/>
          <ac:picMkLst>
            <pc:docMk/>
            <pc:sldMk cId="844676535" sldId="328"/>
            <ac:picMk id="9" creationId="{DDF6DC1D-CC28-2FC3-1CC3-1B7D0382DB53}"/>
          </ac:picMkLst>
        </pc:picChg>
      </pc:sldChg>
      <pc:sldChg chg="modSp add mod">
        <pc:chgData name="Bob Gemmell" userId="0bd3cc17-5846-4f01-8969-11769f5381d6" providerId="ADAL" clId="{CD23AB23-E5CD-4DF2-82B0-B58B962B0353}" dt="2024-05-23T15:02:33.111" v="1187" actId="20577"/>
        <pc:sldMkLst>
          <pc:docMk/>
          <pc:sldMk cId="666035908" sldId="329"/>
        </pc:sldMkLst>
        <pc:spChg chg="mod">
          <ac:chgData name="Bob Gemmell" userId="0bd3cc17-5846-4f01-8969-11769f5381d6" providerId="ADAL" clId="{CD23AB23-E5CD-4DF2-82B0-B58B962B0353}" dt="2024-05-23T15:02:33.111" v="1187" actId="20577"/>
          <ac:spMkLst>
            <pc:docMk/>
            <pc:sldMk cId="666035908" sldId="329"/>
            <ac:spMk id="2" creationId="{00000000-0000-0000-0000-000000000000}"/>
          </ac:spMkLst>
        </pc:spChg>
        <pc:spChg chg="mod">
          <ac:chgData name="Bob Gemmell" userId="0bd3cc17-5846-4f01-8969-11769f5381d6" providerId="ADAL" clId="{CD23AB23-E5CD-4DF2-82B0-B58B962B0353}" dt="2024-05-23T15:01:48.808" v="1146" actId="20577"/>
          <ac:spMkLst>
            <pc:docMk/>
            <pc:sldMk cId="666035908" sldId="329"/>
            <ac:spMk id="7" creationId="{00000000-0000-0000-0000-000000000000}"/>
          </ac:spMkLst>
        </pc:spChg>
      </pc:sldChg>
      <pc:sldChg chg="addSp delSp modSp add mod">
        <pc:chgData name="Bob Gemmell" userId="0bd3cc17-5846-4f01-8969-11769f5381d6" providerId="ADAL" clId="{CD23AB23-E5CD-4DF2-82B0-B58B962B0353}" dt="2024-05-29T18:27:04.518" v="1272" actId="1076"/>
        <pc:sldMkLst>
          <pc:docMk/>
          <pc:sldMk cId="1680202559" sldId="330"/>
        </pc:sldMkLst>
        <pc:spChg chg="del">
          <ac:chgData name="Bob Gemmell" userId="0bd3cc17-5846-4f01-8969-11769f5381d6" providerId="ADAL" clId="{CD23AB23-E5CD-4DF2-82B0-B58B962B0353}" dt="2024-05-29T18:17:46.565" v="1237" actId="478"/>
          <ac:spMkLst>
            <pc:docMk/>
            <pc:sldMk cId="1680202559" sldId="330"/>
            <ac:spMk id="2" creationId="{00000000-0000-0000-0000-000000000000}"/>
          </ac:spMkLst>
        </pc:spChg>
        <pc:spChg chg="mod">
          <ac:chgData name="Bob Gemmell" userId="0bd3cc17-5846-4f01-8969-11769f5381d6" providerId="ADAL" clId="{CD23AB23-E5CD-4DF2-82B0-B58B962B0353}" dt="2024-05-29T18:17:27.221" v="1234" actId="1076"/>
          <ac:spMkLst>
            <pc:docMk/>
            <pc:sldMk cId="1680202559" sldId="330"/>
            <ac:spMk id="5" creationId="{00000000-0000-0000-0000-000000000000}"/>
          </ac:spMkLst>
        </pc:spChg>
        <pc:spChg chg="mod">
          <ac:chgData name="Bob Gemmell" userId="0bd3cc17-5846-4f01-8969-11769f5381d6" providerId="ADAL" clId="{CD23AB23-E5CD-4DF2-82B0-B58B962B0353}" dt="2024-05-29T18:17:39.941" v="1236" actId="12788"/>
          <ac:spMkLst>
            <pc:docMk/>
            <pc:sldMk cId="1680202559" sldId="330"/>
            <ac:spMk id="7" creationId="{00000000-0000-0000-0000-000000000000}"/>
          </ac:spMkLst>
        </pc:spChg>
        <pc:picChg chg="add mod">
          <ac:chgData name="Bob Gemmell" userId="0bd3cc17-5846-4f01-8969-11769f5381d6" providerId="ADAL" clId="{CD23AB23-E5CD-4DF2-82B0-B58B962B0353}" dt="2024-05-29T18:27:04.518" v="1272" actId="1076"/>
          <ac:picMkLst>
            <pc:docMk/>
            <pc:sldMk cId="1680202559" sldId="330"/>
            <ac:picMk id="8" creationId="{A5F46053-32CF-141E-4B23-7C0972888809}"/>
          </ac:picMkLst>
        </pc:picChg>
        <pc:picChg chg="add del mod">
          <ac:chgData name="Bob Gemmell" userId="0bd3cc17-5846-4f01-8969-11769f5381d6" providerId="ADAL" clId="{CD23AB23-E5CD-4DF2-82B0-B58B962B0353}" dt="2024-05-29T18:25:57.253" v="1258" actId="478"/>
          <ac:picMkLst>
            <pc:docMk/>
            <pc:sldMk cId="1680202559" sldId="330"/>
            <ac:picMk id="10" creationId="{B443AC7D-7CD2-8FF9-3B90-70315F4B57EF}"/>
          </ac:picMkLst>
        </pc:picChg>
        <pc:picChg chg="add del mod ord">
          <ac:chgData name="Bob Gemmell" userId="0bd3cc17-5846-4f01-8969-11769f5381d6" providerId="ADAL" clId="{CD23AB23-E5CD-4DF2-82B0-B58B962B0353}" dt="2024-05-29T18:26:42.144" v="1268" actId="478"/>
          <ac:picMkLst>
            <pc:docMk/>
            <pc:sldMk cId="1680202559" sldId="330"/>
            <ac:picMk id="12" creationId="{1248DB75-0448-FF1B-6BD7-301F648D71D8}"/>
          </ac:picMkLst>
        </pc:picChg>
        <pc:picChg chg="add mod">
          <ac:chgData name="Bob Gemmell" userId="0bd3cc17-5846-4f01-8969-11769f5381d6" providerId="ADAL" clId="{CD23AB23-E5CD-4DF2-82B0-B58B962B0353}" dt="2024-05-29T18:26:57.690" v="1271" actId="1076"/>
          <ac:picMkLst>
            <pc:docMk/>
            <pc:sldMk cId="1680202559" sldId="330"/>
            <ac:picMk id="14" creationId="{E4C09B46-EF15-BF05-792A-86D72E7EA1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44541-3965-4695-AADF-B873616E747E}" type="datetimeFigureOut">
              <a:rPr lang="en-US" smtClean="0"/>
              <a:t>5/29/2024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AEDD1-A162-4899-B39F-E2F970590D3B}" type="slidenum">
              <a:rPr lang="en-US" smtClean="0"/>
              <a:t>‹#›</a:t>
            </a:fld>
            <a:endParaRPr lang="en-US"/>
          </a:p>
        </p:txBody>
      </p:sp>
    </p:spTree>
    <p:extLst>
      <p:ext uri="{BB962C8B-B14F-4D97-AF65-F5344CB8AC3E}">
        <p14:creationId xmlns:p14="http://schemas.microsoft.com/office/powerpoint/2010/main" val="262104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553d21168_0_32:notes"/>
          <p:cNvSpPr txBox="1">
            <a:spLocks noGrp="1"/>
          </p:cNvSpPr>
          <p:nvPr>
            <p:ph type="body" idx="1"/>
          </p:nvPr>
        </p:nvSpPr>
        <p:spPr>
          <a:xfrm>
            <a:off x="701041" y="4415791"/>
            <a:ext cx="5608200" cy="418350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02" name="Google Shape;202;g11553d21168_0_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D03A-39B6-4B04-9980-D9FF336A46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64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70C0"/>
                </a:solidFill>
              </a:rPr>
              <a:t>In the Matter of Sheila Brogan (C71-20).</a:t>
            </a:r>
            <a:r>
              <a:rPr lang="en-US" dirty="0">
                <a:solidFill>
                  <a:srgbClr val="0070C0"/>
                </a:solidFill>
              </a:rPr>
              <a:t> </a:t>
            </a:r>
            <a:r>
              <a:rPr lang="en-US" sz="1200" dirty="0">
                <a:effectLst/>
                <a:ea typeface="Calibri" panose="020F0502020204030204" pitchFamily="34" charset="0"/>
                <a:cs typeface="Times New Roman" panose="02020603050405020304" pitchFamily="18" charset="0"/>
              </a:rPr>
              <a:t>A Board member was found to have violated N.J.S.A. 18A:12-24(c), when she did not recuse herself from a May 7, 2021 executive session, where the Board discussed a lawsuit, which the Board member had a personal interest in and had reason to know would be discussed in the executive session.  The Commission adopted the ALJ finding of fact, but rejected the ALJ’s legal conclusion that the Board member did not violate N.J.S.A. 18A:12-24(c).  The Commission determined that case precedent required them to find that the Board member was in violation of the statute.  The Commission reasoned, “[w]hen a school official has a conflict of interest of which the public is aware, and that school official goes behind closed doors when that item is discussed, the situation creates a justifiable impression among the public that their trust is being violated.” Page 6 (citing Lacey Township Board of Education, Docket No. C12-94, at 3).  Additionally, the Commission pointed to public advisory opinion A33-95, which advised that a board member who has a conflict prohibiting him from negotiating would be in violation of the Act if he sat on the board’s closed session strategy discussions. This advisory opinion followed the Superior Court-Appellate Division’s ruling in Scotch Plains v. </a:t>
            </a:r>
            <a:r>
              <a:rPr lang="en-US" sz="1200" dirty="0" err="1">
                <a:effectLst/>
                <a:ea typeface="Calibri" panose="020F0502020204030204" pitchFamily="34" charset="0"/>
                <a:cs typeface="Times New Roman" panose="02020603050405020304" pitchFamily="18" charset="0"/>
              </a:rPr>
              <a:t>Syversten</a:t>
            </a:r>
            <a:r>
              <a:rPr lang="en-US" sz="1200" dirty="0">
                <a:effectLst/>
                <a:ea typeface="Calibri" panose="020F0502020204030204" pitchFamily="34" charset="0"/>
                <a:cs typeface="Times New Roman" panose="02020603050405020304" pitchFamily="18" charset="0"/>
              </a:rPr>
              <a:t>, 251 N.J. 566 (App. Div. 1991) (School board member who had litigation pending against the district could not attend executive sessions of the board discussing that litigation). Page 6.  Furthermore, the Commission emphasized that the Board member was aware that the pending litigation would be discussed in the executive session.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417359-8374-4773-929B-39C028E19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89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F5F2DC-45FA-4941-B1A0-1A523EE0FF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02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public member could justifiably believe that their objectivity was impaired when voting upon and executing the settlement. a public member could justifiably believe that their objectivity was impaired when voting upon and executing the settlement.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D03A-39B6-4B04-9980-D9FF336A46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48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D03A-39B6-4B04-9980-D9FF336A46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740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8AAED5-91BE-4B03-BE67-8128EF6DC4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7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417359-8374-4773-929B-39C028E19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7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553d21168_0_32:notes"/>
          <p:cNvSpPr txBox="1">
            <a:spLocks noGrp="1"/>
          </p:cNvSpPr>
          <p:nvPr>
            <p:ph type="body" idx="1"/>
          </p:nvPr>
        </p:nvSpPr>
        <p:spPr>
          <a:xfrm>
            <a:off x="701041" y="4415791"/>
            <a:ext cx="5608200" cy="418350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02" name="Google Shape;202;g11553d21168_0_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108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34224" y="855785"/>
            <a:ext cx="6909658" cy="2710860"/>
          </a:xfrm>
        </p:spPr>
        <p:txBody>
          <a:bodyPr bIns="0" anchor="b">
            <a:normAutofit/>
          </a:bodyPr>
          <a:lstStyle>
            <a:lvl1pPr algn="l">
              <a:defRPr sz="5280"/>
            </a:lvl1pPr>
          </a:lstStyle>
          <a:p>
            <a:r>
              <a:rPr lang="en-US"/>
              <a:t>Click to edit Master title style</a:t>
            </a:r>
            <a:endParaRPr lang="en-US" dirty="0"/>
          </a:p>
        </p:txBody>
      </p:sp>
      <p:sp>
        <p:nvSpPr>
          <p:cNvPr id="3" name="Subtitle 2"/>
          <p:cNvSpPr>
            <a:spLocks noGrp="1"/>
          </p:cNvSpPr>
          <p:nvPr>
            <p:ph type="subTitle" idx="1"/>
          </p:nvPr>
        </p:nvSpPr>
        <p:spPr>
          <a:xfrm>
            <a:off x="1934224" y="3766618"/>
            <a:ext cx="6909658" cy="1042796"/>
          </a:xfrm>
        </p:spPr>
        <p:txBody>
          <a:bodyPr tIns="91440" bIns="91440">
            <a:normAutofit/>
          </a:bodyPr>
          <a:lstStyle>
            <a:lvl1pPr marL="0" indent="0" algn="l">
              <a:buNone/>
              <a:defRPr sz="1440" b="0" cap="all" baseline="0">
                <a:solidFill>
                  <a:schemeClr val="tx1"/>
                </a:solidFill>
              </a:defRPr>
            </a:lvl1pPr>
            <a:lvl2pPr marL="365760" indent="0" algn="ctr">
              <a:buNone/>
              <a:defRPr sz="144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5/29/2024</a:t>
            </a:fld>
            <a:endParaRPr lang="en-US" dirty="0"/>
          </a:p>
        </p:txBody>
      </p:sp>
      <p:sp>
        <p:nvSpPr>
          <p:cNvPr id="5" name="Footer Placeholder 4"/>
          <p:cNvSpPr>
            <a:spLocks noGrp="1"/>
          </p:cNvSpPr>
          <p:nvPr>
            <p:ph type="ftr" sz="quarter" idx="11"/>
          </p:nvPr>
        </p:nvSpPr>
        <p:spPr>
          <a:xfrm>
            <a:off x="1933200" y="351262"/>
            <a:ext cx="3979132" cy="329814"/>
          </a:xfrm>
        </p:spPr>
        <p:txBody>
          <a:bodyPr/>
          <a:lstStyle/>
          <a:p>
            <a:endParaRPr lang="en-US" dirty="0"/>
          </a:p>
        </p:txBody>
      </p:sp>
      <p:sp>
        <p:nvSpPr>
          <p:cNvPr id="6" name="Slide Number Placeholder 5"/>
          <p:cNvSpPr>
            <a:spLocks noGrp="1"/>
          </p:cNvSpPr>
          <p:nvPr>
            <p:ph type="sldNum" sz="quarter" idx="12"/>
          </p:nvPr>
        </p:nvSpPr>
        <p:spPr>
          <a:xfrm>
            <a:off x="1150132" y="852238"/>
            <a:ext cx="648815" cy="537150"/>
          </a:xfrm>
        </p:spPr>
        <p:txBody>
          <a:bodyPr/>
          <a:lstStyle/>
          <a:p>
            <a:fld id="{6D22F896-40B5-4ADD-8801-0D06FADFA095}" type="slidenum">
              <a:rPr lang="en-US" dirty="0"/>
              <a:t>‹#›</a:t>
            </a:fld>
            <a:endParaRPr lang="en-US" dirty="0"/>
          </a:p>
        </p:txBody>
      </p:sp>
      <p:cxnSp>
        <p:nvCxnSpPr>
          <p:cNvPr id="15" name="Straight Connector 14"/>
          <p:cNvCxnSpPr/>
          <p:nvPr/>
        </p:nvCxnSpPr>
        <p:spPr>
          <a:xfrm>
            <a:off x="1934224" y="3763778"/>
            <a:ext cx="690965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8835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163117" y="1970227"/>
            <a:ext cx="76860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6235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3391" y="1873206"/>
            <a:ext cx="6914523" cy="2013813"/>
          </a:xfrm>
        </p:spPr>
        <p:txBody>
          <a:bodyPr anchor="b">
            <a:normAutofit/>
          </a:bodyPr>
          <a:lstStyle>
            <a:lvl1pPr algn="l">
              <a:defRPr sz="2880"/>
            </a:lvl1pPr>
          </a:lstStyle>
          <a:p>
            <a:r>
              <a:rPr lang="en-US"/>
              <a:t>Click to edit Master title style</a:t>
            </a:r>
            <a:endParaRPr lang="en-US" dirty="0"/>
          </a:p>
        </p:txBody>
      </p:sp>
      <p:sp>
        <p:nvSpPr>
          <p:cNvPr id="3" name="Text Placeholder 2"/>
          <p:cNvSpPr>
            <a:spLocks noGrp="1"/>
          </p:cNvSpPr>
          <p:nvPr>
            <p:ph type="body" idx="1"/>
          </p:nvPr>
        </p:nvSpPr>
        <p:spPr>
          <a:xfrm>
            <a:off x="1163391" y="4059942"/>
            <a:ext cx="6904357" cy="1080458"/>
          </a:xfrm>
        </p:spPr>
        <p:txBody>
          <a:bodyPr tIns="91440">
            <a:normAutofit/>
          </a:bodyPr>
          <a:lstStyle>
            <a:lvl1pPr marL="0" indent="0" algn="l">
              <a:buNone/>
              <a:defRPr sz="1440">
                <a:solidFill>
                  <a:schemeClr val="tx1"/>
                </a:solidFill>
              </a:defRPr>
            </a:lvl1pPr>
            <a:lvl2pPr marL="365760" indent="0">
              <a:buNone/>
              <a:defRPr sz="144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163391" y="4058651"/>
            <a:ext cx="690435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1903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9374" y="858549"/>
            <a:ext cx="7684508" cy="11299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57865" y="2144937"/>
            <a:ext cx="3716122" cy="36785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31017" y="2151832"/>
            <a:ext cx="3716122" cy="36709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163117" y="1970227"/>
            <a:ext cx="76860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449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7753" y="857775"/>
            <a:ext cx="7686129" cy="11267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57753" y="2154186"/>
            <a:ext cx="3716122" cy="855406"/>
          </a:xfrm>
        </p:spPr>
        <p:txBody>
          <a:bodyPr anchor="b">
            <a:normAutofit/>
          </a:bodyPr>
          <a:lstStyle>
            <a:lvl1pPr marL="0" indent="0">
              <a:lnSpc>
                <a:spcPct val="100000"/>
              </a:lnSpc>
              <a:buNone/>
              <a:defRPr sz="1760" b="0" cap="all" baseline="0">
                <a:solidFill>
                  <a:schemeClr val="accent1"/>
                </a:solidFill>
              </a:defRPr>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p:cNvSpPr>
            <a:spLocks noGrp="1"/>
          </p:cNvSpPr>
          <p:nvPr>
            <p:ph sz="half" idx="2"/>
          </p:nvPr>
        </p:nvSpPr>
        <p:spPr>
          <a:xfrm>
            <a:off x="1157753" y="3012554"/>
            <a:ext cx="3716122" cy="28207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889" y="2157871"/>
            <a:ext cx="3716122" cy="855719"/>
          </a:xfrm>
        </p:spPr>
        <p:txBody>
          <a:bodyPr anchor="b">
            <a:normAutofit/>
          </a:bodyPr>
          <a:lstStyle>
            <a:lvl1pPr marL="0" indent="0">
              <a:lnSpc>
                <a:spcPct val="100000"/>
              </a:lnSpc>
              <a:buNone/>
              <a:defRPr sz="1760" b="0" cap="all" baseline="0">
                <a:solidFill>
                  <a:schemeClr val="accent1"/>
                </a:solidFill>
              </a:defRPr>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6" name="Content Placeholder 5"/>
          <p:cNvSpPr>
            <a:spLocks noGrp="1"/>
          </p:cNvSpPr>
          <p:nvPr>
            <p:ph sz="quarter" idx="4"/>
          </p:nvPr>
        </p:nvSpPr>
        <p:spPr>
          <a:xfrm>
            <a:off x="5129889" y="3009591"/>
            <a:ext cx="3716122" cy="28131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163117" y="1970227"/>
            <a:ext cx="76860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0756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163117" y="1970227"/>
            <a:ext cx="76860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3937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11005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737" y="852238"/>
            <a:ext cx="2618479" cy="2396925"/>
          </a:xfrm>
        </p:spPr>
        <p:txBody>
          <a:bodyPr anchor="b">
            <a:normAutofit/>
          </a:bodyPr>
          <a:lstStyle>
            <a:lvl1pPr algn="l">
              <a:defRPr sz="1920"/>
            </a:lvl1pPr>
          </a:lstStyle>
          <a:p>
            <a:r>
              <a:rPr lang="en-US"/>
              <a:t>Click to edit Master title style</a:t>
            </a:r>
            <a:endParaRPr lang="en-US" dirty="0"/>
          </a:p>
        </p:txBody>
      </p:sp>
      <p:sp>
        <p:nvSpPr>
          <p:cNvPr id="3" name="Content Placeholder 2"/>
          <p:cNvSpPr>
            <a:spLocks noGrp="1"/>
          </p:cNvSpPr>
          <p:nvPr>
            <p:ph idx="1"/>
          </p:nvPr>
        </p:nvSpPr>
        <p:spPr>
          <a:xfrm>
            <a:off x="4034971" y="852239"/>
            <a:ext cx="4809976" cy="496941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5737" y="3419191"/>
            <a:ext cx="2620010" cy="2398060"/>
          </a:xfrm>
        </p:spPr>
        <p:txBody>
          <a:bodyPr/>
          <a:lstStyle>
            <a:lvl1pPr marL="0" indent="0" algn="l">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158624" y="3419190"/>
            <a:ext cx="261559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489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81910" y="514315"/>
            <a:ext cx="3259626" cy="5492374"/>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60965" y="1204814"/>
            <a:ext cx="4425862" cy="1952623"/>
          </a:xfrm>
        </p:spPr>
        <p:txBody>
          <a:bodyPr anchor="b">
            <a:normAutofit/>
          </a:bodyPr>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9512" y="1197379"/>
            <a:ext cx="2232937" cy="4124082"/>
          </a:xfrm>
          <a:solidFill>
            <a:schemeClr val="bg1">
              <a:lumMod val="85000"/>
            </a:schemeClr>
          </a:solidFill>
          <a:ln w="9525" cap="sq">
            <a:noFill/>
            <a:miter lim="800000"/>
          </a:ln>
          <a:effectLst/>
        </p:spPr>
        <p:txBody>
          <a:bodyPr anchor="t"/>
          <a:lstStyle>
            <a:lvl1pPr marL="0" indent="0" algn="ctr">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60263" y="3355725"/>
            <a:ext cx="4419523" cy="2137325"/>
          </a:xfrm>
        </p:spPr>
        <p:txBody>
          <a:bodyPr>
            <a:normAutofit/>
          </a:bodyPr>
          <a:lstStyle>
            <a:lvl1pPr marL="0" indent="0" algn="l">
              <a:buNone/>
              <a:defRPr sz="144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4"/>
          <p:cNvSpPr>
            <a:spLocks noGrp="1"/>
          </p:cNvSpPr>
          <p:nvPr>
            <p:ph type="dt" sz="half" idx="10"/>
          </p:nvPr>
        </p:nvSpPr>
        <p:spPr>
          <a:xfrm>
            <a:off x="1157906" y="5834513"/>
            <a:ext cx="4421881" cy="341465"/>
          </a:xfrm>
        </p:spPr>
        <p:txBody>
          <a:bodyPr/>
          <a:lstStyle>
            <a:lvl1pPr algn="l">
              <a:defRPr/>
            </a:lvl1pPr>
          </a:lstStyle>
          <a:p>
            <a:fld id="{48A87A34-81AB-432B-8DAE-1953F412C126}" type="datetimeFigureOut">
              <a:rPr lang="en-US" dirty="0"/>
              <a:pPr/>
              <a:t>5/29/2024</a:t>
            </a:fld>
            <a:endParaRPr lang="en-US" dirty="0"/>
          </a:p>
        </p:txBody>
      </p:sp>
      <p:sp>
        <p:nvSpPr>
          <p:cNvPr id="6" name="Footer Placeholder 5"/>
          <p:cNvSpPr>
            <a:spLocks noGrp="1"/>
          </p:cNvSpPr>
          <p:nvPr>
            <p:ph type="ftr" sz="quarter" idx="11"/>
          </p:nvPr>
        </p:nvSpPr>
        <p:spPr>
          <a:xfrm>
            <a:off x="1157906" y="339883"/>
            <a:ext cx="4432803" cy="342326"/>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157906" y="3353179"/>
            <a:ext cx="442188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450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163117" y="1970227"/>
            <a:ext cx="76860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7053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289" y="852239"/>
            <a:ext cx="1292594" cy="4970548"/>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55738" y="852239"/>
            <a:ext cx="6263064" cy="497054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7551289" y="852239"/>
            <a:ext cx="0" cy="4970548"/>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22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154108"/>
            <a:ext cx="9753600" cy="437967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534912"/>
            <a:ext cx="9753600" cy="792480"/>
          </a:xfrm>
          <a:prstGeom prst="rect">
            <a:avLst/>
          </a:prstGeom>
        </p:spPr>
      </p:pic>
      <p:sp>
        <p:nvSpPr>
          <p:cNvPr id="2" name="Title Placeholder 1"/>
          <p:cNvSpPr>
            <a:spLocks noGrp="1"/>
          </p:cNvSpPr>
          <p:nvPr>
            <p:ph type="title"/>
          </p:nvPr>
        </p:nvSpPr>
        <p:spPr>
          <a:xfrm>
            <a:off x="1161264" y="858154"/>
            <a:ext cx="7682620" cy="111918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61264" y="2150115"/>
            <a:ext cx="7682620" cy="36806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43311" y="352395"/>
            <a:ext cx="2800572" cy="329814"/>
          </a:xfrm>
          <a:prstGeom prst="rect">
            <a:avLst/>
          </a:prstGeom>
        </p:spPr>
        <p:txBody>
          <a:bodyPr vert="horz" lIns="91440" tIns="45720" rIns="91440" bIns="45720" rtlCol="0" anchor="ctr"/>
          <a:lstStyle>
            <a:lvl1pPr algn="r">
              <a:defRPr sz="800">
                <a:solidFill>
                  <a:schemeClr val="tx1">
                    <a:tint val="75000"/>
                  </a:schemeClr>
                </a:solidFill>
              </a:defRPr>
            </a:lvl1pPr>
          </a:lstStyle>
          <a:p>
            <a:fld id="{48A87A34-81AB-432B-8DAE-1953F412C126}" type="datetimeFigureOut">
              <a:rPr lang="en-US" dirty="0"/>
              <a:pPr/>
              <a:t>5/29/2024</a:t>
            </a:fld>
            <a:endParaRPr lang="en-US" dirty="0"/>
          </a:p>
        </p:txBody>
      </p:sp>
      <p:sp>
        <p:nvSpPr>
          <p:cNvPr id="5" name="Footer Placeholder 4"/>
          <p:cNvSpPr>
            <a:spLocks noGrp="1"/>
          </p:cNvSpPr>
          <p:nvPr>
            <p:ph type="ftr" sz="quarter" idx="3"/>
          </p:nvPr>
        </p:nvSpPr>
        <p:spPr>
          <a:xfrm>
            <a:off x="1161263" y="351262"/>
            <a:ext cx="4751069" cy="329814"/>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84049" y="852238"/>
            <a:ext cx="648815" cy="537150"/>
          </a:xfrm>
          <a:prstGeom prst="rect">
            <a:avLst/>
          </a:prstGeom>
        </p:spPr>
        <p:txBody>
          <a:bodyPr vert="horz" lIns="91440" tIns="45720" rIns="91440" bIns="45720" rtlCol="0" anchor="t"/>
          <a:lstStyle>
            <a:lvl1pPr algn="r">
              <a:defRPr sz="224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536974"/>
            <a:ext cx="97536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823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2560" b="0" i="0" kern="1200" cap="all">
          <a:solidFill>
            <a:schemeClr val="tx1"/>
          </a:solidFill>
          <a:effectLst/>
          <a:latin typeface="+mj-lt"/>
          <a:ea typeface="+mj-ea"/>
          <a:cs typeface="+mj-cs"/>
        </a:defRPr>
      </a:lvl1pPr>
    </p:titleStyle>
    <p:bodyStyle>
      <a:lvl1pPr marL="182880" indent="-182880" algn="l" defTabSz="731520" rtl="0" eaLnBrk="1" latinLnBrk="0" hangingPunct="1">
        <a:lnSpc>
          <a:spcPct val="120000"/>
        </a:lnSpc>
        <a:spcBef>
          <a:spcPts val="8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1pPr>
      <a:lvl2pPr marL="548640" indent="-182880" algn="l" defTabSz="731520" rtl="0" eaLnBrk="1" latinLnBrk="0" hangingPunct="1">
        <a:lnSpc>
          <a:spcPct val="120000"/>
        </a:lnSpc>
        <a:spcBef>
          <a:spcPts val="400"/>
        </a:spcBef>
        <a:buClr>
          <a:schemeClr val="accent1"/>
        </a:buClr>
        <a:buSzPct val="100000"/>
        <a:buFont typeface="Arial" panose="020B0604020202020204" pitchFamily="34" charset="0"/>
        <a:buChar char="•"/>
        <a:defRPr sz="1440" kern="1200" cap="none" baseline="0">
          <a:solidFill>
            <a:schemeClr val="tx1"/>
          </a:solidFill>
          <a:effectLst/>
          <a:latin typeface="+mn-lt"/>
          <a:ea typeface="+mn-ea"/>
          <a:cs typeface="+mn-cs"/>
        </a:defRPr>
      </a:lvl2pPr>
      <a:lvl3pPr marL="914400" indent="-182880" algn="l" defTabSz="731520" rtl="0" eaLnBrk="1" latinLnBrk="0" hangingPunct="1">
        <a:lnSpc>
          <a:spcPct val="120000"/>
        </a:lnSpc>
        <a:spcBef>
          <a:spcPts val="400"/>
        </a:spcBef>
        <a:buClr>
          <a:schemeClr val="accent1"/>
        </a:buClr>
        <a:buSzPct val="100000"/>
        <a:buFont typeface="Arial" panose="020B0604020202020204" pitchFamily="34" charset="0"/>
        <a:buChar char="•"/>
        <a:defRPr sz="1280" kern="1200">
          <a:solidFill>
            <a:schemeClr val="tx1"/>
          </a:solidFill>
          <a:effectLst/>
          <a:latin typeface="+mn-lt"/>
          <a:ea typeface="+mn-ea"/>
          <a:cs typeface="+mn-cs"/>
        </a:defRPr>
      </a:lvl3pPr>
      <a:lvl4pPr marL="1280160" indent="-182880" algn="l" defTabSz="731520" rtl="0" eaLnBrk="1" latinLnBrk="0" hangingPunct="1">
        <a:lnSpc>
          <a:spcPct val="120000"/>
        </a:lnSpc>
        <a:spcBef>
          <a:spcPts val="400"/>
        </a:spcBef>
        <a:buClr>
          <a:schemeClr val="accent1"/>
        </a:buClr>
        <a:buSzPct val="100000"/>
        <a:buFont typeface="Arial" panose="020B0604020202020204" pitchFamily="34" charset="0"/>
        <a:buChar char="•"/>
        <a:defRPr sz="1120" kern="1200" cap="none" baseline="0">
          <a:solidFill>
            <a:schemeClr val="tx1"/>
          </a:solidFill>
          <a:effectLst/>
          <a:latin typeface="+mn-lt"/>
          <a:ea typeface="+mn-ea"/>
          <a:cs typeface="+mn-cs"/>
        </a:defRPr>
      </a:lvl4pPr>
      <a:lvl5pPr marL="1645920" indent="-182880" algn="l" defTabSz="731520" rtl="0" eaLnBrk="1" latinLnBrk="0" hangingPunct="1">
        <a:lnSpc>
          <a:spcPct val="120000"/>
        </a:lnSpc>
        <a:spcBef>
          <a:spcPts val="400"/>
        </a:spcBef>
        <a:buClr>
          <a:schemeClr val="accent1"/>
        </a:buClr>
        <a:buSzPct val="100000"/>
        <a:buFont typeface="Arial" panose="020B0604020202020204" pitchFamily="34" charset="0"/>
        <a:buChar char="•"/>
        <a:defRPr sz="960" kern="1200">
          <a:solidFill>
            <a:schemeClr val="tx1"/>
          </a:solidFill>
          <a:effectLst/>
          <a:latin typeface="+mn-lt"/>
          <a:ea typeface="+mn-ea"/>
          <a:cs typeface="+mn-cs"/>
        </a:defRPr>
      </a:lvl5pPr>
      <a:lvl6pPr marL="2011680" indent="-182880" algn="l" defTabSz="731520" rtl="0" eaLnBrk="1" latinLnBrk="0" hangingPunct="1">
        <a:lnSpc>
          <a:spcPct val="120000"/>
        </a:lnSpc>
        <a:spcBef>
          <a:spcPts val="400"/>
        </a:spcBef>
        <a:buClr>
          <a:schemeClr val="accent1"/>
        </a:buClr>
        <a:buSzPct val="100000"/>
        <a:buFont typeface="Arial" panose="020B0604020202020204" pitchFamily="34" charset="0"/>
        <a:buChar char="•"/>
        <a:defRPr sz="960" kern="1200">
          <a:solidFill>
            <a:schemeClr val="tx1"/>
          </a:solidFill>
          <a:effectLst/>
          <a:latin typeface="+mn-lt"/>
          <a:ea typeface="+mn-ea"/>
          <a:cs typeface="+mn-cs"/>
        </a:defRPr>
      </a:lvl6pPr>
      <a:lvl7pPr marL="2377440" indent="-182880" algn="l" defTabSz="731520" rtl="0" eaLnBrk="1" latinLnBrk="0" hangingPunct="1">
        <a:lnSpc>
          <a:spcPct val="120000"/>
        </a:lnSpc>
        <a:spcBef>
          <a:spcPts val="400"/>
        </a:spcBef>
        <a:buClr>
          <a:schemeClr val="accent1"/>
        </a:buClr>
        <a:buSzPct val="100000"/>
        <a:buFont typeface="Arial" panose="020B0604020202020204" pitchFamily="34" charset="0"/>
        <a:buChar char="•"/>
        <a:defRPr sz="960" kern="1200">
          <a:solidFill>
            <a:schemeClr val="tx1"/>
          </a:solidFill>
          <a:effectLst/>
          <a:latin typeface="+mn-lt"/>
          <a:ea typeface="+mn-ea"/>
          <a:cs typeface="+mn-cs"/>
        </a:defRPr>
      </a:lvl7pPr>
      <a:lvl8pPr marL="2743200" indent="-182880" algn="l" defTabSz="731520" rtl="0" eaLnBrk="1" latinLnBrk="0" hangingPunct="1">
        <a:lnSpc>
          <a:spcPct val="120000"/>
        </a:lnSpc>
        <a:spcBef>
          <a:spcPts val="400"/>
        </a:spcBef>
        <a:buClr>
          <a:schemeClr val="accent1"/>
        </a:buClr>
        <a:buSzPct val="100000"/>
        <a:buFont typeface="Arial" panose="020B0604020202020204" pitchFamily="34" charset="0"/>
        <a:buChar char="•"/>
        <a:defRPr sz="960" kern="1200" baseline="0">
          <a:solidFill>
            <a:schemeClr val="tx1"/>
          </a:solidFill>
          <a:effectLst/>
          <a:latin typeface="+mn-lt"/>
          <a:ea typeface="+mn-ea"/>
          <a:cs typeface="+mn-cs"/>
        </a:defRPr>
      </a:lvl8pPr>
      <a:lvl9pPr marL="3108960" indent="-182880" algn="l" defTabSz="731520" rtl="0" eaLnBrk="1" latinLnBrk="0" hangingPunct="1">
        <a:lnSpc>
          <a:spcPct val="120000"/>
        </a:lnSpc>
        <a:spcBef>
          <a:spcPts val="400"/>
        </a:spcBef>
        <a:buClr>
          <a:schemeClr val="accent1"/>
        </a:buClr>
        <a:buSzPct val="100000"/>
        <a:buFont typeface="Arial" panose="020B0604020202020204" pitchFamily="34" charset="0"/>
        <a:buChar char="•"/>
        <a:defRPr sz="960" kern="1200" baseline="0">
          <a:solidFill>
            <a:schemeClr val="tx1"/>
          </a:solidFill>
          <a:effectLst/>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www.state.nj.us/education/students/safety/sandp/climate/" TargetMode="External"/><Relationship Id="rId2" Type="http://schemas.openxmlformats.org/officeDocument/2006/relationships/hyperlink" Target="http://www.state.nj.us/education/students/safety/behavior/hib/" TargetMode="Externa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hyperlink" Target="mailto:bpadula@cgajlaw.com"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sv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0.png"/><Relationship Id="rId5" Type="http://schemas.openxmlformats.org/officeDocument/2006/relationships/image" Target="../media/image25.svg"/><Relationship Id="rId10" Type="http://schemas.openxmlformats.org/officeDocument/2006/relationships/image" Target="../media/image29.svg"/><Relationship Id="rId4" Type="http://schemas.openxmlformats.org/officeDocument/2006/relationships/image" Target="../media/image24.png"/><Relationship Id="rId9"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6.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4.svg"/></Relationships>
</file>

<file path=ppt/slides/_rels/slide6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34.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5.sv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png"/><Relationship Id="rId12"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47.svg"/><Relationship Id="rId10" Type="http://schemas.openxmlformats.org/officeDocument/2006/relationships/image" Target="../media/image30.png"/><Relationship Id="rId4" Type="http://schemas.openxmlformats.org/officeDocument/2006/relationships/image" Target="../media/image46.png"/><Relationship Id="rId9" Type="http://schemas.openxmlformats.org/officeDocument/2006/relationships/image" Target="../media/image29.svg"/></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410318" y="0"/>
            <a:ext cx="3343282" cy="5625522"/>
          </a:xfrm>
          <a:prstGeom prst="rect">
            <a:avLst/>
          </a:prstGeom>
          <a:solidFill>
            <a:srgbClr val="495D88"/>
          </a:solidFill>
        </p:spPr>
      </p:sp>
      <p:sp>
        <p:nvSpPr>
          <p:cNvPr id="3" name="AutoShape 3"/>
          <p:cNvSpPr/>
          <p:nvPr/>
        </p:nvSpPr>
        <p:spPr>
          <a:xfrm>
            <a:off x="2717139" y="0"/>
            <a:ext cx="2301539" cy="4426232"/>
          </a:xfrm>
          <a:prstGeom prst="rect">
            <a:avLst/>
          </a:prstGeom>
          <a:solidFill>
            <a:srgbClr val="FBDD67"/>
          </a:solidFill>
        </p:spPr>
      </p:sp>
      <p:sp>
        <p:nvSpPr>
          <p:cNvPr id="4" name="AutoShape 4"/>
          <p:cNvSpPr/>
          <p:nvPr/>
        </p:nvSpPr>
        <p:spPr>
          <a:xfrm>
            <a:off x="0" y="6726639"/>
            <a:ext cx="1200728" cy="626661"/>
          </a:xfrm>
          <a:prstGeom prst="rect">
            <a:avLst/>
          </a:prstGeom>
          <a:solidFill>
            <a:srgbClr val="8D97AC"/>
          </a:solidFill>
        </p:spPr>
      </p:sp>
      <p:sp>
        <p:nvSpPr>
          <p:cNvPr id="5" name="AutoShape 5"/>
          <p:cNvSpPr/>
          <p:nvPr/>
        </p:nvSpPr>
        <p:spPr>
          <a:xfrm>
            <a:off x="600364" y="5283709"/>
            <a:ext cx="1797222" cy="538458"/>
          </a:xfrm>
          <a:prstGeom prst="rect">
            <a:avLst/>
          </a:prstGeom>
          <a:solidFill>
            <a:srgbClr val="495D88"/>
          </a:solidFill>
        </p:spPr>
      </p:sp>
      <p:sp>
        <p:nvSpPr>
          <p:cNvPr id="6" name="AutoShape 6"/>
          <p:cNvSpPr/>
          <p:nvPr/>
        </p:nvSpPr>
        <p:spPr>
          <a:xfrm>
            <a:off x="2717139" y="5283709"/>
            <a:ext cx="1935655" cy="538458"/>
          </a:xfrm>
          <a:prstGeom prst="rect">
            <a:avLst/>
          </a:prstGeom>
          <a:solidFill>
            <a:srgbClr val="495D88"/>
          </a:solidFill>
        </p:spPr>
      </p:sp>
      <p:sp>
        <p:nvSpPr>
          <p:cNvPr id="7" name="AutoShape 7"/>
          <p:cNvSpPr/>
          <p:nvPr/>
        </p:nvSpPr>
        <p:spPr>
          <a:xfrm>
            <a:off x="6075953" y="1790046"/>
            <a:ext cx="3343282" cy="5625522"/>
          </a:xfrm>
          <a:prstGeom prst="rect">
            <a:avLst/>
          </a:prstGeom>
          <a:solidFill>
            <a:srgbClr val="FFFFFF"/>
          </a:solidFill>
        </p:spPr>
      </p:sp>
      <p:sp>
        <p:nvSpPr>
          <p:cNvPr id="8" name="Freeform 8"/>
          <p:cNvSpPr/>
          <p:nvPr/>
        </p:nvSpPr>
        <p:spPr>
          <a:xfrm>
            <a:off x="5538537" y="1870568"/>
            <a:ext cx="3799143" cy="5444632"/>
          </a:xfrm>
          <a:custGeom>
            <a:avLst/>
            <a:gdLst/>
            <a:ahLst/>
            <a:cxnLst/>
            <a:rect l="l" t="t" r="r" b="b"/>
            <a:pathLst>
              <a:path w="3799143" h="5444632">
                <a:moveTo>
                  <a:pt x="0" y="0"/>
                </a:moveTo>
                <a:lnTo>
                  <a:pt x="3799143" y="0"/>
                </a:lnTo>
                <a:lnTo>
                  <a:pt x="3799143" y="5444632"/>
                </a:lnTo>
                <a:lnTo>
                  <a:pt x="0" y="5444632"/>
                </a:lnTo>
                <a:lnTo>
                  <a:pt x="0" y="0"/>
                </a:lnTo>
                <a:close/>
              </a:path>
            </a:pathLst>
          </a:custGeom>
          <a:blipFill>
            <a:blip r:embed="rId2"/>
            <a:stretch>
              <a:fillRect r="-114833"/>
            </a:stretch>
          </a:blipFill>
        </p:spPr>
      </p:sp>
      <p:sp>
        <p:nvSpPr>
          <p:cNvPr id="9" name="Freeform 9"/>
          <p:cNvSpPr/>
          <p:nvPr/>
        </p:nvSpPr>
        <p:spPr>
          <a:xfrm>
            <a:off x="240074" y="1033414"/>
            <a:ext cx="1921307" cy="756632"/>
          </a:xfrm>
          <a:custGeom>
            <a:avLst/>
            <a:gdLst/>
            <a:ahLst/>
            <a:cxnLst/>
            <a:rect l="l" t="t" r="r" b="b"/>
            <a:pathLst>
              <a:path w="1921307" h="756632">
                <a:moveTo>
                  <a:pt x="0" y="0"/>
                </a:moveTo>
                <a:lnTo>
                  <a:pt x="1921307" y="0"/>
                </a:lnTo>
                <a:lnTo>
                  <a:pt x="1921307" y="756632"/>
                </a:lnTo>
                <a:lnTo>
                  <a:pt x="0" y="756632"/>
                </a:lnTo>
                <a:lnTo>
                  <a:pt x="0" y="0"/>
                </a:lnTo>
                <a:close/>
              </a:path>
            </a:pathLst>
          </a:custGeom>
          <a:blipFill>
            <a:blip r:embed="rId3"/>
            <a:stretch>
              <a:fillRect/>
            </a:stretch>
          </a:blipFill>
        </p:spPr>
      </p:sp>
      <p:sp>
        <p:nvSpPr>
          <p:cNvPr id="12" name="TextBox 12"/>
          <p:cNvSpPr txBox="1"/>
          <p:nvPr/>
        </p:nvSpPr>
        <p:spPr>
          <a:xfrm>
            <a:off x="731520" y="2680998"/>
            <a:ext cx="4130944" cy="1085429"/>
          </a:xfrm>
          <a:prstGeom prst="rect">
            <a:avLst/>
          </a:prstGeom>
        </p:spPr>
        <p:txBody>
          <a:bodyPr lIns="0" tIns="0" rIns="0" bIns="0" rtlCol="0" anchor="t">
            <a:spAutoFit/>
          </a:bodyPr>
          <a:lstStyle/>
          <a:p>
            <a:pPr algn="l">
              <a:lnSpc>
                <a:spcPts val="4363"/>
              </a:lnSpc>
              <a:spcBef>
                <a:spcPct val="0"/>
              </a:spcBef>
            </a:pPr>
            <a:r>
              <a:rPr lang="en-US" sz="3116">
                <a:solidFill>
                  <a:srgbClr val="1D1E21"/>
                </a:solidFill>
                <a:latin typeface="Garet ExtraBold"/>
              </a:rPr>
              <a:t>“Keeping Dollars in the Classrooms”</a:t>
            </a:r>
          </a:p>
        </p:txBody>
      </p:sp>
      <p:sp>
        <p:nvSpPr>
          <p:cNvPr id="13" name="TextBox 13"/>
          <p:cNvSpPr txBox="1"/>
          <p:nvPr/>
        </p:nvSpPr>
        <p:spPr>
          <a:xfrm>
            <a:off x="807451" y="3756317"/>
            <a:ext cx="3414934" cy="452337"/>
          </a:xfrm>
          <a:prstGeom prst="rect">
            <a:avLst/>
          </a:prstGeom>
        </p:spPr>
        <p:txBody>
          <a:bodyPr lIns="0" tIns="0" rIns="0" bIns="0" rtlCol="0" anchor="t">
            <a:spAutoFit/>
          </a:bodyPr>
          <a:lstStyle/>
          <a:p>
            <a:pPr algn="l">
              <a:lnSpc>
                <a:spcPts val="1843"/>
              </a:lnSpc>
            </a:pPr>
            <a:r>
              <a:rPr lang="en-US" sz="1316" dirty="0">
                <a:solidFill>
                  <a:srgbClr val="1D1E21"/>
                </a:solidFill>
                <a:latin typeface="Garet 1 Light"/>
              </a:rPr>
              <a:t>ERIC West</a:t>
            </a:r>
          </a:p>
          <a:p>
            <a:pPr algn="l">
              <a:lnSpc>
                <a:spcPts val="1843"/>
              </a:lnSpc>
              <a:spcBef>
                <a:spcPct val="0"/>
              </a:spcBef>
            </a:pPr>
            <a:r>
              <a:rPr lang="en-US" sz="1316" dirty="0">
                <a:solidFill>
                  <a:srgbClr val="1D1E21"/>
                </a:solidFill>
                <a:latin typeface="Garet 1 Light"/>
              </a:rPr>
              <a:t>Sub-fund Educational Meeting</a:t>
            </a:r>
          </a:p>
        </p:txBody>
      </p:sp>
      <p:sp>
        <p:nvSpPr>
          <p:cNvPr id="14" name="TextBox 14"/>
          <p:cNvSpPr txBox="1"/>
          <p:nvPr/>
        </p:nvSpPr>
        <p:spPr>
          <a:xfrm>
            <a:off x="665972" y="5321544"/>
            <a:ext cx="1641515" cy="453201"/>
          </a:xfrm>
          <a:prstGeom prst="rect">
            <a:avLst/>
          </a:prstGeom>
        </p:spPr>
        <p:txBody>
          <a:bodyPr lIns="0" tIns="0" rIns="0" bIns="0" rtlCol="0" anchor="t">
            <a:spAutoFit/>
          </a:bodyPr>
          <a:lstStyle/>
          <a:p>
            <a:pPr algn="ctr">
              <a:lnSpc>
                <a:spcPts val="1792"/>
              </a:lnSpc>
            </a:pPr>
            <a:r>
              <a:rPr lang="en-US" sz="1280" dirty="0">
                <a:solidFill>
                  <a:srgbClr val="FFFFFF"/>
                </a:solidFill>
                <a:latin typeface="Garet 1"/>
              </a:rPr>
              <a:t>Friday, May 31</a:t>
            </a:r>
          </a:p>
          <a:p>
            <a:pPr algn="ctr">
              <a:lnSpc>
                <a:spcPts val="1792"/>
              </a:lnSpc>
              <a:spcBef>
                <a:spcPct val="0"/>
              </a:spcBef>
            </a:pPr>
            <a:r>
              <a:rPr lang="en-US" sz="1280" dirty="0">
                <a:solidFill>
                  <a:srgbClr val="FFFFFF"/>
                </a:solidFill>
                <a:latin typeface="Garet 1"/>
              </a:rPr>
              <a:t>10:00am - 12:00pm</a:t>
            </a:r>
          </a:p>
        </p:txBody>
      </p:sp>
      <p:sp>
        <p:nvSpPr>
          <p:cNvPr id="15" name="TextBox 15"/>
          <p:cNvSpPr txBox="1"/>
          <p:nvPr/>
        </p:nvSpPr>
        <p:spPr>
          <a:xfrm>
            <a:off x="2750580" y="5330543"/>
            <a:ext cx="1902214" cy="222369"/>
          </a:xfrm>
          <a:prstGeom prst="rect">
            <a:avLst/>
          </a:prstGeom>
        </p:spPr>
        <p:txBody>
          <a:bodyPr lIns="0" tIns="0" rIns="0" bIns="0" rtlCol="0" anchor="t">
            <a:spAutoFit/>
          </a:bodyPr>
          <a:lstStyle/>
          <a:p>
            <a:pPr algn="ctr">
              <a:lnSpc>
                <a:spcPts val="1791"/>
              </a:lnSpc>
            </a:pPr>
            <a:r>
              <a:rPr lang="en-US" sz="1280" dirty="0">
                <a:solidFill>
                  <a:srgbClr val="FFFFFF"/>
                </a:solidFill>
                <a:latin typeface="Garet 1 Light"/>
              </a:rPr>
              <a:t>ZOOM</a:t>
            </a:r>
          </a:p>
        </p:txBody>
      </p:sp>
      <p:pic>
        <p:nvPicPr>
          <p:cNvPr id="16" name="Picture 15">
            <a:extLst>
              <a:ext uri="{FF2B5EF4-FFF2-40B4-BE49-F238E27FC236}">
                <a16:creationId xmlns:a16="http://schemas.microsoft.com/office/drawing/2014/main" id="{10C709FD-3AA2-DDED-E30E-82FA557E160C}"/>
              </a:ext>
            </a:extLst>
          </p:cNvPr>
          <p:cNvPicPr>
            <a:picLocks noChangeAspect="1"/>
          </p:cNvPicPr>
          <p:nvPr/>
        </p:nvPicPr>
        <p:blipFill>
          <a:blip r:embed="rId4"/>
          <a:stretch>
            <a:fillRect/>
          </a:stretch>
        </p:blipFill>
        <p:spPr>
          <a:xfrm>
            <a:off x="2109116" y="5942638"/>
            <a:ext cx="1375752" cy="12700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58984" y="291640"/>
            <a:ext cx="4951062" cy="2413746"/>
          </a:xfrm>
          <a:custGeom>
            <a:avLst/>
            <a:gdLst/>
            <a:ahLst/>
            <a:cxnLst/>
            <a:rect l="l" t="t" r="r" b="b"/>
            <a:pathLst>
              <a:path w="4951062" h="2413746">
                <a:moveTo>
                  <a:pt x="0" y="0"/>
                </a:moveTo>
                <a:lnTo>
                  <a:pt x="4951063" y="0"/>
                </a:lnTo>
                <a:lnTo>
                  <a:pt x="4951063" y="2413746"/>
                </a:lnTo>
                <a:lnTo>
                  <a:pt x="0" y="2413746"/>
                </a:lnTo>
                <a:lnTo>
                  <a:pt x="0" y="0"/>
                </a:lnTo>
                <a:close/>
              </a:path>
            </a:pathLst>
          </a:custGeom>
          <a:blipFill>
            <a:blip r:embed="rId2"/>
            <a:stretch>
              <a:fillRect/>
            </a:stretch>
          </a:blipFill>
        </p:spPr>
      </p:sp>
      <p:grpSp>
        <p:nvGrpSpPr>
          <p:cNvPr id="3" name="Group 3"/>
          <p:cNvGrpSpPr/>
          <p:nvPr/>
        </p:nvGrpSpPr>
        <p:grpSpPr>
          <a:xfrm>
            <a:off x="0" y="0"/>
            <a:ext cx="2786886" cy="7315200"/>
            <a:chOff x="0" y="0"/>
            <a:chExt cx="1032180" cy="2709333"/>
          </a:xfrm>
        </p:grpSpPr>
        <p:sp>
          <p:nvSpPr>
            <p:cNvPr id="4" name="Freeform 4"/>
            <p:cNvSpPr/>
            <p:nvPr/>
          </p:nvSpPr>
          <p:spPr>
            <a:xfrm>
              <a:off x="0" y="0"/>
              <a:ext cx="1032180" cy="2709333"/>
            </a:xfrm>
            <a:custGeom>
              <a:avLst/>
              <a:gdLst/>
              <a:ahLst/>
              <a:cxnLst/>
              <a:rect l="l" t="t" r="r" b="b"/>
              <a:pathLst>
                <a:path w="1032180" h="2709333">
                  <a:moveTo>
                    <a:pt x="0" y="0"/>
                  </a:moveTo>
                  <a:lnTo>
                    <a:pt x="1032180" y="0"/>
                  </a:lnTo>
                  <a:lnTo>
                    <a:pt x="1032180" y="2709333"/>
                  </a:lnTo>
                  <a:lnTo>
                    <a:pt x="0" y="2709333"/>
                  </a:lnTo>
                  <a:close/>
                </a:path>
              </a:pathLst>
            </a:custGeom>
            <a:solidFill>
              <a:srgbClr val="FBDD67"/>
            </a:solidFill>
          </p:spPr>
        </p:sp>
        <p:sp>
          <p:nvSpPr>
            <p:cNvPr id="5" name="TextBox 5"/>
            <p:cNvSpPr txBox="1"/>
            <p:nvPr/>
          </p:nvSpPr>
          <p:spPr>
            <a:xfrm>
              <a:off x="0" y="-28575"/>
              <a:ext cx="1032180" cy="2737908"/>
            </a:xfrm>
            <a:prstGeom prst="rect">
              <a:avLst/>
            </a:prstGeom>
          </p:spPr>
          <p:txBody>
            <a:bodyPr lIns="50800" tIns="50800" rIns="50800" bIns="50800" rtlCol="0" anchor="ctr"/>
            <a:lstStyle/>
            <a:p>
              <a:pPr algn="ctr">
                <a:lnSpc>
                  <a:spcPts val="1843"/>
                </a:lnSpc>
              </a:pPr>
              <a:endParaRPr/>
            </a:p>
          </p:txBody>
        </p:sp>
      </p:grpSp>
      <p:sp>
        <p:nvSpPr>
          <p:cNvPr id="6" name="Freeform 6"/>
          <p:cNvSpPr/>
          <p:nvPr/>
        </p:nvSpPr>
        <p:spPr>
          <a:xfrm>
            <a:off x="3707384" y="3881437"/>
            <a:ext cx="4955047" cy="2424111"/>
          </a:xfrm>
          <a:custGeom>
            <a:avLst/>
            <a:gdLst/>
            <a:ahLst/>
            <a:cxnLst/>
            <a:rect l="l" t="t" r="r" b="b"/>
            <a:pathLst>
              <a:path w="4955047" h="2424111">
                <a:moveTo>
                  <a:pt x="0" y="0"/>
                </a:moveTo>
                <a:lnTo>
                  <a:pt x="4955046" y="0"/>
                </a:lnTo>
                <a:lnTo>
                  <a:pt x="4955046" y="2424111"/>
                </a:lnTo>
                <a:lnTo>
                  <a:pt x="0" y="2424111"/>
                </a:lnTo>
                <a:lnTo>
                  <a:pt x="0" y="0"/>
                </a:lnTo>
                <a:close/>
              </a:path>
            </a:pathLst>
          </a:custGeom>
          <a:blipFill>
            <a:blip r:embed="rId3"/>
            <a:stretch>
              <a:fillRect/>
            </a:stretch>
          </a:blipFill>
        </p:spPr>
      </p:sp>
      <p:sp>
        <p:nvSpPr>
          <p:cNvPr id="7" name="TextBox 7"/>
          <p:cNvSpPr txBox="1"/>
          <p:nvPr/>
        </p:nvSpPr>
        <p:spPr>
          <a:xfrm>
            <a:off x="350558" y="993899"/>
            <a:ext cx="3053030" cy="1085429"/>
          </a:xfrm>
          <a:prstGeom prst="rect">
            <a:avLst/>
          </a:prstGeom>
        </p:spPr>
        <p:txBody>
          <a:bodyPr lIns="0" tIns="0" rIns="0" bIns="0" rtlCol="0" anchor="t">
            <a:spAutoFit/>
          </a:bodyPr>
          <a:lstStyle/>
          <a:p>
            <a:pPr algn="l">
              <a:lnSpc>
                <a:spcPts val="4363"/>
              </a:lnSpc>
              <a:spcBef>
                <a:spcPct val="0"/>
              </a:spcBef>
            </a:pPr>
            <a:r>
              <a:rPr lang="en-US" sz="3116">
                <a:solidFill>
                  <a:srgbClr val="000000"/>
                </a:solidFill>
                <a:latin typeface="Garet ExtraBold"/>
              </a:rPr>
              <a:t>NJSIG UPDATES</a:t>
            </a:r>
          </a:p>
        </p:txBody>
      </p:sp>
      <p:sp>
        <p:nvSpPr>
          <p:cNvPr id="8" name="TextBox 8"/>
          <p:cNvSpPr txBox="1"/>
          <p:nvPr/>
        </p:nvSpPr>
        <p:spPr>
          <a:xfrm>
            <a:off x="3758984" y="2817207"/>
            <a:ext cx="4669548" cy="265007"/>
          </a:xfrm>
          <a:prstGeom prst="rect">
            <a:avLst/>
          </a:prstGeom>
        </p:spPr>
        <p:txBody>
          <a:bodyPr lIns="0" tIns="0" rIns="0" bIns="0" rtlCol="0" anchor="t">
            <a:spAutoFit/>
          </a:bodyPr>
          <a:lstStyle/>
          <a:p>
            <a:pPr algn="l">
              <a:lnSpc>
                <a:spcPts val="2193"/>
              </a:lnSpc>
              <a:spcBef>
                <a:spcPct val="0"/>
              </a:spcBef>
            </a:pPr>
            <a:r>
              <a:rPr lang="en-US" sz="1566" spc="156">
                <a:solidFill>
                  <a:srgbClr val="000000"/>
                </a:solidFill>
                <a:latin typeface="Garet 2 Bold"/>
              </a:rPr>
              <a:t>SAFETY GRANT - CLOSING SOON!</a:t>
            </a:r>
          </a:p>
        </p:txBody>
      </p:sp>
      <p:sp>
        <p:nvSpPr>
          <p:cNvPr id="9" name="TextBox 9"/>
          <p:cNvSpPr txBox="1"/>
          <p:nvPr/>
        </p:nvSpPr>
        <p:spPr>
          <a:xfrm>
            <a:off x="3758984" y="3129838"/>
            <a:ext cx="4851846" cy="461087"/>
          </a:xfrm>
          <a:prstGeom prst="rect">
            <a:avLst/>
          </a:prstGeom>
        </p:spPr>
        <p:txBody>
          <a:bodyPr lIns="0" tIns="0" rIns="0" bIns="0" rtlCol="0" anchor="t">
            <a:spAutoFit/>
          </a:bodyPr>
          <a:lstStyle/>
          <a:p>
            <a:pPr algn="l">
              <a:lnSpc>
                <a:spcPts val="1885"/>
              </a:lnSpc>
            </a:pPr>
            <a:r>
              <a:rPr lang="en-US" sz="1346">
                <a:solidFill>
                  <a:srgbClr val="000000"/>
                </a:solidFill>
                <a:latin typeface="Garet 1"/>
              </a:rPr>
              <a:t>Don’t forget to get your Safety Grant applications in! </a:t>
            </a:r>
          </a:p>
          <a:p>
            <a:pPr algn="l">
              <a:lnSpc>
                <a:spcPts val="1885"/>
              </a:lnSpc>
              <a:spcBef>
                <a:spcPct val="0"/>
              </a:spcBef>
            </a:pPr>
            <a:r>
              <a:rPr lang="en-US" sz="1346">
                <a:solidFill>
                  <a:srgbClr val="000000"/>
                </a:solidFill>
                <a:latin typeface="Garet 1"/>
              </a:rPr>
              <a:t>Safety Grant Portal will close </a:t>
            </a:r>
            <a:r>
              <a:rPr lang="en-US" sz="1346">
                <a:solidFill>
                  <a:srgbClr val="000000"/>
                </a:solidFill>
                <a:latin typeface="Garet 1 Bold"/>
              </a:rPr>
              <a:t>June 1st. </a:t>
            </a:r>
          </a:p>
        </p:txBody>
      </p:sp>
      <p:sp>
        <p:nvSpPr>
          <p:cNvPr id="10" name="TextBox 10"/>
          <p:cNvSpPr txBox="1"/>
          <p:nvPr/>
        </p:nvSpPr>
        <p:spPr>
          <a:xfrm>
            <a:off x="158052" y="5440224"/>
            <a:ext cx="2941593" cy="1175462"/>
          </a:xfrm>
          <a:prstGeom prst="rect">
            <a:avLst/>
          </a:prstGeom>
        </p:spPr>
        <p:txBody>
          <a:bodyPr lIns="0" tIns="0" rIns="0" bIns="0" rtlCol="0" anchor="t">
            <a:spAutoFit/>
          </a:bodyPr>
          <a:lstStyle/>
          <a:p>
            <a:pPr algn="l">
              <a:lnSpc>
                <a:spcPts val="1885"/>
              </a:lnSpc>
            </a:pPr>
            <a:r>
              <a:rPr lang="en-US" sz="1346">
                <a:solidFill>
                  <a:srgbClr val="000000"/>
                </a:solidFill>
                <a:latin typeface="Garet 1 Bold"/>
              </a:rPr>
              <a:t>Contact:</a:t>
            </a:r>
          </a:p>
          <a:p>
            <a:pPr algn="l">
              <a:lnSpc>
                <a:spcPts val="1885"/>
              </a:lnSpc>
            </a:pPr>
            <a:r>
              <a:rPr lang="en-US" sz="1346">
                <a:solidFill>
                  <a:srgbClr val="000000"/>
                </a:solidFill>
                <a:latin typeface="Garet 1"/>
              </a:rPr>
              <a:t>JSemptimphelter@njsig.org</a:t>
            </a:r>
          </a:p>
          <a:p>
            <a:pPr algn="l">
              <a:lnSpc>
                <a:spcPts val="1885"/>
              </a:lnSpc>
            </a:pPr>
            <a:r>
              <a:rPr lang="en-US" sz="1346">
                <a:solidFill>
                  <a:srgbClr val="000000"/>
                </a:solidFill>
                <a:latin typeface="Garet 1"/>
              </a:rPr>
              <a:t>P: (609) 386-6060 x3044</a:t>
            </a:r>
          </a:p>
          <a:p>
            <a:pPr algn="l">
              <a:lnSpc>
                <a:spcPts val="1885"/>
              </a:lnSpc>
            </a:pPr>
            <a:endParaRPr lang="en-US" sz="1346">
              <a:solidFill>
                <a:srgbClr val="000000"/>
              </a:solidFill>
              <a:latin typeface="Garet 1"/>
            </a:endParaRPr>
          </a:p>
          <a:p>
            <a:pPr algn="l">
              <a:lnSpc>
                <a:spcPts val="1885"/>
              </a:lnSpc>
              <a:spcBef>
                <a:spcPct val="0"/>
              </a:spcBef>
            </a:pPr>
            <a:endParaRPr lang="en-US" sz="1346">
              <a:solidFill>
                <a:srgbClr val="000000"/>
              </a:solidFill>
              <a:latin typeface="Garet 1"/>
            </a:endParaRPr>
          </a:p>
        </p:txBody>
      </p:sp>
      <p:sp>
        <p:nvSpPr>
          <p:cNvPr id="11" name="TextBox 11"/>
          <p:cNvSpPr txBox="1"/>
          <p:nvPr/>
        </p:nvSpPr>
        <p:spPr>
          <a:xfrm>
            <a:off x="3707384" y="6376986"/>
            <a:ext cx="6505759" cy="265007"/>
          </a:xfrm>
          <a:prstGeom prst="rect">
            <a:avLst/>
          </a:prstGeom>
        </p:spPr>
        <p:txBody>
          <a:bodyPr lIns="0" tIns="0" rIns="0" bIns="0" rtlCol="0" anchor="t">
            <a:spAutoFit/>
          </a:bodyPr>
          <a:lstStyle/>
          <a:p>
            <a:pPr algn="l">
              <a:lnSpc>
                <a:spcPts val="2193"/>
              </a:lnSpc>
              <a:spcBef>
                <a:spcPct val="0"/>
              </a:spcBef>
            </a:pPr>
            <a:r>
              <a:rPr lang="en-US" sz="1566" spc="156">
                <a:solidFill>
                  <a:srgbClr val="000000"/>
                </a:solidFill>
                <a:latin typeface="Garet 2 Bold"/>
              </a:rPr>
              <a:t>UNDERWRITING APPLICATION - NOW OPEN!</a:t>
            </a:r>
          </a:p>
        </p:txBody>
      </p:sp>
      <p:sp>
        <p:nvSpPr>
          <p:cNvPr id="12" name="TextBox 12"/>
          <p:cNvSpPr txBox="1"/>
          <p:nvPr/>
        </p:nvSpPr>
        <p:spPr>
          <a:xfrm>
            <a:off x="3707384" y="6689617"/>
            <a:ext cx="4851846" cy="461087"/>
          </a:xfrm>
          <a:prstGeom prst="rect">
            <a:avLst/>
          </a:prstGeom>
        </p:spPr>
        <p:txBody>
          <a:bodyPr lIns="0" tIns="0" rIns="0" bIns="0" rtlCol="0" anchor="t">
            <a:spAutoFit/>
          </a:bodyPr>
          <a:lstStyle/>
          <a:p>
            <a:pPr algn="l">
              <a:lnSpc>
                <a:spcPts val="1885"/>
              </a:lnSpc>
              <a:spcBef>
                <a:spcPct val="0"/>
              </a:spcBef>
            </a:pPr>
            <a:r>
              <a:rPr lang="en-US" sz="1346">
                <a:solidFill>
                  <a:srgbClr val="000000"/>
                </a:solidFill>
                <a:latin typeface="Garet 1 Light"/>
              </a:rPr>
              <a:t>the underwriting online application portal is now live! Please submit your applications asap!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822910" y="789732"/>
            <a:ext cx="9753600" cy="4107780"/>
          </a:xfrm>
          <a:prstGeom prst="rect">
            <a:avLst/>
          </a:prstGeom>
          <a:solidFill>
            <a:srgbClr val="495D88"/>
          </a:solidFill>
        </p:spPr>
      </p:sp>
      <p:sp>
        <p:nvSpPr>
          <p:cNvPr id="3" name="AutoShape 3"/>
          <p:cNvSpPr/>
          <p:nvPr/>
        </p:nvSpPr>
        <p:spPr>
          <a:xfrm>
            <a:off x="0" y="6083908"/>
            <a:ext cx="9753600" cy="316892"/>
          </a:xfrm>
          <a:prstGeom prst="rect">
            <a:avLst/>
          </a:prstGeom>
          <a:solidFill>
            <a:srgbClr val="FBDD67"/>
          </a:solidFill>
        </p:spPr>
      </p:sp>
      <p:sp>
        <p:nvSpPr>
          <p:cNvPr id="4" name="Freeform 4"/>
          <p:cNvSpPr/>
          <p:nvPr/>
        </p:nvSpPr>
        <p:spPr>
          <a:xfrm>
            <a:off x="6145053" y="371101"/>
            <a:ext cx="1546115" cy="1546115"/>
          </a:xfrm>
          <a:custGeom>
            <a:avLst/>
            <a:gdLst/>
            <a:ahLst/>
            <a:cxnLst/>
            <a:rect l="l" t="t" r="r" b="b"/>
            <a:pathLst>
              <a:path w="1546115" h="1546115">
                <a:moveTo>
                  <a:pt x="0" y="0"/>
                </a:moveTo>
                <a:lnTo>
                  <a:pt x="1546115" y="0"/>
                </a:lnTo>
                <a:lnTo>
                  <a:pt x="1546115" y="1546115"/>
                </a:lnTo>
                <a:lnTo>
                  <a:pt x="0" y="1546115"/>
                </a:lnTo>
                <a:lnTo>
                  <a:pt x="0" y="0"/>
                </a:lnTo>
                <a:close/>
              </a:path>
            </a:pathLst>
          </a:custGeom>
          <a:blipFill>
            <a:blip r:embed="rId2"/>
            <a:stretch>
              <a:fillRect/>
            </a:stretch>
          </a:blipFill>
        </p:spPr>
      </p:sp>
      <p:sp>
        <p:nvSpPr>
          <p:cNvPr id="5" name="TextBox 5"/>
          <p:cNvSpPr txBox="1"/>
          <p:nvPr/>
        </p:nvSpPr>
        <p:spPr>
          <a:xfrm>
            <a:off x="4171760" y="2572212"/>
            <a:ext cx="5152619" cy="531709"/>
          </a:xfrm>
          <a:prstGeom prst="rect">
            <a:avLst/>
          </a:prstGeom>
        </p:spPr>
        <p:txBody>
          <a:bodyPr lIns="0" tIns="0" rIns="0" bIns="0" rtlCol="0" anchor="t">
            <a:spAutoFit/>
          </a:bodyPr>
          <a:lstStyle/>
          <a:p>
            <a:pPr algn="r">
              <a:lnSpc>
                <a:spcPts val="4363"/>
              </a:lnSpc>
              <a:spcBef>
                <a:spcPct val="0"/>
              </a:spcBef>
            </a:pPr>
            <a:r>
              <a:rPr lang="en-US" sz="3116">
                <a:solidFill>
                  <a:srgbClr val="000000"/>
                </a:solidFill>
                <a:latin typeface="Garet ExtraBold"/>
              </a:rPr>
              <a:t>Bruce W. Padula, Esq.</a:t>
            </a:r>
          </a:p>
        </p:txBody>
      </p:sp>
      <p:sp>
        <p:nvSpPr>
          <p:cNvPr id="6" name="TextBox 6"/>
          <p:cNvSpPr txBox="1"/>
          <p:nvPr/>
        </p:nvSpPr>
        <p:spPr>
          <a:xfrm>
            <a:off x="4117305" y="3387546"/>
            <a:ext cx="5216599" cy="701258"/>
          </a:xfrm>
          <a:prstGeom prst="rect">
            <a:avLst/>
          </a:prstGeom>
        </p:spPr>
        <p:txBody>
          <a:bodyPr lIns="0" tIns="0" rIns="0" bIns="0" rtlCol="0" anchor="t">
            <a:spAutoFit/>
          </a:bodyPr>
          <a:lstStyle/>
          <a:p>
            <a:pPr algn="r">
              <a:lnSpc>
                <a:spcPts val="2822"/>
              </a:lnSpc>
            </a:pPr>
            <a:r>
              <a:rPr lang="en-US" sz="2016">
                <a:solidFill>
                  <a:srgbClr val="000000"/>
                </a:solidFill>
                <a:latin typeface="Garet 1 Light"/>
              </a:rPr>
              <a:t>Partner</a:t>
            </a:r>
          </a:p>
          <a:p>
            <a:pPr algn="r">
              <a:lnSpc>
                <a:spcPts val="2822"/>
              </a:lnSpc>
              <a:spcBef>
                <a:spcPct val="0"/>
              </a:spcBef>
            </a:pPr>
            <a:r>
              <a:rPr lang="en-US" sz="2016">
                <a:solidFill>
                  <a:srgbClr val="000000"/>
                </a:solidFill>
                <a:latin typeface="Garet 1 Light"/>
              </a:rPr>
              <a:t>Cleary | Giacobbe | Alfieri | Jacobs, LLC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cap="none" dirty="0">
                <a:latin typeface="Trebuchet MS" panose="020B0603020202020204"/>
              </a:rPr>
              <a:t>Keeping Dollars in the Classroom:</a:t>
            </a:r>
            <a:br>
              <a:rPr lang="en-US" sz="3200" cap="none" dirty="0">
                <a:latin typeface="Trebuchet MS" panose="020B0603020202020204"/>
              </a:rPr>
            </a:br>
            <a:r>
              <a:rPr lang="en-US" sz="3200" cap="none" dirty="0">
                <a:latin typeface="Trebuchet MS" panose="020B0603020202020204"/>
              </a:rPr>
              <a:t>School Ethics, HIB, RIF </a:t>
            </a:r>
            <a:br>
              <a:rPr lang="en-US" sz="3200" cap="none" dirty="0">
                <a:latin typeface="Trebuchet MS" panose="020B0603020202020204"/>
              </a:rPr>
            </a:br>
            <a:r>
              <a:rPr lang="en-US" sz="3200" cap="none" dirty="0">
                <a:latin typeface="Trebuchet MS" panose="020B0603020202020204"/>
              </a:rPr>
              <a:t>May 31, 2024</a:t>
            </a:r>
            <a:br>
              <a:rPr lang="en-US" sz="4320" cap="none" dirty="0">
                <a:latin typeface="Trebuchet MS" panose="020B0603020202020204"/>
              </a:rPr>
            </a:br>
            <a:endParaRPr lang="en-US" dirty="0"/>
          </a:p>
        </p:txBody>
      </p:sp>
      <p:sp>
        <p:nvSpPr>
          <p:cNvPr id="3" name="Subtitle 2"/>
          <p:cNvSpPr>
            <a:spLocks noGrp="1"/>
          </p:cNvSpPr>
          <p:nvPr>
            <p:ph type="subTitle" idx="1"/>
          </p:nvPr>
        </p:nvSpPr>
        <p:spPr/>
        <p:txBody>
          <a:bodyPr>
            <a:normAutofit/>
          </a:bodyPr>
          <a:lstStyle/>
          <a:p>
            <a:r>
              <a:rPr lang="en-US" dirty="0"/>
              <a:t>Bruce W. Padula, Esq.</a:t>
            </a:r>
          </a:p>
          <a:p>
            <a:r>
              <a:rPr lang="en-US" dirty="0"/>
              <a:t>CLEARY | GIACOBBE | ALFIERI | JACOBS </a:t>
            </a:r>
          </a:p>
          <a:p>
            <a:endParaRPr lang="en-US" dirty="0"/>
          </a:p>
        </p:txBody>
      </p:sp>
    </p:spTree>
    <p:extLst>
      <p:ext uri="{BB962C8B-B14F-4D97-AF65-F5344CB8AC3E}">
        <p14:creationId xmlns:p14="http://schemas.microsoft.com/office/powerpoint/2010/main" val="397106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p>
        </p:txBody>
      </p:sp>
      <p:sp>
        <p:nvSpPr>
          <p:cNvPr id="3" name="Content Placeholder 2"/>
          <p:cNvSpPr>
            <a:spLocks noGrp="1"/>
          </p:cNvSpPr>
          <p:nvPr>
            <p:ph idx="1"/>
          </p:nvPr>
        </p:nvSpPr>
        <p:spPr/>
        <p:txBody>
          <a:bodyPr>
            <a:noAutofit/>
          </a:bodyPr>
          <a:lstStyle/>
          <a:p>
            <a:r>
              <a:rPr lang="en-US" sz="1920" dirty="0"/>
              <a:t>The professional conduct of New Jersey School Board members is governed by the New Jersey School Ethics Act “Act,” </a:t>
            </a:r>
            <a:r>
              <a:rPr lang="en-US" sz="1920" u="sng" dirty="0"/>
              <a:t>N.J.S.A.</a:t>
            </a:r>
            <a:r>
              <a:rPr lang="en-US" sz="1920" dirty="0"/>
              <a:t> </a:t>
            </a:r>
            <a:r>
              <a:rPr lang="en-US" sz="1920" u="sng" dirty="0"/>
              <a:t>18A:12-24, et seq.</a:t>
            </a:r>
          </a:p>
          <a:p>
            <a:pPr marL="0" indent="0">
              <a:buNone/>
            </a:pPr>
            <a:endParaRPr lang="en-US" sz="1920" dirty="0"/>
          </a:p>
          <a:p>
            <a:r>
              <a:rPr lang="en-US" sz="1920" dirty="0"/>
              <a:t>The Act is interpreted by The School Ethics Commission</a:t>
            </a:r>
          </a:p>
          <a:p>
            <a:pPr lvl="1"/>
            <a:r>
              <a:rPr lang="en-US" sz="1600" dirty="0"/>
              <a:t>In Advisory Opinions and Decisions</a:t>
            </a:r>
          </a:p>
        </p:txBody>
      </p:sp>
      <p:sp>
        <p:nvSpPr>
          <p:cNvPr id="5" name="Slide Number Placeholder 4"/>
          <p:cNvSpPr>
            <a:spLocks noGrp="1"/>
          </p:cNvSpPr>
          <p:nvPr>
            <p:ph type="sldNum" sz="quarter" idx="12"/>
          </p:nvPr>
        </p:nvSpPr>
        <p:spPr/>
        <p:txBody>
          <a:bodyPr/>
          <a:lstStyle/>
          <a:p>
            <a:pPr defTabSz="365760"/>
            <a:fld id="{519954A3-9DFD-4C44-94BA-B95130A3BA1C}" type="slidenum">
              <a:rPr lang="en-US">
                <a:solidFill>
                  <a:srgbClr val="B71E42"/>
                </a:solidFill>
                <a:latin typeface="Gill Sans MT" panose="020B0502020104020203"/>
              </a:rPr>
              <a:pPr defTabSz="365760"/>
              <a:t>13</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321510149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New Jersey School Ethics Act</a:t>
            </a:r>
          </a:p>
        </p:txBody>
      </p:sp>
      <p:sp>
        <p:nvSpPr>
          <p:cNvPr id="3" name="Content Placeholder 2"/>
          <p:cNvSpPr>
            <a:spLocks noGrp="1"/>
          </p:cNvSpPr>
          <p:nvPr>
            <p:ph idx="1"/>
          </p:nvPr>
        </p:nvSpPr>
        <p:spPr/>
        <p:txBody>
          <a:bodyPr>
            <a:noAutofit/>
          </a:bodyPr>
          <a:lstStyle/>
          <a:p>
            <a:r>
              <a:rPr lang="en-US" sz="1920" dirty="0"/>
              <a:t>Mandates that members of boards of education avoid conduct which violates their public trust or which creates a justifiable impression that the public trust is being violated.    </a:t>
            </a:r>
          </a:p>
          <a:p>
            <a:r>
              <a:rPr lang="en-US" sz="1920" dirty="0"/>
              <a:t>Identifies prohibited activities that would be conflicts of interest</a:t>
            </a:r>
          </a:p>
          <a:p>
            <a:r>
              <a:rPr lang="en-US" sz="1920" dirty="0"/>
              <a:t>Includes a code of ethics for school board members</a:t>
            </a:r>
          </a:p>
          <a:p>
            <a:pPr marL="0" indent="0">
              <a:buNone/>
            </a:pPr>
            <a:endParaRPr lang="en-US" dirty="0"/>
          </a:p>
        </p:txBody>
      </p:sp>
      <p:sp>
        <p:nvSpPr>
          <p:cNvPr id="5" name="Slide Number Placeholder 4"/>
          <p:cNvSpPr>
            <a:spLocks noGrp="1"/>
          </p:cNvSpPr>
          <p:nvPr>
            <p:ph type="sldNum" sz="quarter" idx="12"/>
          </p:nvPr>
        </p:nvSpPr>
        <p:spPr/>
        <p:txBody>
          <a:bodyPr/>
          <a:lstStyle/>
          <a:p>
            <a:pPr defTabSz="365760"/>
            <a:fld id="{519954A3-9DFD-4C44-94BA-B95130A3BA1C}" type="slidenum">
              <a:rPr lang="en-US">
                <a:solidFill>
                  <a:srgbClr val="B71E42"/>
                </a:solidFill>
                <a:latin typeface="Gill Sans MT" panose="020B0502020104020203"/>
              </a:rPr>
              <a:pPr defTabSz="365760"/>
              <a:t>14</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347084784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63613"/>
            <a:ext cx="7071360" cy="914400"/>
          </a:xfrm>
        </p:spPr>
        <p:txBody>
          <a:bodyPr>
            <a:normAutofit fontScale="90000"/>
          </a:bodyPr>
          <a:lstStyle/>
          <a:p>
            <a:pPr algn="ctr"/>
            <a:br>
              <a:rPr lang="en-US" b="1" u="sng" dirty="0"/>
            </a:br>
            <a:r>
              <a:rPr lang="en-US" u="sng" dirty="0"/>
              <a:t>School Official Ethics </a:t>
            </a:r>
            <a:br>
              <a:rPr lang="en-US" u="sng" dirty="0"/>
            </a:br>
            <a:r>
              <a:rPr lang="en-US" dirty="0"/>
              <a:t>School Official </a:t>
            </a:r>
            <a:r>
              <a:rPr lang="en-US" u="sng" dirty="0"/>
              <a:t>Roles and Responsibilities</a:t>
            </a:r>
            <a:br>
              <a:rPr lang="en-US" b="1" u="sng" dirty="0"/>
            </a:br>
            <a:endParaRPr lang="en-US" sz="2880" b="1" dirty="0"/>
          </a:p>
        </p:txBody>
      </p:sp>
      <p:sp>
        <p:nvSpPr>
          <p:cNvPr id="3" name="Content Placeholder 2"/>
          <p:cNvSpPr>
            <a:spLocks noGrp="1"/>
          </p:cNvSpPr>
          <p:nvPr>
            <p:ph idx="1"/>
          </p:nvPr>
        </p:nvSpPr>
        <p:spPr>
          <a:xfrm>
            <a:off x="1706880" y="2194561"/>
            <a:ext cx="6705600" cy="3620770"/>
          </a:xfrm>
        </p:spPr>
        <p:txBody>
          <a:bodyPr>
            <a:normAutofit/>
          </a:bodyPr>
          <a:lstStyle/>
          <a:p>
            <a:pPr marL="0" indent="0">
              <a:buNone/>
            </a:pPr>
            <a:endParaRPr lang="en-US" i="1" dirty="0"/>
          </a:p>
          <a:p>
            <a:r>
              <a:rPr lang="en-US" i="1" dirty="0"/>
              <a:t> N.J.S.A. </a:t>
            </a:r>
            <a:r>
              <a:rPr lang="en-US" dirty="0"/>
              <a:t>18A:12-2 – Board Member Conflict of Interest Law</a:t>
            </a:r>
          </a:p>
          <a:p>
            <a:endParaRPr lang="en-US" dirty="0"/>
          </a:p>
          <a:p>
            <a:r>
              <a:rPr lang="en-US" dirty="0"/>
              <a:t>Nepotism Regulation – </a:t>
            </a:r>
            <a:r>
              <a:rPr lang="en-US" i="1" dirty="0"/>
              <a:t>N.J.A.C. </a:t>
            </a:r>
            <a:r>
              <a:rPr lang="en-US" dirty="0"/>
              <a:t>6A:23A-6.2</a:t>
            </a:r>
          </a:p>
          <a:p>
            <a:endParaRPr lang="en-US" dirty="0"/>
          </a:p>
          <a:p>
            <a:r>
              <a:rPr lang="en-US" dirty="0"/>
              <a:t>School Ethics Act - </a:t>
            </a:r>
            <a:r>
              <a:rPr lang="en-US" i="1" dirty="0"/>
              <a:t>N.J.S.A</a:t>
            </a:r>
            <a:r>
              <a:rPr lang="en-US" dirty="0"/>
              <a:t>. 18A:12-21 </a:t>
            </a:r>
            <a:r>
              <a:rPr lang="en-US" i="1" dirty="0"/>
              <a:t>et. seq.</a:t>
            </a:r>
          </a:p>
          <a:p>
            <a:endParaRPr lang="en-US" i="1" dirty="0"/>
          </a:p>
          <a:p>
            <a:endParaRPr lang="en-US" dirty="0"/>
          </a:p>
          <a:p>
            <a:endParaRPr lang="en-US" sz="2560" dirty="0"/>
          </a:p>
          <a:p>
            <a:pPr lvl="1">
              <a:buFont typeface="Courier New" pitchFamily="49" charset="0"/>
              <a:buChar char="o"/>
            </a:pPr>
            <a:endParaRPr lang="en-US" dirty="0"/>
          </a:p>
          <a:p>
            <a:pPr lvl="1">
              <a:buFont typeface="Courier New" pitchFamily="49" charset="0"/>
              <a:buChar char="o"/>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defTabSz="365760"/>
            <a:fld id="{B6F15528-21DE-4FAA-801E-634DDDAF4B2B}" type="slidenum">
              <a:rPr lang="en-US">
                <a:solidFill>
                  <a:srgbClr val="B71E42"/>
                </a:solidFill>
                <a:latin typeface="Gill Sans MT" panose="020B0502020104020203"/>
              </a:rPr>
              <a:pPr defTabSz="365760"/>
              <a:t>15</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751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School Official Ethics </a:t>
            </a:r>
          </a:p>
        </p:txBody>
      </p:sp>
      <p:sp>
        <p:nvSpPr>
          <p:cNvPr id="5" name="Text Placeholder 4"/>
          <p:cNvSpPr>
            <a:spLocks noGrp="1"/>
          </p:cNvSpPr>
          <p:nvPr>
            <p:ph type="body" idx="1"/>
          </p:nvPr>
        </p:nvSpPr>
        <p:spPr/>
        <p:txBody>
          <a:bodyPr>
            <a:normAutofit/>
          </a:bodyPr>
          <a:lstStyle/>
          <a:p>
            <a:r>
              <a:rPr lang="en-US" b="1" dirty="0">
                <a:solidFill>
                  <a:schemeClr val="tx1"/>
                </a:solidFill>
                <a:latin typeface="+mj-lt"/>
                <a:cs typeface="Times New Roman" panose="02020603050405020304" pitchFamily="18" charset="0"/>
              </a:rPr>
              <a:t>Nepotism Regulation</a:t>
            </a:r>
          </a:p>
        </p:txBody>
      </p:sp>
      <p:sp>
        <p:nvSpPr>
          <p:cNvPr id="3" name="Content Placeholder 2"/>
          <p:cNvSpPr>
            <a:spLocks noGrp="1"/>
          </p:cNvSpPr>
          <p:nvPr>
            <p:ph sz="half" idx="2"/>
          </p:nvPr>
        </p:nvSpPr>
        <p:spPr>
          <a:xfrm>
            <a:off x="1157753" y="3173815"/>
            <a:ext cx="3489550" cy="2115566"/>
          </a:xfrm>
        </p:spPr>
        <p:txBody>
          <a:bodyPr>
            <a:normAutofit fontScale="25000" lnSpcReduction="20000"/>
          </a:bodyPr>
          <a:lstStyle/>
          <a:p>
            <a:pPr marL="51206" indent="0" defTabSz="731502">
              <a:lnSpc>
                <a:spcPct val="100000"/>
              </a:lnSpc>
              <a:spcBef>
                <a:spcPct val="20000"/>
              </a:spcBef>
              <a:buClrTx/>
              <a:buSzTx/>
              <a:buNone/>
            </a:pPr>
            <a:r>
              <a:rPr lang="en-US" sz="5120" b="1" dirty="0">
                <a:solidFill>
                  <a:prstClr val="black"/>
                </a:solidFill>
                <a:cs typeface="Times New Roman" panose="02020603050405020304" pitchFamily="18" charset="0"/>
              </a:rPr>
              <a:t>"</a:t>
            </a:r>
            <a:r>
              <a:rPr lang="en-US" sz="5120" b="1" u="sng" dirty="0">
                <a:solidFill>
                  <a:prstClr val="black"/>
                </a:solidFill>
                <a:cs typeface="Times New Roman" panose="02020603050405020304" pitchFamily="18" charset="0"/>
              </a:rPr>
              <a:t>Relative</a:t>
            </a:r>
            <a:r>
              <a:rPr lang="en-US" sz="5120" b="1" dirty="0">
                <a:solidFill>
                  <a:prstClr val="black"/>
                </a:solidFill>
                <a:cs typeface="Times New Roman" panose="02020603050405020304" pitchFamily="18" charset="0"/>
              </a:rPr>
              <a:t>" – </a:t>
            </a:r>
            <a:r>
              <a:rPr lang="en-US" sz="5120" dirty="0">
                <a:solidFill>
                  <a:prstClr val="black"/>
                </a:solidFill>
                <a:cs typeface="Times New Roman" panose="02020603050405020304" pitchFamily="18" charset="0"/>
              </a:rPr>
              <a:t>individual's spouse, civil union partner…domestic partner…, or the parent, child, sibling, aunt, uncle, niece, nephew, grandparent, grandchild, son-in-law, daughter-in-law, stepparent, stepchild, stepbrother, stepsister, half-brother or half-sister, of the individual or of the individual’s spouse, civil union partner or domestic partner, whether the relative is related to the </a:t>
            </a:r>
            <a:r>
              <a:rPr lang="en-US" sz="5120" b="1" dirty="0">
                <a:solidFill>
                  <a:prstClr val="black"/>
                </a:solidFill>
                <a:cs typeface="Times New Roman" panose="02020603050405020304" pitchFamily="18" charset="0"/>
              </a:rPr>
              <a:t>individual or the individual’s spouse, civil union partner or domestic partner </a:t>
            </a:r>
            <a:r>
              <a:rPr lang="en-US" sz="5120" dirty="0">
                <a:solidFill>
                  <a:prstClr val="black"/>
                </a:solidFill>
                <a:cs typeface="Times New Roman" panose="02020603050405020304" pitchFamily="18" charset="0"/>
              </a:rPr>
              <a:t>by </a:t>
            </a:r>
            <a:r>
              <a:rPr lang="en-US" sz="5120" u="sng" dirty="0">
                <a:solidFill>
                  <a:prstClr val="black"/>
                </a:solidFill>
                <a:cs typeface="Times New Roman" panose="02020603050405020304" pitchFamily="18" charset="0"/>
              </a:rPr>
              <a:t>blood, marriage or adoption</a:t>
            </a:r>
            <a:r>
              <a:rPr lang="en-US" sz="5120" dirty="0">
                <a:solidFill>
                  <a:prstClr val="black"/>
                </a:solidFill>
                <a:cs typeface="Times New Roman" panose="02020603050405020304" pitchFamily="18" charset="0"/>
              </a:rPr>
              <a:t>. </a:t>
            </a:r>
            <a:endParaRPr lang="en-US" sz="5120" b="1" dirty="0">
              <a:cs typeface="Times New Roman" panose="02020603050405020304" pitchFamily="18" charset="0"/>
            </a:endParaRPr>
          </a:p>
          <a:p>
            <a:pPr marL="51206" indent="0">
              <a:buNone/>
            </a:pPr>
            <a:endParaRPr lang="en-US" sz="7680" dirty="0"/>
          </a:p>
          <a:p>
            <a:pPr marL="51206" indent="0" algn="ctr">
              <a:buNone/>
            </a:pPr>
            <a:endParaRPr lang="en-US" sz="2800" b="1" dirty="0"/>
          </a:p>
          <a:p>
            <a:pPr lvl="1"/>
            <a:endParaRPr lang="en-US" dirty="0"/>
          </a:p>
        </p:txBody>
      </p:sp>
      <p:sp>
        <p:nvSpPr>
          <p:cNvPr id="6" name="Text Placeholder 5"/>
          <p:cNvSpPr>
            <a:spLocks noGrp="1"/>
          </p:cNvSpPr>
          <p:nvPr>
            <p:ph type="body" sz="quarter" idx="3"/>
          </p:nvPr>
        </p:nvSpPr>
        <p:spPr/>
        <p:txBody>
          <a:bodyPr/>
          <a:lstStyle/>
          <a:p>
            <a:r>
              <a:rPr lang="en-US" b="1" dirty="0">
                <a:solidFill>
                  <a:schemeClr val="tx1"/>
                </a:solidFill>
              </a:rPr>
              <a:t>School </a:t>
            </a:r>
            <a:r>
              <a:rPr lang="en-US" b="1" dirty="0" err="1">
                <a:solidFill>
                  <a:schemeClr val="tx1"/>
                </a:solidFill>
              </a:rPr>
              <a:t>ethicS</a:t>
            </a:r>
            <a:r>
              <a:rPr lang="en-US" b="1" dirty="0">
                <a:solidFill>
                  <a:schemeClr val="tx1"/>
                </a:solidFill>
              </a:rPr>
              <a:t> </a:t>
            </a:r>
            <a:r>
              <a:rPr lang="en-US" b="1" dirty="0" err="1">
                <a:solidFill>
                  <a:schemeClr val="tx1"/>
                </a:solidFill>
              </a:rPr>
              <a:t>ACt</a:t>
            </a:r>
            <a:endParaRPr lang="en-US" b="1" dirty="0">
              <a:solidFill>
                <a:schemeClr val="tx1"/>
              </a:solidFill>
            </a:endParaRPr>
          </a:p>
        </p:txBody>
      </p:sp>
      <p:sp>
        <p:nvSpPr>
          <p:cNvPr id="7" name="Content Placeholder 6"/>
          <p:cNvSpPr>
            <a:spLocks noGrp="1"/>
          </p:cNvSpPr>
          <p:nvPr>
            <p:ph sz="quarter" idx="4"/>
          </p:nvPr>
        </p:nvSpPr>
        <p:spPr/>
        <p:txBody>
          <a:bodyPr>
            <a:normAutofit/>
          </a:bodyPr>
          <a:lstStyle/>
          <a:p>
            <a:pPr marL="0" indent="0">
              <a:buNone/>
            </a:pPr>
            <a:r>
              <a:rPr lang="en-US" b="1" dirty="0">
                <a:solidFill>
                  <a:prstClr val="black"/>
                </a:solidFill>
                <a:latin typeface="+mj-lt"/>
                <a:cs typeface="Times New Roman" panose="02020603050405020304" pitchFamily="18" charset="0"/>
              </a:rPr>
              <a:t>"</a:t>
            </a:r>
            <a:r>
              <a:rPr lang="en-US" b="1" u="sng" dirty="0">
                <a:solidFill>
                  <a:prstClr val="black"/>
                </a:solidFill>
                <a:latin typeface="+mj-lt"/>
                <a:cs typeface="Times New Roman" panose="02020603050405020304" pitchFamily="18" charset="0"/>
              </a:rPr>
              <a:t>Relative</a:t>
            </a:r>
            <a:r>
              <a:rPr lang="en-US" b="1" dirty="0">
                <a:solidFill>
                  <a:prstClr val="black"/>
                </a:solidFill>
                <a:latin typeface="+mj-lt"/>
                <a:cs typeface="Times New Roman" panose="02020603050405020304" pitchFamily="18" charset="0"/>
              </a:rPr>
              <a:t>“ - </a:t>
            </a:r>
            <a:r>
              <a:rPr lang="en-US" dirty="0">
                <a:solidFill>
                  <a:prstClr val="black"/>
                </a:solidFill>
                <a:latin typeface="+mj-lt"/>
                <a:cs typeface="Times New Roman" panose="02020603050405020304" pitchFamily="18" charset="0"/>
              </a:rPr>
              <a:t>spouse, natural or adopted child, parent, or sibling of a school official</a:t>
            </a:r>
            <a:endParaRPr lang="en-US" dirty="0">
              <a:latin typeface="+mj-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defTabSz="365760"/>
            <a:fld id="{B6F15528-21DE-4FAA-801E-634DDDAF4B2B}" type="slidenum">
              <a:rPr lang="en-US">
                <a:solidFill>
                  <a:srgbClr val="B71E42"/>
                </a:solidFill>
                <a:latin typeface="Gill Sans MT" panose="020B0502020104020203"/>
              </a:rPr>
              <a:pPr defTabSz="365760"/>
              <a:t>16</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3929651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134110"/>
            <a:ext cx="7132320" cy="914400"/>
          </a:xfrm>
        </p:spPr>
        <p:txBody>
          <a:bodyPr>
            <a:normAutofit fontScale="90000"/>
          </a:bodyPr>
          <a:lstStyle/>
          <a:p>
            <a:pPr algn="ctr"/>
            <a:r>
              <a:rPr lang="en-US" u="sng" dirty="0"/>
              <a:t>Code of Ethics for School Board Members</a:t>
            </a:r>
            <a:br>
              <a:rPr lang="en-US" sz="2880" u="sng" dirty="0"/>
            </a:br>
            <a:r>
              <a:rPr lang="en-US" sz="2880" i="1" dirty="0"/>
              <a:t>N.J.S.A. </a:t>
            </a:r>
            <a:r>
              <a:rPr lang="en-US" sz="2880" dirty="0"/>
              <a:t>18A:12-24.1</a:t>
            </a:r>
          </a:p>
        </p:txBody>
      </p:sp>
      <p:sp>
        <p:nvSpPr>
          <p:cNvPr id="3" name="Content Placeholder 2"/>
          <p:cNvSpPr>
            <a:spLocks noGrp="1"/>
          </p:cNvSpPr>
          <p:nvPr>
            <p:ph idx="1"/>
          </p:nvPr>
        </p:nvSpPr>
        <p:spPr/>
        <p:txBody>
          <a:bodyPr>
            <a:normAutofit/>
          </a:bodyPr>
          <a:lstStyle/>
          <a:p>
            <a:pPr lvl="1">
              <a:buFont typeface="Courier New" pitchFamily="49" charset="0"/>
              <a:buChar char="o"/>
            </a:pPr>
            <a:endParaRPr lang="en-US" dirty="0"/>
          </a:p>
          <a:p>
            <a:r>
              <a:rPr lang="en-US" dirty="0"/>
              <a:t>Not surrender judgment to special interest or partisan political groups</a:t>
            </a:r>
          </a:p>
          <a:p>
            <a:r>
              <a:rPr lang="en-US" dirty="0"/>
              <a:t>Not use the schools for personal gain or gain of friends</a:t>
            </a:r>
          </a:p>
          <a:p>
            <a:r>
              <a:rPr lang="en-US" dirty="0"/>
              <a:t>Maintain confidentiality</a:t>
            </a:r>
          </a:p>
          <a:p>
            <a:r>
              <a:rPr lang="en-US" dirty="0"/>
              <a:t>Appoint most qualified personnel after consideration of recommendation of superintendent.</a:t>
            </a:r>
          </a:p>
          <a:p>
            <a:r>
              <a:rPr lang="en-US" dirty="0"/>
              <a:t>Support and protect school personnel in proper performance of their duties</a:t>
            </a:r>
          </a:p>
          <a:p>
            <a:r>
              <a:rPr lang="en-US" dirty="0"/>
              <a:t>Refer all complaints to the chief school administrator; act only after failure administrative solution  </a:t>
            </a:r>
          </a:p>
          <a:p>
            <a:pPr lvl="1">
              <a:buNone/>
            </a:pPr>
            <a:endParaRPr lang="en-US" dirty="0"/>
          </a:p>
        </p:txBody>
      </p:sp>
      <p:sp>
        <p:nvSpPr>
          <p:cNvPr id="4" name="Slide Number Placeholder 3"/>
          <p:cNvSpPr>
            <a:spLocks noGrp="1"/>
          </p:cNvSpPr>
          <p:nvPr>
            <p:ph type="sldNum" sz="quarter" idx="12"/>
          </p:nvPr>
        </p:nvSpPr>
        <p:spPr/>
        <p:txBody>
          <a:bodyPr/>
          <a:lstStyle/>
          <a:p>
            <a:pPr defTabSz="365760"/>
            <a:fld id="{B6F15528-21DE-4FAA-801E-634DDDAF4B2B}" type="slidenum">
              <a:rPr lang="en-US">
                <a:solidFill>
                  <a:srgbClr val="B71E42"/>
                </a:solidFill>
                <a:latin typeface="Gill Sans MT" panose="020B0502020104020203"/>
              </a:rPr>
              <a:pPr defTabSz="365760"/>
              <a:t>17</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24998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Common ISSUES</a:t>
            </a:r>
          </a:p>
        </p:txBody>
      </p:sp>
      <p:sp>
        <p:nvSpPr>
          <p:cNvPr id="3" name="Content Placeholder 2"/>
          <p:cNvSpPr>
            <a:spLocks noGrp="1"/>
          </p:cNvSpPr>
          <p:nvPr>
            <p:ph idx="1"/>
          </p:nvPr>
        </p:nvSpPr>
        <p:spPr/>
        <p:txBody>
          <a:bodyPr/>
          <a:lstStyle/>
          <a:p>
            <a:endParaRPr lang="en-US" dirty="0"/>
          </a:p>
          <a:p>
            <a:r>
              <a:rPr lang="en-US" dirty="0"/>
              <a:t>First Amendment</a:t>
            </a:r>
          </a:p>
          <a:p>
            <a:r>
              <a:rPr lang="en-US" dirty="0"/>
              <a:t>Social Media</a:t>
            </a:r>
          </a:p>
          <a:p>
            <a:r>
              <a:rPr lang="en-US" dirty="0"/>
              <a:t>Conflict of Interest</a:t>
            </a:r>
          </a:p>
          <a:p>
            <a:r>
              <a:rPr lang="en-US" dirty="0"/>
              <a:t>NJ Learning Standards and Curriculum Design</a:t>
            </a:r>
          </a:p>
          <a:p>
            <a:r>
              <a:rPr lang="en-US" dirty="0"/>
              <a:t>“Hot Topics,” i.e. Transgender Policies/Sexual Health and Physical Education/COVID-19</a:t>
            </a:r>
          </a:p>
          <a:p>
            <a:pPr marL="0" indent="0">
              <a:buNone/>
            </a:pPr>
            <a:endParaRPr lang="en-US" dirty="0"/>
          </a:p>
        </p:txBody>
      </p:sp>
    </p:spTree>
    <p:extLst>
      <p:ext uri="{BB962C8B-B14F-4D97-AF65-F5344CB8AC3E}">
        <p14:creationId xmlns:p14="http://schemas.microsoft.com/office/powerpoint/2010/main" val="123056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600" cap="none" dirty="0">
                <a:cs typeface="Times New Roman" panose="02020603050405020304" pitchFamily="18" charset="0"/>
              </a:rPr>
              <a:t>a) </a:t>
            </a:r>
            <a:r>
              <a:rPr lang="en-US" sz="1600" i="1" cap="none" dirty="0">
                <a:cs typeface="Times New Roman" panose="02020603050405020304" pitchFamily="18" charset="0"/>
              </a:rPr>
              <a:t>No school official or member of his immediate family shall have an interest in a business organization or engage in any business, transaction, or professional activity, which is in substantial conflict with the proper discharge of his duties in the public interest.</a:t>
            </a:r>
            <a:endParaRPr lang="en-US" sz="1600" dirty="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1440" b="1" dirty="0">
                <a:cs typeface="Times New Roman" panose="02020603050405020304" pitchFamily="18" charset="0"/>
              </a:rPr>
              <a:t>Advisory Opinion (A17-04).</a:t>
            </a:r>
            <a:r>
              <a:rPr lang="en-US" sz="1440" dirty="0">
                <a:cs typeface="Times New Roman" panose="02020603050405020304" pitchFamily="18" charset="0"/>
              </a:rPr>
              <a:t>  A board member would not violate </a:t>
            </a:r>
            <a:r>
              <a:rPr lang="en-US" sz="1440" u="sng" dirty="0">
                <a:cs typeface="Times New Roman" panose="02020603050405020304" pitchFamily="18" charset="0"/>
              </a:rPr>
              <a:t>N.J.S.A.</a:t>
            </a:r>
            <a:r>
              <a:rPr lang="en-US" sz="1440" dirty="0">
                <a:cs typeface="Times New Roman" panose="02020603050405020304" pitchFamily="18" charset="0"/>
              </a:rPr>
              <a:t> 18</a:t>
            </a:r>
            <a:br>
              <a:rPr lang="en-US" sz="1440" dirty="0">
                <a:cs typeface="Times New Roman" panose="02020603050405020304" pitchFamily="18" charset="0"/>
              </a:rPr>
            </a:br>
            <a:r>
              <a:rPr lang="en-US" sz="1440" dirty="0">
                <a:cs typeface="Times New Roman" panose="02020603050405020304" pitchFamily="18" charset="0"/>
              </a:rPr>
              <a:t>A:12-24(a) or (d) of the Act if he continued his employment with an architectural firm that is contracted by the Board, but he must recuse himself from all discussions, actions, resolutions and votes pertaining to the area of architecture pursuant to </a:t>
            </a:r>
            <a:r>
              <a:rPr lang="en-US" sz="1440" u="sng" dirty="0">
                <a:cs typeface="Times New Roman" panose="02020603050405020304" pitchFamily="18" charset="0"/>
              </a:rPr>
              <a:t>N.J.S.A.</a:t>
            </a:r>
            <a:r>
              <a:rPr lang="en-US" sz="1440" dirty="0">
                <a:cs typeface="Times New Roman" panose="02020603050405020304" pitchFamily="18" charset="0"/>
              </a:rPr>
              <a:t> 18A:12-24(c). (July 26, 2004).</a:t>
            </a:r>
          </a:p>
          <a:p>
            <a:pPr algn="just"/>
            <a:r>
              <a:rPr lang="en-US" sz="1440" b="1" dirty="0">
                <a:cs typeface="Times New Roman" panose="02020603050405020304" pitchFamily="18" charset="0"/>
              </a:rPr>
              <a:t>Albanese v. Kazan (C33-16).</a:t>
            </a:r>
            <a:r>
              <a:rPr lang="en-US" sz="1440" dirty="0">
                <a:cs typeface="Times New Roman" panose="02020603050405020304" pitchFamily="18" charset="0"/>
              </a:rPr>
              <a:t> A board member did not violate </a:t>
            </a:r>
            <a:r>
              <a:rPr lang="en-US" sz="1440" u="sng" dirty="0">
                <a:cs typeface="Times New Roman" panose="02020603050405020304" pitchFamily="18" charset="0"/>
              </a:rPr>
              <a:t>N.J.S.A.</a:t>
            </a:r>
            <a:r>
              <a:rPr lang="en-US" sz="1440" dirty="0">
                <a:cs typeface="Times New Roman" panose="02020603050405020304" pitchFamily="18" charset="0"/>
              </a:rPr>
              <a:t> 18A:12-24(a),(c), or (g) when she contributed towards a GoFundMe page in support of a full day kindergarten and was photographed with members of a Facebook group in support of the full day kindergarten. She participated in these activities in her individual capacity as a taxpaying citizen, as opposed to acting in her official capacity as a board member or representative of the board, and she did not receive any unwarranted privileges in exchange for her support. (November 1, 2017).</a:t>
            </a:r>
          </a:p>
        </p:txBody>
      </p:sp>
      <p:sp>
        <p:nvSpPr>
          <p:cNvPr id="6" name="Slide Number Placeholder 5"/>
          <p:cNvSpPr>
            <a:spLocks noGrp="1"/>
          </p:cNvSpPr>
          <p:nvPr>
            <p:ph type="sldNum" sz="quarter" idx="12"/>
          </p:nvPr>
        </p:nvSpPr>
        <p:spPr/>
        <p:txBody>
          <a:bodyPr/>
          <a:lstStyle/>
          <a:p>
            <a:pPr defTabSz="365760"/>
            <a:fld id="{519954A3-9DFD-4C44-94BA-B95130A3BA1C}" type="slidenum">
              <a:rPr lang="en-US">
                <a:solidFill>
                  <a:srgbClr val="B71E42"/>
                </a:solidFill>
                <a:latin typeface="Gill Sans MT" panose="020B0502020104020203"/>
              </a:rPr>
              <a:pPr defTabSz="365760"/>
              <a:t>19</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275208954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6330" y="1641055"/>
            <a:ext cx="3848673" cy="1107354"/>
          </a:xfrm>
          <a:prstGeom prst="rect">
            <a:avLst/>
          </a:prstGeom>
        </p:spPr>
        <p:txBody>
          <a:bodyPr lIns="0" tIns="0" rIns="0" bIns="0" rtlCol="0" anchor="t">
            <a:spAutoFit/>
          </a:bodyPr>
          <a:lstStyle/>
          <a:p>
            <a:pPr algn="r">
              <a:lnSpc>
                <a:spcPts val="4363"/>
              </a:lnSpc>
              <a:spcBef>
                <a:spcPct val="0"/>
              </a:spcBef>
            </a:pPr>
            <a:r>
              <a:rPr lang="en-US" sz="3116" dirty="0">
                <a:solidFill>
                  <a:srgbClr val="000000"/>
                </a:solidFill>
                <a:latin typeface="Garet ExtraBold"/>
              </a:rPr>
              <a:t>Dominick Cinelli</a:t>
            </a:r>
          </a:p>
          <a:p>
            <a:pPr algn="r">
              <a:lnSpc>
                <a:spcPts val="4363"/>
              </a:lnSpc>
              <a:spcBef>
                <a:spcPct val="0"/>
              </a:spcBef>
            </a:pPr>
            <a:r>
              <a:rPr lang="en-US" sz="3116" dirty="0">
                <a:solidFill>
                  <a:srgbClr val="000000"/>
                </a:solidFill>
                <a:latin typeface="Garet ExtraBold"/>
              </a:rPr>
              <a:t>Bob Gemmell</a:t>
            </a:r>
          </a:p>
        </p:txBody>
      </p:sp>
      <p:sp>
        <p:nvSpPr>
          <p:cNvPr id="3" name="TextBox 3"/>
          <p:cNvSpPr txBox="1"/>
          <p:nvPr/>
        </p:nvSpPr>
        <p:spPr>
          <a:xfrm>
            <a:off x="5486400" y="3266149"/>
            <a:ext cx="3368603" cy="705962"/>
          </a:xfrm>
          <a:prstGeom prst="rect">
            <a:avLst/>
          </a:prstGeom>
        </p:spPr>
        <p:txBody>
          <a:bodyPr wrap="square" lIns="0" tIns="0" rIns="0" bIns="0" rtlCol="0" anchor="t">
            <a:spAutoFit/>
          </a:bodyPr>
          <a:lstStyle/>
          <a:p>
            <a:pPr algn="r">
              <a:lnSpc>
                <a:spcPts val="2822"/>
              </a:lnSpc>
            </a:pPr>
            <a:r>
              <a:rPr lang="en-US" sz="2016" dirty="0">
                <a:solidFill>
                  <a:srgbClr val="000000"/>
                </a:solidFill>
                <a:latin typeface="Garet 1 Light"/>
              </a:rPr>
              <a:t>Sub-fund Administrators</a:t>
            </a:r>
          </a:p>
          <a:p>
            <a:pPr algn="r">
              <a:lnSpc>
                <a:spcPts val="2822"/>
              </a:lnSpc>
              <a:spcBef>
                <a:spcPct val="0"/>
              </a:spcBef>
            </a:pPr>
            <a:r>
              <a:rPr lang="en-US" sz="2016" dirty="0">
                <a:solidFill>
                  <a:srgbClr val="000000"/>
                </a:solidFill>
                <a:latin typeface="Garet 1 Light"/>
              </a:rPr>
              <a:t>ERIC West Sub-fund</a:t>
            </a:r>
          </a:p>
        </p:txBody>
      </p:sp>
      <p:sp>
        <p:nvSpPr>
          <p:cNvPr id="4" name="AutoShape 4"/>
          <p:cNvSpPr/>
          <p:nvPr/>
        </p:nvSpPr>
        <p:spPr>
          <a:xfrm rot="5400000">
            <a:off x="-2822910" y="789732"/>
            <a:ext cx="9753600" cy="4107780"/>
          </a:xfrm>
          <a:prstGeom prst="rect">
            <a:avLst/>
          </a:prstGeom>
          <a:solidFill>
            <a:srgbClr val="495D88"/>
          </a:solidFill>
        </p:spPr>
      </p:sp>
      <p:sp>
        <p:nvSpPr>
          <p:cNvPr id="5" name="AutoShape 5"/>
          <p:cNvSpPr/>
          <p:nvPr/>
        </p:nvSpPr>
        <p:spPr>
          <a:xfrm>
            <a:off x="0" y="6083908"/>
            <a:ext cx="9753600" cy="316892"/>
          </a:xfrm>
          <a:prstGeom prst="rect">
            <a:avLst/>
          </a:prstGeom>
          <a:solidFill>
            <a:srgbClr val="FBDD67"/>
          </a:solidFill>
        </p:spPr>
      </p:sp>
      <p:sp>
        <p:nvSpPr>
          <p:cNvPr id="6" name="Freeform 6"/>
          <p:cNvSpPr/>
          <p:nvPr/>
        </p:nvSpPr>
        <p:spPr>
          <a:xfrm>
            <a:off x="6002183" y="365873"/>
            <a:ext cx="1856968" cy="731294"/>
          </a:xfrm>
          <a:custGeom>
            <a:avLst/>
            <a:gdLst/>
            <a:ahLst/>
            <a:cxnLst/>
            <a:rect l="l" t="t" r="r" b="b"/>
            <a:pathLst>
              <a:path w="1856968" h="731294">
                <a:moveTo>
                  <a:pt x="0" y="0"/>
                </a:moveTo>
                <a:lnTo>
                  <a:pt x="1856968" y="0"/>
                </a:lnTo>
                <a:lnTo>
                  <a:pt x="1856968" y="731294"/>
                </a:lnTo>
                <a:lnTo>
                  <a:pt x="0" y="731294"/>
                </a:lnTo>
                <a:lnTo>
                  <a:pt x="0" y="0"/>
                </a:lnTo>
                <a:close/>
              </a:path>
            </a:pathLst>
          </a:custGeom>
          <a:blipFill>
            <a:blip r:embed="rId2"/>
            <a:stretch>
              <a:fillRect/>
            </a:stretch>
          </a:blipFill>
        </p:spPr>
      </p:sp>
      <p:pic>
        <p:nvPicPr>
          <p:cNvPr id="9" name="Picture 8">
            <a:extLst>
              <a:ext uri="{FF2B5EF4-FFF2-40B4-BE49-F238E27FC236}">
                <a16:creationId xmlns:a16="http://schemas.microsoft.com/office/drawing/2014/main" id="{F6566CD6-DE2D-DFF3-F2EB-E3F46E254CBA}"/>
              </a:ext>
            </a:extLst>
          </p:cNvPr>
          <p:cNvPicPr>
            <a:picLocks noChangeAspect="1"/>
          </p:cNvPicPr>
          <p:nvPr/>
        </p:nvPicPr>
        <p:blipFill>
          <a:blip r:embed="rId3"/>
          <a:stretch>
            <a:fillRect/>
          </a:stretch>
        </p:blipFill>
        <p:spPr>
          <a:xfrm>
            <a:off x="6475685" y="4489852"/>
            <a:ext cx="1511521" cy="139541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091D2B5E-19A5-5A32-CAC8-9935260C2AD5}"/>
              </a:ext>
            </a:extLst>
          </p:cNvPr>
          <p:cNvSpPr>
            <a:spLocks noGrp="1"/>
          </p:cNvSpPr>
          <p:nvPr>
            <p:ph type="title"/>
          </p:nvPr>
        </p:nvSpPr>
        <p:spPr/>
        <p:txBody>
          <a:bodyPr>
            <a:noAutofit/>
          </a:bodyPr>
          <a:lstStyle/>
          <a:p>
            <a:r>
              <a:rPr lang="en-US" sz="1600" cap="none" dirty="0">
                <a:cs typeface="Times New Roman" panose="02020603050405020304" pitchFamily="18" charset="0"/>
              </a:rPr>
              <a:t>a) </a:t>
            </a:r>
            <a:r>
              <a:rPr lang="en-US" sz="1600" i="1" cap="none" dirty="0">
                <a:cs typeface="Times New Roman" panose="02020603050405020304" pitchFamily="18" charset="0"/>
              </a:rPr>
              <a:t>No school official or member of his immediate family shall have an interest in a business organization or engage in any business, transaction, or professional activity, which is in substantial conflict with the proper discharge of his duties in the public interest.</a:t>
            </a:r>
            <a:endParaRPr lang="en-US" sz="16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025E701B-3440-3B4B-D96F-30D2E2F37409}"/>
              </a:ext>
            </a:extLst>
          </p:cNvPr>
          <p:cNvSpPr>
            <a:spLocks noGrp="1"/>
          </p:cNvSpPr>
          <p:nvPr>
            <p:ph idx="1"/>
          </p:nvPr>
        </p:nvSpPr>
        <p:spPr/>
        <p:txBody>
          <a:bodyPr/>
          <a:lstStyle/>
          <a:p>
            <a:pPr marL="274320" indent="-274320" defTabSz="365760">
              <a:lnSpc>
                <a:spcPct val="100000"/>
              </a:lnSpc>
              <a:buClr>
                <a:srgbClr val="5FCBEF"/>
              </a:buClr>
              <a:buSzPct val="80000"/>
              <a:buFont typeface="Wingdings 3" charset="2"/>
              <a:buChar char=""/>
              <a:defRPr/>
            </a:pPr>
            <a:r>
              <a:rPr lang="en-US" sz="1440" b="1" dirty="0">
                <a:solidFill>
                  <a:prstClr val="black">
                    <a:lumMod val="75000"/>
                    <a:lumOff val="25000"/>
                  </a:prstClr>
                </a:solidFill>
                <a:latin typeface="+mj-lt"/>
              </a:rPr>
              <a:t>Advisory Opinion (A01-23). </a:t>
            </a:r>
            <a:r>
              <a:rPr lang="en-US" sz="1440" dirty="0">
                <a:latin typeface="+mj-lt"/>
              </a:rPr>
              <a:t>A board member sought advice as to whether, in connection with the employment with a food services vendor, they could continue to work in the district without violating the Act. Based on the facts and circumstances presented, the SEC advised that, because the board member is ultimately subject to supervision from senior leadership, including the superintendent and building principal(s), it would be a conflict of interest for the bard member to continue working in the district while also serving as a member of the board. Therefore, the SEC recommended that the board member ask their employer to be reassigned to another school district. The SEC additionally advised that, while employed by the food service vendor, the board member would need to recused themselves from discussions and votes concerning their employer, and regarding competing vendors or entities that offer the same (or similar) products or services as their employer).</a:t>
            </a:r>
            <a:endParaRPr lang="en-US" sz="1440" b="1" dirty="0">
              <a:latin typeface="+mj-lt"/>
            </a:endParaRPr>
          </a:p>
          <a:p>
            <a:endParaRPr lang="en-US" dirty="0"/>
          </a:p>
        </p:txBody>
      </p:sp>
      <p:sp>
        <p:nvSpPr>
          <p:cNvPr id="4" name="Slide Number Placeholder 3">
            <a:extLst>
              <a:ext uri="{FF2B5EF4-FFF2-40B4-BE49-F238E27FC236}">
                <a16:creationId xmlns:a16="http://schemas.microsoft.com/office/drawing/2014/main" id="{DF98EBAD-E62C-C422-81A1-254917E273C5}"/>
              </a:ext>
            </a:extLst>
          </p:cNvPr>
          <p:cNvSpPr>
            <a:spLocks noGrp="1"/>
          </p:cNvSpPr>
          <p:nvPr>
            <p:ph type="sldNum" sz="quarter" idx="12"/>
          </p:nvPr>
        </p:nvSpPr>
        <p:spPr/>
        <p:txBody>
          <a:bodyPr/>
          <a:lstStyle/>
          <a:p>
            <a:pPr defTabSz="365760"/>
            <a:fld id="{519954A3-9DFD-4C44-94BA-B95130A3BA1C}" type="slidenum">
              <a:rPr lang="en-US">
                <a:solidFill>
                  <a:srgbClr val="B71E42"/>
                </a:solidFill>
                <a:latin typeface="Gill Sans MT" panose="020B0502020104020203"/>
              </a:rPr>
              <a:pPr defTabSz="365760"/>
              <a:t>20</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97640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920" dirty="0">
                <a:cs typeface="Times New Roman" panose="02020603050405020304" pitchFamily="18" charset="0"/>
              </a:rPr>
              <a:t>b) </a:t>
            </a:r>
            <a:r>
              <a:rPr lang="en-US" sz="1920" i="1" cap="none" dirty="0">
                <a:cs typeface="Times New Roman" panose="02020603050405020304" pitchFamily="18" charset="0"/>
              </a:rPr>
              <a:t>Obtaining privileges, advantages, employment for self, family, others</a:t>
            </a:r>
            <a:br>
              <a:rPr lang="en-US" sz="2240" dirty="0">
                <a:latin typeface="Times New Roman" panose="02020603050405020304" pitchFamily="18" charset="0"/>
                <a:cs typeface="Times New Roman" panose="02020603050405020304" pitchFamily="18" charset="0"/>
              </a:rPr>
            </a:br>
            <a:r>
              <a:rPr lang="en-US" sz="2240"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p:txBody>
          <a:bodyPr>
            <a:noAutofit/>
          </a:bodyPr>
          <a:lstStyle/>
          <a:p>
            <a:pPr marL="0" indent="0" algn="just">
              <a:buNone/>
            </a:pPr>
            <a:r>
              <a:rPr lang="en-US" sz="1280" b="1" dirty="0">
                <a:latin typeface="+mj-lt"/>
                <a:cs typeface="Times New Roman" panose="02020603050405020304" pitchFamily="18" charset="0"/>
              </a:rPr>
              <a:t>Kearns v. Anthony (C18-01A).  </a:t>
            </a:r>
            <a:r>
              <a:rPr lang="en-US" sz="1280" dirty="0">
                <a:latin typeface="+mj-lt"/>
                <a:cs typeface="Times New Roman" panose="02020603050405020304" pitchFamily="18" charset="0"/>
              </a:rPr>
              <a:t>A board member was found to have used her official position to secure unwarranted privileges and advantages for herself and others, in violation of </a:t>
            </a:r>
            <a:r>
              <a:rPr lang="en-US" sz="1280" u="sng" dirty="0">
                <a:latin typeface="+mj-lt"/>
                <a:cs typeface="Times New Roman" panose="02020603050405020304" pitchFamily="18" charset="0"/>
              </a:rPr>
              <a:t>N.J.S.A</a:t>
            </a:r>
            <a:r>
              <a:rPr lang="en-US" sz="1280" dirty="0">
                <a:latin typeface="+mj-lt"/>
                <a:cs typeface="Times New Roman" panose="02020603050405020304" pitchFamily="18" charset="0"/>
              </a:rPr>
              <a:t>. 18A:12-24(b), when she used her position as a board member to acquire mailing labels containing student information that were used to send mailings for a political campaign. The board member was censured. (October 23, 2001).</a:t>
            </a:r>
          </a:p>
          <a:p>
            <a:pPr marL="0" indent="0" algn="just">
              <a:buNone/>
            </a:pPr>
            <a:r>
              <a:rPr lang="en-US" sz="1280" b="1" dirty="0">
                <a:latin typeface="+mj-lt"/>
                <a:cs typeface="Times New Roman" panose="02020603050405020304" pitchFamily="18" charset="0"/>
              </a:rPr>
              <a:t>Holstein v. </a:t>
            </a:r>
            <a:r>
              <a:rPr lang="en-US" sz="1280" b="1" dirty="0" err="1">
                <a:latin typeface="+mj-lt"/>
                <a:cs typeface="Times New Roman" panose="02020603050405020304" pitchFamily="18" charset="0"/>
              </a:rPr>
              <a:t>Raftopoulos</a:t>
            </a:r>
            <a:r>
              <a:rPr lang="en-US" sz="1280" b="1" dirty="0">
                <a:latin typeface="+mj-lt"/>
                <a:cs typeface="Times New Roman" panose="02020603050405020304" pitchFamily="18" charset="0"/>
              </a:rPr>
              <a:t>-Johnson (C08-16).</a:t>
            </a:r>
            <a:r>
              <a:rPr lang="en-US" sz="1280" dirty="0">
                <a:latin typeface="+mj-lt"/>
                <a:cs typeface="Times New Roman" panose="02020603050405020304" pitchFamily="18" charset="0"/>
              </a:rPr>
              <a:t>  A Board member voted on a resolution that would result in her child attending Port Jervis School District, without payment of tuition, contravention of the Commissioner’s directive, and in violation of a send-receive agreement with High Point Regional School District.  “Respondent used her position to secure an unwarranted privilege and/or advantage, namely “Board permitted” attendance at a school unauthorized by the Commissioner and free tuition for this unauthorized attendance.”</a:t>
            </a:r>
          </a:p>
          <a:p>
            <a:pPr algn="just"/>
            <a:endParaRPr lang="en-US" dirty="0"/>
          </a:p>
        </p:txBody>
      </p:sp>
      <p:sp>
        <p:nvSpPr>
          <p:cNvPr id="6" name="Slide Number Placeholder 5"/>
          <p:cNvSpPr>
            <a:spLocks noGrp="1"/>
          </p:cNvSpPr>
          <p:nvPr>
            <p:ph type="sldNum" sz="quarter" idx="12"/>
          </p:nvPr>
        </p:nvSpPr>
        <p:spPr/>
        <p:txBody>
          <a:bodyPr/>
          <a:lstStyle/>
          <a:p>
            <a:pPr defTabSz="365760"/>
            <a:fld id="{519954A3-9DFD-4C44-94BA-B95130A3BA1C}" type="slidenum">
              <a:rPr lang="en-US">
                <a:solidFill>
                  <a:srgbClr val="B71E42"/>
                </a:solidFill>
                <a:latin typeface="Gill Sans MT" panose="020B0502020104020203"/>
              </a:rPr>
              <a:pPr defTabSz="365760"/>
              <a:t>21</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3885839357"/>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3A97B7-09DA-EC2F-1D72-6EE68F3BD2FB}"/>
              </a:ext>
            </a:extLst>
          </p:cNvPr>
          <p:cNvSpPr>
            <a:spLocks noGrp="1"/>
          </p:cNvSpPr>
          <p:nvPr>
            <p:ph type="title"/>
          </p:nvPr>
        </p:nvSpPr>
        <p:spPr/>
        <p:txBody>
          <a:bodyPr>
            <a:normAutofit/>
          </a:bodyPr>
          <a:lstStyle/>
          <a:p>
            <a:r>
              <a:rPr lang="en-US" sz="1600" dirty="0"/>
              <a:t>b) Obtaining </a:t>
            </a:r>
            <a:r>
              <a:rPr lang="en-US" sz="1600" i="1" dirty="0"/>
              <a:t>privileges, advantages, employment for self, family, others (cont.).</a:t>
            </a:r>
            <a:endParaRPr lang="en-US" sz="1600" dirty="0"/>
          </a:p>
        </p:txBody>
      </p:sp>
      <p:sp>
        <p:nvSpPr>
          <p:cNvPr id="3" name="Content Placeholder 2">
            <a:extLst>
              <a:ext uri="{FF2B5EF4-FFF2-40B4-BE49-F238E27FC236}">
                <a16:creationId xmlns:a16="http://schemas.microsoft.com/office/drawing/2014/main" id="{7E469163-6951-91BD-92E8-70E9746A2939}"/>
              </a:ext>
            </a:extLst>
          </p:cNvPr>
          <p:cNvSpPr>
            <a:spLocks noGrp="1"/>
          </p:cNvSpPr>
          <p:nvPr>
            <p:ph idx="1"/>
          </p:nvPr>
        </p:nvSpPr>
        <p:spPr/>
        <p:txBody>
          <a:bodyPr>
            <a:normAutofit fontScale="92500"/>
          </a:bodyPr>
          <a:lstStyle/>
          <a:p>
            <a:r>
              <a:rPr lang="en-US" b="1" dirty="0"/>
              <a:t>Advisory Opinion (A03-23).</a:t>
            </a:r>
            <a:r>
              <a:rPr lang="en-US" dirty="0"/>
              <a:t> A board member who was previously employed as an administrator and special education teacher in another school district, asked whether, because of their education and experience, they could serve on the local special education parent advisory group, and advocate for students and their families in the district. Per the SEC, the board member’s service in the district would be a conflict because the public could view their role as an advocate to be in substantial conflict with their duties and responsibilities as a board member; as a mechanism through which they could use or attempt to use their official position to secure unwarranted privileges or advantages for others; and as a service that might reasonably be expected to prejudice their independence of judgment in the exercise of their official duties as a board member. Further, in advocating for a district student or family, the board member could be doing so in opposition, whether directly or indirectly, to district staff and administration, and in opposition to the board itself. Nonetheless, the SEC encouraged the board member to provide such services outside the district.</a:t>
            </a:r>
            <a:endParaRPr lang="en-US" b="1" dirty="0"/>
          </a:p>
        </p:txBody>
      </p:sp>
      <p:sp>
        <p:nvSpPr>
          <p:cNvPr id="4" name="Slide Number Placeholder 3">
            <a:extLst>
              <a:ext uri="{FF2B5EF4-FFF2-40B4-BE49-F238E27FC236}">
                <a16:creationId xmlns:a16="http://schemas.microsoft.com/office/drawing/2014/main" id="{81846813-2203-1441-80CA-69CDB216DD53}"/>
              </a:ext>
            </a:extLst>
          </p:cNvPr>
          <p:cNvSpPr>
            <a:spLocks noGrp="1"/>
          </p:cNvSpPr>
          <p:nvPr>
            <p:ph type="sldNum" sz="quarter" idx="12"/>
          </p:nvPr>
        </p:nvSpPr>
        <p:spPr/>
        <p:txBody>
          <a:bodyPr/>
          <a:lstStyle/>
          <a:p>
            <a:pPr defTabSz="365760"/>
            <a:fld id="{519954A3-9DFD-4C44-94BA-B95130A3BA1C}" type="slidenum">
              <a:rPr lang="en-US">
                <a:solidFill>
                  <a:srgbClr val="B71E42"/>
                </a:solidFill>
                <a:latin typeface="Gill Sans MT" panose="020B0502020104020203"/>
              </a:rPr>
              <a:pPr defTabSz="365760"/>
              <a:t>22</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99792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365760">
              <a:lnSpc>
                <a:spcPct val="100000"/>
              </a:lnSpc>
              <a:spcBef>
                <a:spcPts val="0"/>
              </a:spcBef>
            </a:pPr>
            <a:r>
              <a:rPr lang="en-US" sz="1760" cap="none" dirty="0">
                <a:ea typeface="+mn-ea"/>
                <a:cs typeface="+mn-cs"/>
              </a:rPr>
              <a:t>b) Obtaining </a:t>
            </a:r>
            <a:r>
              <a:rPr lang="en-US" sz="1760" i="1" cap="none" dirty="0">
                <a:ea typeface="+mn-ea"/>
                <a:cs typeface="+mn-cs"/>
              </a:rPr>
              <a:t>privileges, advantages, employment for self, family, others (cont.).</a:t>
            </a:r>
            <a:br>
              <a:rPr lang="en-US" sz="1440" cap="none" dirty="0">
                <a:solidFill>
                  <a:prstClr val="black"/>
                </a:solidFill>
                <a:ea typeface="+mn-ea"/>
                <a:cs typeface="+mn-cs"/>
              </a:rPr>
            </a:br>
            <a:endParaRPr lang="en-US" dirty="0"/>
          </a:p>
        </p:txBody>
      </p:sp>
      <p:sp>
        <p:nvSpPr>
          <p:cNvPr id="3" name="Content Placeholder 2">
            <a:extLst>
              <a:ext uri="{FF2B5EF4-FFF2-40B4-BE49-F238E27FC236}">
                <a16:creationId xmlns:a16="http://schemas.microsoft.com/office/drawing/2014/main" id="{F395C907-E17A-35FE-762C-926D8A98D519}"/>
              </a:ext>
            </a:extLst>
          </p:cNvPr>
          <p:cNvSpPr>
            <a:spLocks noGrp="1"/>
          </p:cNvSpPr>
          <p:nvPr>
            <p:ph idx="1"/>
          </p:nvPr>
        </p:nvSpPr>
        <p:spPr/>
        <p:txBody>
          <a:bodyPr>
            <a:normAutofit fontScale="92500" lnSpcReduction="20000"/>
          </a:bodyPr>
          <a:lstStyle/>
          <a:p>
            <a:r>
              <a:rPr lang="en-US" b="1" dirty="0"/>
              <a:t>Advisory Opinion (A09-23).</a:t>
            </a:r>
            <a:r>
              <a:rPr lang="en-US" dirty="0"/>
              <a:t> Board counsel inquired whether the superintendent and the board secretary/business administrator, who are in a personal relationship, have a conflict. The Commission states that they are regarded as “others” because they are not married, and that neither can provide the other with an unwarranted privilege, advantage, or employment. </a:t>
            </a:r>
            <a:r>
              <a:rPr lang="en-US" i="1" dirty="0"/>
              <a:t>The SEC advised that the superintendent should not be involved in any aspect of the board secretary/business administrator’s evaluation or supervision. </a:t>
            </a:r>
          </a:p>
          <a:p>
            <a:r>
              <a:rPr lang="en-US" b="1" dirty="0"/>
              <a:t>Advisory Opinion (A10-23). </a:t>
            </a:r>
            <a:r>
              <a:rPr lang="en-US" dirty="0"/>
              <a:t>Board counsel inquired whether a board member is prohibited from being involved in matters related to the superintendent when their child is employed as student employee in an afterschool care program, and is supervised by a district employee, who is ultimately supervised by the superintendent. </a:t>
            </a:r>
            <a:r>
              <a:rPr lang="en-US" i="1" dirty="0"/>
              <a:t>The SEC advised that the board member has a conflict with respect to the immediate supervisor of their child, and to all other employees and administrators up the chain of command, including the superintendent. </a:t>
            </a:r>
            <a:r>
              <a:rPr lang="en-US" dirty="0"/>
              <a:t>Because the board member’s child is supervised by a member of the local education association, the board member also had to recuse themselves from all matters related to the local education association.</a:t>
            </a:r>
            <a:endParaRPr lang="en-US" b="1" dirty="0"/>
          </a:p>
        </p:txBody>
      </p:sp>
      <p:sp>
        <p:nvSpPr>
          <p:cNvPr id="4" name="Slide Number Placeholder 3">
            <a:extLst>
              <a:ext uri="{FF2B5EF4-FFF2-40B4-BE49-F238E27FC236}">
                <a16:creationId xmlns:a16="http://schemas.microsoft.com/office/drawing/2014/main" id="{F9A2A246-9655-A5A3-4F89-87B3A209A0EC}"/>
              </a:ext>
            </a:extLst>
          </p:cNvPr>
          <p:cNvSpPr>
            <a:spLocks noGrp="1"/>
          </p:cNvSpPr>
          <p:nvPr>
            <p:ph type="sldNum" sz="quarter" idx="12"/>
          </p:nvPr>
        </p:nvSpPr>
        <p:spPr/>
        <p:txBody>
          <a:bodyPr/>
          <a:lstStyle/>
          <a:p>
            <a:pPr defTabSz="365760"/>
            <a:fld id="{519954A3-9DFD-4C44-94BA-B95130A3BA1C}" type="slidenum">
              <a:rPr lang="en-US">
                <a:solidFill>
                  <a:srgbClr val="B71E42"/>
                </a:solidFill>
                <a:latin typeface="Gill Sans MT" panose="020B0502020104020203"/>
              </a:rPr>
              <a:pPr defTabSz="365760"/>
              <a:t>23</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1123219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lnSpc>
                <a:spcPct val="90000"/>
              </a:lnSpc>
              <a:spcBef>
                <a:spcPct val="0"/>
              </a:spcBef>
            </a:pPr>
            <a:br>
              <a:rPr lang="en-US" sz="3520" b="1" dirty="0"/>
            </a:br>
            <a:r>
              <a:rPr lang="en-US" sz="1600" b="1" dirty="0">
                <a:solidFill>
                  <a:schemeClr val="tx1"/>
                </a:solidFill>
                <a:latin typeface="+mj-lt"/>
                <a:cs typeface="Times New Roman" panose="02020603050405020304" pitchFamily="18" charset="0"/>
              </a:rPr>
              <a:t>IMO Sheila Brogan, Appellate Division 6/21/23 </a:t>
            </a:r>
            <a:br>
              <a:rPr lang="en-US" sz="1600" b="1" dirty="0">
                <a:solidFill>
                  <a:schemeClr val="tx1"/>
                </a:solidFill>
                <a:latin typeface="Times New Roman" panose="02020603050405020304" pitchFamily="18" charset="0"/>
                <a:cs typeface="Times New Roman" panose="02020603050405020304" pitchFamily="18" charset="0"/>
              </a:rPr>
            </a:b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6179" y="2374901"/>
            <a:ext cx="6997147" cy="3733799"/>
          </a:xfrm>
        </p:spPr>
        <p:txBody>
          <a:bodyPr>
            <a:normAutofit fontScale="77500" lnSpcReduction="20000"/>
          </a:bodyPr>
          <a:lstStyle/>
          <a:p>
            <a:pPr marL="457200" lvl="1" indent="-457200"/>
            <a:r>
              <a:rPr lang="en-US" sz="2080" dirty="0"/>
              <a:t>Board member appealed from a 2/25/22 final decision of the School Ethics Commission, which found that she had violated the School Ethics Act, </a:t>
            </a:r>
            <a:r>
              <a:rPr lang="en-US" sz="2080" i="1" dirty="0"/>
              <a:t>N.J.S.A. </a:t>
            </a:r>
            <a:r>
              <a:rPr lang="en-US" sz="2080" dirty="0"/>
              <a:t>18A:12-24(c), with a recommended penalty of censure. </a:t>
            </a:r>
            <a:r>
              <a:rPr lang="en-US" sz="2080" b="1" dirty="0"/>
              <a:t>Before a Commissioner decision had issued, board </a:t>
            </a:r>
            <a:r>
              <a:rPr lang="en-US" sz="2080" b="1" dirty="0">
                <a:solidFill>
                  <a:srgbClr val="212121"/>
                </a:solidFill>
              </a:rPr>
              <a:t>member filed a notice of appeal with the Appellate Division, 3/9/22</a:t>
            </a:r>
            <a:r>
              <a:rPr lang="en-US" sz="2080" dirty="0">
                <a:solidFill>
                  <a:srgbClr val="212121"/>
                </a:solidFill>
              </a:rPr>
              <a:t>. Commissioner concurred with the censure penalty 4/14/22.</a:t>
            </a:r>
          </a:p>
          <a:p>
            <a:pPr marL="457200" lvl="1" indent="-457200"/>
            <a:r>
              <a:rPr lang="en-US" sz="2080" b="1" dirty="0">
                <a:solidFill>
                  <a:srgbClr val="212121"/>
                </a:solidFill>
              </a:rPr>
              <a:t>Appellate Division found that it lacked jurisdiction, as the appeal was not from a final judgment or final agency action and dismissed the appeal. </a:t>
            </a:r>
          </a:p>
          <a:p>
            <a:pPr marL="457200" lvl="1" indent="-457200"/>
            <a:r>
              <a:rPr lang="en-US" sz="2080" dirty="0"/>
              <a:t>App. Div. </a:t>
            </a:r>
            <a:r>
              <a:rPr lang="en-US" sz="2080" dirty="0">
                <a:solidFill>
                  <a:srgbClr val="212121"/>
                </a:solidFill>
              </a:rPr>
              <a:t>considers appeals from final decisions or actions of state administrative agencies or officers and does not review administrative decisions when there is a further “right of review before any administrative agency or officer, unless the interest of justice requires otherwise.</a:t>
            </a:r>
            <a:endParaRPr lang="en-US" sz="2080" dirty="0"/>
          </a:p>
        </p:txBody>
      </p:sp>
      <p:sp>
        <p:nvSpPr>
          <p:cNvPr id="4" name="Slide Number Placeholder 3"/>
          <p:cNvSpPr>
            <a:spLocks noGrp="1"/>
          </p:cNvSpPr>
          <p:nvPr>
            <p:ph type="sldNum" sz="quarter" idx="12"/>
          </p:nvPr>
        </p:nvSpPr>
        <p:spPr/>
        <p:txBody>
          <a:bodyPr/>
          <a:lstStyle/>
          <a:p>
            <a:pPr defTabSz="365760"/>
            <a:fld id="{B6F15528-21DE-4FAA-801E-634DDDAF4B2B}" type="slidenum">
              <a:rPr lang="en-US">
                <a:solidFill>
                  <a:srgbClr val="B71E42"/>
                </a:solidFill>
                <a:latin typeface="Gill Sans MT" panose="020B0502020104020203"/>
              </a:rPr>
              <a:pPr defTabSz="365760"/>
              <a:t>24</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116497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920" b="1" cap="none" dirty="0">
                <a:cs typeface="Times New Roman" panose="02020603050405020304" pitchFamily="18" charset="0"/>
              </a:rPr>
              <a:t>Schwartz v. </a:t>
            </a:r>
            <a:r>
              <a:rPr lang="en-US" sz="1920" b="1" cap="none" dirty="0" err="1">
                <a:cs typeface="Times New Roman" panose="02020603050405020304" pitchFamily="18" charset="0"/>
              </a:rPr>
              <a:t>Abedrabbo</a:t>
            </a:r>
            <a:r>
              <a:rPr lang="en-US" sz="1920" b="1" cap="none" dirty="0">
                <a:cs typeface="Times New Roman" panose="02020603050405020304" pitchFamily="18" charset="0"/>
              </a:rPr>
              <a:t>,  </a:t>
            </a:r>
            <a:r>
              <a:rPr lang="en-US" sz="1920" b="1" cap="none" dirty="0" err="1">
                <a:cs typeface="Times New Roman" panose="02020603050405020304" pitchFamily="18" charset="0"/>
              </a:rPr>
              <a:t>Awwad</a:t>
            </a:r>
            <a:r>
              <a:rPr lang="en-US" sz="1920" b="1" cap="none" dirty="0">
                <a:cs typeface="Times New Roman" panose="02020603050405020304" pitchFamily="18" charset="0"/>
              </a:rPr>
              <a:t> and Clifton BOE et. </a:t>
            </a:r>
            <a:r>
              <a:rPr lang="en-US" sz="1920" b="1" cap="none" dirty="0" err="1">
                <a:cs typeface="Times New Roman" panose="02020603050405020304" pitchFamily="18" charset="0"/>
              </a:rPr>
              <a:t>als</a:t>
            </a:r>
            <a:r>
              <a:rPr lang="en-US" sz="1920" b="1" cap="none" dirty="0">
                <a:cs typeface="Times New Roman" panose="02020603050405020304" pitchFamily="18" charset="0"/>
              </a:rPr>
              <a:t>, APP. DIV, October 6, 2023</a:t>
            </a:r>
          </a:p>
        </p:txBody>
      </p:sp>
      <p:sp>
        <p:nvSpPr>
          <p:cNvPr id="3" name="Content Placeholder 2"/>
          <p:cNvSpPr>
            <a:spLocks noGrp="1"/>
          </p:cNvSpPr>
          <p:nvPr>
            <p:ph idx="1"/>
          </p:nvPr>
        </p:nvSpPr>
        <p:spPr/>
        <p:txBody>
          <a:bodyPr>
            <a:normAutofit/>
          </a:bodyPr>
          <a:lstStyle/>
          <a:p>
            <a:pPr marL="0" indent="0" algn="just">
              <a:buNone/>
            </a:pPr>
            <a:r>
              <a:rPr lang="en-US" dirty="0">
                <a:latin typeface="+mj-lt"/>
                <a:cs typeface="Times New Roman" panose="02020603050405020304" pitchFamily="18" charset="0"/>
              </a:rPr>
              <a:t>Appeal of SEC complaint dismissal, 1/25/2022. Appellate Division affirms</a:t>
            </a:r>
          </a:p>
          <a:p>
            <a:pPr marL="0" indent="0" algn="just">
              <a:buNone/>
            </a:pPr>
            <a:r>
              <a:rPr lang="en-US" dirty="0">
                <a:latin typeface="+mj-lt"/>
                <a:cs typeface="Times New Roman" panose="02020603050405020304" pitchFamily="18" charset="0"/>
              </a:rPr>
              <a:t>SEC. Petitioner alleged that board members violated the School Ethics Act,</a:t>
            </a:r>
          </a:p>
          <a:p>
            <a:pPr marL="0" indent="0" algn="just">
              <a:buNone/>
            </a:pPr>
            <a:r>
              <a:rPr lang="en-US" dirty="0">
                <a:latin typeface="+mj-lt"/>
                <a:cs typeface="Times New Roman" panose="02020603050405020304" pitchFamily="18" charset="0"/>
              </a:rPr>
              <a:t>specifically N.J.S.A. 18A:12-24.1 (e) of the Code of Ethics of School Board</a:t>
            </a:r>
          </a:p>
          <a:p>
            <a:pPr marL="0" indent="0" algn="just">
              <a:buNone/>
            </a:pPr>
            <a:r>
              <a:rPr lang="en-US" dirty="0">
                <a:latin typeface="+mj-lt"/>
                <a:cs typeface="Times New Roman" panose="02020603050405020304" pitchFamily="18" charset="0"/>
              </a:rPr>
              <a:t>Members, when they made anti-Israel and allegedly </a:t>
            </a:r>
            <a:r>
              <a:rPr lang="en-US" dirty="0" err="1">
                <a:latin typeface="+mj-lt"/>
                <a:cs typeface="Times New Roman" panose="02020603050405020304" pitchFamily="18" charset="0"/>
              </a:rPr>
              <a:t>anti-semitic</a:t>
            </a:r>
            <a:r>
              <a:rPr lang="en-US" dirty="0">
                <a:latin typeface="+mj-lt"/>
                <a:cs typeface="Times New Roman" panose="02020603050405020304" pitchFamily="18" charset="0"/>
              </a:rPr>
              <a:t> remarks</a:t>
            </a:r>
          </a:p>
          <a:p>
            <a:pPr marL="0" indent="0" algn="just">
              <a:buNone/>
            </a:pPr>
            <a:r>
              <a:rPr lang="en-US" dirty="0">
                <a:latin typeface="+mj-lt"/>
                <a:cs typeface="Times New Roman" panose="02020603050405020304" pitchFamily="18" charset="0"/>
              </a:rPr>
              <a:t>during a virtual public board meeting. Majority of board members’ remarks</a:t>
            </a:r>
          </a:p>
          <a:p>
            <a:pPr marL="0" indent="0" algn="just">
              <a:buNone/>
            </a:pPr>
            <a:r>
              <a:rPr lang="en-US" dirty="0">
                <a:latin typeface="+mj-lt"/>
                <a:cs typeface="Times New Roman" panose="02020603050405020304" pitchFamily="18" charset="0"/>
              </a:rPr>
              <a:t>made during “Commissioner’s Comments” section of the meeting were</a:t>
            </a:r>
          </a:p>
          <a:p>
            <a:pPr marL="0" indent="0" algn="just">
              <a:buNone/>
            </a:pPr>
            <a:r>
              <a:rPr lang="en-US" dirty="0">
                <a:latin typeface="+mj-lt"/>
                <a:cs typeface="Times New Roman" panose="02020603050405020304" pitchFamily="18" charset="0"/>
              </a:rPr>
              <a:t>critical of Israel’s treatment of the Palestinians.</a:t>
            </a:r>
          </a:p>
        </p:txBody>
      </p:sp>
    </p:spTree>
    <p:extLst>
      <p:ext uri="{BB962C8B-B14F-4D97-AF65-F5344CB8AC3E}">
        <p14:creationId xmlns:p14="http://schemas.microsoft.com/office/powerpoint/2010/main" val="3846150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920" dirty="0"/>
              <a:t>Siegel v. Aziz , Westfield Board of Education, Union County, C18-23 (December 19, 2023)</a:t>
            </a:r>
          </a:p>
        </p:txBody>
      </p:sp>
      <p:sp>
        <p:nvSpPr>
          <p:cNvPr id="5" name="Content Placeholder 4"/>
          <p:cNvSpPr>
            <a:spLocks noGrp="1"/>
          </p:cNvSpPr>
          <p:nvPr>
            <p:ph idx="1"/>
          </p:nvPr>
        </p:nvSpPr>
        <p:spPr/>
        <p:txBody>
          <a:bodyPr>
            <a:noAutofit/>
          </a:bodyPr>
          <a:lstStyle/>
          <a:p>
            <a:pPr marL="0" indent="0" algn="just">
              <a:buNone/>
            </a:pPr>
            <a:r>
              <a:rPr lang="en-US" sz="1120" b="1" dirty="0">
                <a:latin typeface="+mj-lt"/>
                <a:cs typeface="Times New Roman" panose="02020603050405020304" pitchFamily="18" charset="0"/>
              </a:rPr>
              <a:t>The complainant alleged that the respondent violated N.J.S.A. 18A:12-24.1(e) because she allegedly made repeated racist, </a:t>
            </a:r>
            <a:r>
              <a:rPr lang="en-US" sz="1120" b="1" dirty="0" err="1">
                <a:latin typeface="+mj-lt"/>
                <a:cs typeface="Times New Roman" panose="02020603050405020304" pitchFamily="18" charset="0"/>
              </a:rPr>
              <a:t>anti-semitic</a:t>
            </a:r>
            <a:r>
              <a:rPr lang="en-US" sz="1120" b="1" dirty="0">
                <a:latin typeface="+mj-lt"/>
                <a:cs typeface="Times New Roman" panose="02020603050405020304" pitchFamily="18" charset="0"/>
              </a:rPr>
              <a:t>, and anti-Zionist public statements on her professional social media platform(s) and in an</a:t>
            </a:r>
          </a:p>
          <a:p>
            <a:pPr marL="0" indent="0" algn="just">
              <a:buNone/>
            </a:pPr>
            <a:r>
              <a:rPr lang="en-US" sz="1120" b="1" dirty="0">
                <a:latin typeface="+mj-lt"/>
                <a:cs typeface="Times New Roman" panose="02020603050405020304" pitchFamily="18" charset="0"/>
              </a:rPr>
              <a:t>academic publication and did so without using a disclaimer. In dismissing the complaint for failing to plead sufficient credible facts, the SEC stated, “Respondent’s statements, while controversial and likely perceived as offensive and hurtful to members of the district’s Jewish community as well as to the Jewish community as a whole, did not relate to the business of the</a:t>
            </a:r>
          </a:p>
          <a:p>
            <a:pPr marL="0" indent="0" algn="just">
              <a:buNone/>
            </a:pPr>
            <a:r>
              <a:rPr lang="en-US" sz="1120" b="1" dirty="0">
                <a:latin typeface="+mj-lt"/>
                <a:cs typeface="Times New Roman" panose="02020603050405020304" pitchFamily="18" charset="0"/>
              </a:rPr>
              <a:t>Board and/or its operations, nor was there a nexus between the social media page and/or academic publication to her Board membership.”</a:t>
            </a:r>
          </a:p>
          <a:p>
            <a:pPr marL="0" indent="0" algn="just">
              <a:buNone/>
            </a:pPr>
            <a:endParaRPr lang="en-US" sz="1120" b="1" dirty="0">
              <a:latin typeface="+mj-lt"/>
              <a:cs typeface="Times New Roman" panose="02020603050405020304" pitchFamily="18" charset="0"/>
            </a:endParaRPr>
          </a:p>
          <a:p>
            <a:pPr marL="0" indent="0" algn="just">
              <a:buNone/>
            </a:pPr>
            <a:r>
              <a:rPr lang="en-US" sz="1120" b="1" dirty="0">
                <a:latin typeface="+mj-lt"/>
                <a:cs typeface="Times New Roman" panose="02020603050405020304" pitchFamily="18" charset="0"/>
              </a:rPr>
              <a:t>* Currently pending an appeal to Appellate Division. </a:t>
            </a:r>
          </a:p>
        </p:txBody>
      </p:sp>
    </p:spTree>
    <p:extLst>
      <p:ext uri="{BB962C8B-B14F-4D97-AF65-F5344CB8AC3E}">
        <p14:creationId xmlns:p14="http://schemas.microsoft.com/office/powerpoint/2010/main" val="33764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EASY FIX	</a:t>
            </a:r>
          </a:p>
        </p:txBody>
      </p:sp>
      <p:sp>
        <p:nvSpPr>
          <p:cNvPr id="3" name="Content Placeholder 2"/>
          <p:cNvSpPr>
            <a:spLocks noGrp="1"/>
          </p:cNvSpPr>
          <p:nvPr>
            <p:ph idx="1"/>
          </p:nvPr>
        </p:nvSpPr>
        <p:spPr/>
        <p:txBody>
          <a:bodyPr/>
          <a:lstStyle/>
          <a:p>
            <a:pPr algn="ctr"/>
            <a:r>
              <a:rPr lang="en-US" dirty="0"/>
              <a:t>USE A DISCLAIMER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721" y="3051810"/>
            <a:ext cx="4730498" cy="2365249"/>
          </a:xfrm>
          <a:prstGeom prst="rect">
            <a:avLst/>
          </a:prstGeom>
        </p:spPr>
      </p:pic>
    </p:spTree>
    <p:extLst>
      <p:ext uri="{BB962C8B-B14F-4D97-AF65-F5344CB8AC3E}">
        <p14:creationId xmlns:p14="http://schemas.microsoft.com/office/powerpoint/2010/main" val="4058089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2520" y="1205003"/>
            <a:ext cx="7605804" cy="4598182"/>
          </a:xfrm>
          <a:prstGeom prst="rect">
            <a:avLst/>
          </a:prstGeom>
        </p:spPr>
        <p:txBody>
          <a:bodyPr wrap="square">
            <a:spAutoFit/>
          </a:bodyPr>
          <a:lstStyle/>
          <a:p>
            <a:pPr defTabSz="365760"/>
            <a:r>
              <a:rPr lang="en-US" sz="1440" dirty="0">
                <a:solidFill>
                  <a:srgbClr val="605B51"/>
                </a:solidFill>
                <a:latin typeface="proxima-nova"/>
              </a:rPr>
              <a:t>In a March 2019 decision, the SEC provided an indication of what an effective disclaimer could look like. In decision C64-18, the Commission reviewed an ethics complaint filed about social media posts. In the matter, a board member who was running for reelection was asked about why other candidates were blocked from participating in an online debate. The member responded that the blocking was related to harassment targeting her elementary school child. The complainant claimed that, in the context in which the response was made, the board member clearly identified the complainant’s child as the perpetrator of the alleged bullying, and asserted the comments were inaccurate and harmed the reputation of his child and spouse.</a:t>
            </a:r>
          </a:p>
          <a:p>
            <a:pPr defTabSz="365760"/>
            <a:endParaRPr lang="en-US" sz="1440" dirty="0">
              <a:solidFill>
                <a:srgbClr val="605B51"/>
              </a:solidFill>
              <a:latin typeface="proxima-nova"/>
            </a:endParaRPr>
          </a:p>
          <a:p>
            <a:pPr defTabSz="365760"/>
            <a:r>
              <a:rPr lang="en-US" sz="1440" dirty="0">
                <a:solidFill>
                  <a:srgbClr val="605B51"/>
                </a:solidFill>
                <a:latin typeface="proxima-nova"/>
              </a:rPr>
              <a:t>The SEC found that the social media comments were “clearly linked” to the member’s board membership and candidacy, and did not include a disclaimer such that it would have been reasonable for a member of the public to perceive that the statements were made in her board member capacity. In the decision, the SEC stated in a footnote:</a:t>
            </a:r>
          </a:p>
          <a:p>
            <a:pPr defTabSz="365760"/>
            <a:r>
              <a:rPr lang="en-US" sz="1440" dirty="0">
                <a:solidFill>
                  <a:srgbClr val="605B51"/>
                </a:solidFill>
                <a:latin typeface="proxima-nova"/>
              </a:rPr>
              <a:t>A prominent disclaimer (caps/bold), such as, </a:t>
            </a:r>
            <a:r>
              <a:rPr lang="en-US" sz="1920" dirty="0">
                <a:solidFill>
                  <a:srgbClr val="605B51"/>
                </a:solidFill>
                <a:latin typeface="proxima-nova"/>
              </a:rPr>
              <a:t>“</a:t>
            </a:r>
            <a:r>
              <a:rPr lang="en-US" sz="1920" b="1" dirty="0">
                <a:solidFill>
                  <a:srgbClr val="605B51"/>
                </a:solidFill>
                <a:latin typeface="proxima-nova"/>
              </a:rPr>
              <a:t>the following statements are made in my capacity as a private citizen, and not in my capacity as a board member. These statements are also not representative of the board or its individual members, and solely represent my own personal opinions</a:t>
            </a:r>
            <a:r>
              <a:rPr lang="en-US" sz="1920" dirty="0">
                <a:solidFill>
                  <a:srgbClr val="605B51"/>
                </a:solidFill>
                <a:latin typeface="proxima-nova"/>
              </a:rPr>
              <a:t>,” </a:t>
            </a:r>
            <a:r>
              <a:rPr lang="en-US" sz="1440" dirty="0">
                <a:solidFill>
                  <a:srgbClr val="605B51"/>
                </a:solidFill>
                <a:latin typeface="proxima-nova"/>
              </a:rPr>
              <a:t>may have avoided the appearance — actual or perceived — that the statements were made in Respondent’s capacity as a Board member.</a:t>
            </a:r>
          </a:p>
        </p:txBody>
      </p:sp>
    </p:spTree>
    <p:extLst>
      <p:ext uri="{BB962C8B-B14F-4D97-AF65-F5344CB8AC3E}">
        <p14:creationId xmlns:p14="http://schemas.microsoft.com/office/powerpoint/2010/main" val="962926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1264" y="1143000"/>
            <a:ext cx="7682620" cy="839388"/>
          </a:xfrm>
        </p:spPr>
        <p:txBody>
          <a:bodyPr>
            <a:normAutofit fontScale="90000"/>
          </a:bodyPr>
          <a:lstStyle/>
          <a:p>
            <a:r>
              <a:rPr lang="en-US" cap="none" dirty="0"/>
              <a:t>Pinto v. Cooper, Cusato, </a:t>
            </a:r>
            <a:r>
              <a:rPr lang="en-US" cap="none" dirty="0" err="1"/>
              <a:t>Parrino</a:t>
            </a:r>
            <a:r>
              <a:rPr lang="en-US" cap="none" dirty="0"/>
              <a:t>, Pedersen, et. al., Westwood Regional Board of Education Bergen County, C75-23</a:t>
            </a:r>
          </a:p>
        </p:txBody>
      </p:sp>
      <p:sp>
        <p:nvSpPr>
          <p:cNvPr id="5" name="Content Placeholder 4"/>
          <p:cNvSpPr>
            <a:spLocks noGrp="1"/>
          </p:cNvSpPr>
          <p:nvPr>
            <p:ph idx="1"/>
          </p:nvPr>
        </p:nvSpPr>
        <p:spPr/>
        <p:txBody>
          <a:bodyPr/>
          <a:lstStyle/>
          <a:p>
            <a:r>
              <a:rPr lang="en-US" dirty="0"/>
              <a:t>NJ Learning Standards and Curriculum – Board Ethics</a:t>
            </a:r>
          </a:p>
          <a:p>
            <a:r>
              <a:rPr lang="en-US" dirty="0"/>
              <a:t>Complainant alleged that Board member/Respondents provided inaccurate information regarding the NJ Learning Standards Health/Sex Education and the District’s curriculum</a:t>
            </a:r>
          </a:p>
          <a:p>
            <a:r>
              <a:rPr lang="en-US" dirty="0"/>
              <a:t>Respondents’ opinions not a violation of the Act</a:t>
            </a:r>
          </a:p>
          <a:p>
            <a:pPr lvl="1"/>
            <a:r>
              <a:rPr lang="en-US" dirty="0"/>
              <a:t>As long as not contrary to educational needs of ALL Children </a:t>
            </a:r>
          </a:p>
          <a:p>
            <a:pPr lvl="1"/>
            <a:r>
              <a:rPr lang="en-US" dirty="0"/>
              <a:t>Inclusive</a:t>
            </a:r>
          </a:p>
        </p:txBody>
      </p:sp>
    </p:spTree>
    <p:extLst>
      <p:ext uri="{BB962C8B-B14F-4D97-AF65-F5344CB8AC3E}">
        <p14:creationId xmlns:p14="http://schemas.microsoft.com/office/powerpoint/2010/main" val="9035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g11553d21168_0_32"/>
          <p:cNvPicPr preferRelativeResize="0"/>
          <p:nvPr/>
        </p:nvPicPr>
        <p:blipFill>
          <a:blip r:embed="rId3">
            <a:alphaModFix/>
          </a:blip>
          <a:stretch>
            <a:fillRect/>
          </a:stretch>
        </p:blipFill>
        <p:spPr>
          <a:xfrm>
            <a:off x="8454854" y="6727039"/>
            <a:ext cx="1221334" cy="481280"/>
          </a:xfrm>
          <a:prstGeom prst="rect">
            <a:avLst/>
          </a:prstGeom>
          <a:noFill/>
          <a:ln>
            <a:noFill/>
          </a:ln>
        </p:spPr>
      </p:pic>
      <p:sp>
        <p:nvSpPr>
          <p:cNvPr id="207" name="Google Shape;207;g11553d21168_0_32"/>
          <p:cNvSpPr/>
          <p:nvPr/>
        </p:nvSpPr>
        <p:spPr>
          <a:xfrm>
            <a:off x="0" y="0"/>
            <a:ext cx="4437440" cy="1783680"/>
          </a:xfrm>
          <a:prstGeom prst="rect">
            <a:avLst/>
          </a:prstGeom>
          <a:solidFill>
            <a:srgbClr val="1F497D"/>
          </a:solidFill>
          <a:ln w="9525" cap="flat" cmpd="sng">
            <a:solidFill>
              <a:schemeClr val="dk2"/>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208" name="Google Shape;208;g11553d21168_0_32"/>
          <p:cNvSpPr txBox="1">
            <a:spLocks noGrp="1"/>
          </p:cNvSpPr>
          <p:nvPr>
            <p:ph type="body" idx="1"/>
          </p:nvPr>
        </p:nvSpPr>
        <p:spPr>
          <a:xfrm>
            <a:off x="110827" y="149733"/>
            <a:ext cx="5089600" cy="772160"/>
          </a:xfrm>
          <a:prstGeom prst="rect">
            <a:avLst/>
          </a:prstGeom>
          <a:noFill/>
          <a:ln>
            <a:noFill/>
          </a:ln>
        </p:spPr>
        <p:txBody>
          <a:bodyPr spcFirstLastPara="1" vert="horz" wrap="square" lIns="97520" tIns="48747" rIns="97520" bIns="48747" rtlCol="0" anchor="t" anchorCtr="0">
            <a:noAutofit/>
          </a:bodyPr>
          <a:lstStyle/>
          <a:p>
            <a:pPr marL="0" indent="0">
              <a:spcBef>
                <a:spcPts val="0"/>
              </a:spcBef>
              <a:buClr>
                <a:srgbClr val="222222"/>
              </a:buClr>
              <a:buSzPts val="450"/>
              <a:buNone/>
            </a:pPr>
            <a:r>
              <a:rPr lang="en-US" sz="4907" b="1">
                <a:solidFill>
                  <a:schemeClr val="lt1"/>
                </a:solidFill>
                <a:latin typeface="Oswald"/>
                <a:ea typeface="Oswald"/>
                <a:cs typeface="Oswald"/>
                <a:sym typeface="Oswald"/>
              </a:rPr>
              <a:t>Evaluation &amp; Certificate</a:t>
            </a:r>
            <a:endParaRPr sz="213" b="1">
              <a:solidFill>
                <a:srgbClr val="1F497D"/>
              </a:solidFill>
            </a:endParaRPr>
          </a:p>
          <a:p>
            <a:pPr marL="0" indent="0">
              <a:spcBef>
                <a:spcPts val="0"/>
              </a:spcBef>
              <a:buClr>
                <a:srgbClr val="222222"/>
              </a:buClr>
              <a:buSzPts val="450"/>
              <a:buNone/>
            </a:pPr>
            <a:endParaRPr b="1">
              <a:solidFill>
                <a:srgbClr val="FF9900"/>
              </a:solidFill>
            </a:endParaRPr>
          </a:p>
        </p:txBody>
      </p:sp>
      <p:pic>
        <p:nvPicPr>
          <p:cNvPr id="3" name="Picture 2">
            <a:extLst>
              <a:ext uri="{FF2B5EF4-FFF2-40B4-BE49-F238E27FC236}">
                <a16:creationId xmlns:a16="http://schemas.microsoft.com/office/drawing/2014/main" id="{4DEE0622-09F7-BFE4-490A-5114265E026D}"/>
              </a:ext>
            </a:extLst>
          </p:cNvPr>
          <p:cNvPicPr>
            <a:picLocks noChangeAspect="1"/>
          </p:cNvPicPr>
          <p:nvPr/>
        </p:nvPicPr>
        <p:blipFill>
          <a:blip r:embed="rId4"/>
          <a:stretch>
            <a:fillRect/>
          </a:stretch>
        </p:blipFill>
        <p:spPr>
          <a:xfrm>
            <a:off x="164818" y="2311468"/>
            <a:ext cx="4865231" cy="3719513"/>
          </a:xfrm>
          <a:prstGeom prst="rect">
            <a:avLst/>
          </a:prstGeom>
        </p:spPr>
      </p:pic>
      <p:pic>
        <p:nvPicPr>
          <p:cNvPr id="5" name="Picture 4">
            <a:extLst>
              <a:ext uri="{FF2B5EF4-FFF2-40B4-BE49-F238E27FC236}">
                <a16:creationId xmlns:a16="http://schemas.microsoft.com/office/drawing/2014/main" id="{09A89C23-E6ED-8E7C-195A-9E4DD63BE348}"/>
              </a:ext>
            </a:extLst>
          </p:cNvPr>
          <p:cNvPicPr>
            <a:picLocks noChangeAspect="1"/>
          </p:cNvPicPr>
          <p:nvPr/>
        </p:nvPicPr>
        <p:blipFill>
          <a:blip r:embed="rId5"/>
          <a:stretch>
            <a:fillRect/>
          </a:stretch>
        </p:blipFill>
        <p:spPr>
          <a:xfrm>
            <a:off x="5151342" y="685800"/>
            <a:ext cx="4437440" cy="57557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20" cap="none" dirty="0">
                <a:cs typeface="Times New Roman" panose="02020603050405020304" pitchFamily="18" charset="0"/>
              </a:rPr>
              <a:t>SEC </a:t>
            </a:r>
            <a:r>
              <a:rPr lang="en-US" cap="none" dirty="0">
                <a:cs typeface="Times New Roman" panose="02020603050405020304" pitchFamily="18" charset="0"/>
              </a:rPr>
              <a:t>Complaint Dismissals 2021-23</a:t>
            </a:r>
            <a:br>
              <a:rPr lang="en-US" sz="3520"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365760" lvl="1" indent="-365760"/>
            <a:r>
              <a:rPr lang="en-US" sz="1120" dirty="0">
                <a:latin typeface="+mj-lt"/>
                <a:cs typeface="Times New Roman" panose="02020603050405020304" pitchFamily="18" charset="0"/>
              </a:rPr>
              <a:t>SEC decided 29 complaints in 2021, 59 in 2022, 31 so far in 2023</a:t>
            </a:r>
          </a:p>
          <a:p>
            <a:pPr marL="365760" lvl="1" indent="-365760"/>
            <a:r>
              <a:rPr lang="en-US" sz="1120" dirty="0">
                <a:latin typeface="+mj-lt"/>
                <a:cs typeface="Times New Roman" panose="02020603050405020304" pitchFamily="18" charset="0"/>
              </a:rPr>
              <a:t>Of the 29 complaints decided in 2021, 23 were dismissed; </a:t>
            </a:r>
          </a:p>
          <a:p>
            <a:pPr marL="365760" lvl="1" indent="-365760"/>
            <a:r>
              <a:rPr lang="en-US" sz="1120" dirty="0">
                <a:latin typeface="+mj-lt"/>
                <a:cs typeface="Times New Roman" panose="02020603050405020304" pitchFamily="18" charset="0"/>
              </a:rPr>
              <a:t>Of the 59 complaints decided in 2022, 53 were dismissed.</a:t>
            </a:r>
          </a:p>
          <a:p>
            <a:pPr marL="365760" lvl="1" indent="-365760"/>
            <a:r>
              <a:rPr lang="en-US" sz="1120" dirty="0">
                <a:latin typeface="+mj-lt"/>
                <a:cs typeface="Times New Roman" panose="02020603050405020304" pitchFamily="18" charset="0"/>
              </a:rPr>
              <a:t>Of the 47 complaints decided in 2023, 34 were dismissed. </a:t>
            </a:r>
          </a:p>
          <a:p>
            <a:pPr marL="365760" lvl="1" indent="-365760"/>
            <a:r>
              <a:rPr lang="en-US" sz="1120" dirty="0">
                <a:latin typeface="+mj-lt"/>
                <a:cs typeface="Times New Roman" panose="02020603050405020304" pitchFamily="18" charset="0"/>
              </a:rPr>
              <a:t>In most instances of dismissal, </a:t>
            </a:r>
            <a:r>
              <a:rPr lang="en-US" sz="1120" dirty="0">
                <a:latin typeface="+mj-lt"/>
                <a:ea typeface="Calibri" panose="020F0502020204030204" pitchFamily="34" charset="0"/>
                <a:cs typeface="Times New Roman" panose="02020603050405020304" pitchFamily="18" charset="0"/>
              </a:rPr>
              <a:t>Complainant failed to plead sufficient, credible facts to support a finding that Respondent violated a provision of the Code of Conduct or the Code of Ethics for School Board Members as alleged in the Complaint.</a:t>
            </a:r>
          </a:p>
          <a:p>
            <a:pPr marL="365760" lvl="1" indent="-365760"/>
            <a:r>
              <a:rPr lang="en-US" sz="1120" dirty="0">
                <a:latin typeface="+mj-lt"/>
                <a:ea typeface="Calibri" panose="020F0502020204030204" pitchFamily="34" charset="0"/>
                <a:cs typeface="Times New Roman" panose="02020603050405020304" pitchFamily="18" charset="0"/>
              </a:rPr>
              <a:t>Only three complaints to date that have not been dismissed have not been adjudicated by the Commissioner of Education.</a:t>
            </a:r>
          </a:p>
          <a:p>
            <a:pPr marL="365760" lvl="1" indent="-365760"/>
            <a:r>
              <a:rPr lang="en-US" sz="1120" dirty="0">
                <a:latin typeface="+mj-lt"/>
                <a:ea typeface="Calibri" panose="020F0502020204030204" pitchFamily="34" charset="0"/>
                <a:cs typeface="Times New Roman" panose="02020603050405020304" pitchFamily="18" charset="0"/>
              </a:rPr>
              <a:t>Fines for frivolous complaints – 2021 - $100; 2022 - $ 100, $500; 2023 - $100</a:t>
            </a:r>
          </a:p>
          <a:p>
            <a:pPr marL="365760" lvl="1" indent="-365760"/>
            <a:r>
              <a:rPr lang="en-US" sz="1120" u="sng" dirty="0">
                <a:latin typeface="+mj-lt"/>
                <a:ea typeface="Calibri" panose="020F0502020204030204" pitchFamily="34" charset="0"/>
                <a:cs typeface="Times New Roman" panose="02020603050405020304" pitchFamily="18" charset="0"/>
              </a:rPr>
              <a:t>School Ethics Commission Complaint Dismissals 2020 – 2023</a:t>
            </a:r>
            <a:endParaRPr lang="en-US" sz="1120" dirty="0">
              <a:latin typeface="+mj-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defTabSz="365760"/>
            <a:fld id="{B6F15528-21DE-4FAA-801E-634DDDAF4B2B}" type="slidenum">
              <a:rPr lang="en-US">
                <a:solidFill>
                  <a:srgbClr val="B71E42"/>
                </a:solidFill>
                <a:latin typeface="Gill Sans MT" panose="020B0502020104020203"/>
              </a:rPr>
              <a:pPr defTabSz="365760"/>
              <a:t>30</a:t>
            </a:fld>
            <a:endParaRPr lang="en-US" dirty="0">
              <a:solidFill>
                <a:srgbClr val="B71E42"/>
              </a:solidFill>
              <a:latin typeface="Gill Sans MT" panose="020B0502020104020203"/>
            </a:endParaRPr>
          </a:p>
        </p:txBody>
      </p:sp>
    </p:spTree>
    <p:extLst>
      <p:ext uri="{BB962C8B-B14F-4D97-AF65-F5344CB8AC3E}">
        <p14:creationId xmlns:p14="http://schemas.microsoft.com/office/powerpoint/2010/main" val="1388848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 OF HARASSMENT, INTIMIDATION, BULLYING</a:t>
            </a:r>
          </a:p>
        </p:txBody>
      </p:sp>
      <p:sp>
        <p:nvSpPr>
          <p:cNvPr id="3" name="Content Placeholder 2"/>
          <p:cNvSpPr>
            <a:spLocks noGrp="1"/>
          </p:cNvSpPr>
          <p:nvPr>
            <p:ph idx="1"/>
          </p:nvPr>
        </p:nvSpPr>
        <p:spPr/>
        <p:txBody>
          <a:bodyPr/>
          <a:lstStyle/>
          <a:p>
            <a:pPr marL="0" indent="0" algn="just">
              <a:buNone/>
            </a:pPr>
            <a:r>
              <a:rPr lang="en-US" dirty="0"/>
              <a:t>	1.  Any gesture, written, verbal or physical act, including electronic communication</a:t>
            </a:r>
          </a:p>
          <a:p>
            <a:pPr marL="0" indent="0" algn="just">
              <a:buNone/>
            </a:pPr>
            <a:r>
              <a:rPr lang="en-US" dirty="0"/>
              <a:t>	2. That is reasonably perceived as being motivated by an actual or perceived protected characteristic</a:t>
            </a:r>
          </a:p>
          <a:p>
            <a:pPr marL="0" indent="0" algn="just">
              <a:buNone/>
            </a:pPr>
            <a:r>
              <a:rPr lang="en-US" dirty="0"/>
              <a:t>	3.  Can be single incident or a series of incidents </a:t>
            </a:r>
          </a:p>
          <a:p>
            <a:pPr marL="0" indent="0" algn="just">
              <a:buNone/>
            </a:pPr>
            <a:r>
              <a:rPr lang="en-US" dirty="0"/>
              <a:t>	4. Takes place on school property/school function; on school bus or off school grounds</a:t>
            </a:r>
          </a:p>
          <a:p>
            <a:pPr marL="0" indent="0" algn="just">
              <a:buNone/>
            </a:pPr>
            <a:r>
              <a:rPr lang="en-US" dirty="0"/>
              <a:t>	5.  Substantially disrupts classroom environment or harms student</a:t>
            </a:r>
          </a:p>
          <a:p>
            <a:pPr marL="0" indent="0">
              <a:buNone/>
            </a:pPr>
            <a:endParaRPr lang="en-US" dirty="0"/>
          </a:p>
          <a:p>
            <a:pPr marL="365760" lvl="1" indent="0">
              <a:buNone/>
            </a:pPr>
            <a:endParaRPr lang="en-US" dirty="0"/>
          </a:p>
        </p:txBody>
      </p:sp>
    </p:spTree>
    <p:extLst>
      <p:ext uri="{BB962C8B-B14F-4D97-AF65-F5344CB8AC3E}">
        <p14:creationId xmlns:p14="http://schemas.microsoft.com/office/powerpoint/2010/main" val="1452809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HIB vs. Student Conflicts</a:t>
            </a:r>
          </a:p>
        </p:txBody>
      </p:sp>
      <p:sp>
        <p:nvSpPr>
          <p:cNvPr id="3" name="Content Placeholder 2"/>
          <p:cNvSpPr>
            <a:spLocks noGrp="1"/>
          </p:cNvSpPr>
          <p:nvPr>
            <p:ph idx="1"/>
          </p:nvPr>
        </p:nvSpPr>
        <p:spPr/>
        <p:txBody>
          <a:bodyPr>
            <a:normAutofit/>
          </a:bodyPr>
          <a:lstStyle/>
          <a:p>
            <a:r>
              <a:rPr lang="en-US" sz="1200" dirty="0"/>
              <a:t>Conduct that does not constitute HIB may nevertheless be a student conflict in violation of the Student Code of Conduct.  Therefore, disciplinary action may still be appropriate.</a:t>
            </a:r>
          </a:p>
          <a:p>
            <a:pPr marL="208598" lvl="1" indent="-208598"/>
            <a:r>
              <a:rPr lang="en-US" sz="1200" u="sng" dirty="0"/>
              <a:t>Student Conflicts are not HIB</a:t>
            </a:r>
            <a:endParaRPr lang="en-US" sz="1200" dirty="0"/>
          </a:p>
          <a:p>
            <a:pPr lvl="1"/>
            <a:r>
              <a:rPr lang="en-US" sz="1080" dirty="0"/>
              <a:t>Conflict - disagreement, argument, fight or other action between people when they want different things, and everyone is equally involved.</a:t>
            </a:r>
          </a:p>
          <a:p>
            <a:pPr lvl="2"/>
            <a:r>
              <a:rPr lang="en-US" sz="960" dirty="0"/>
              <a:t>During a conflict, name-calling, threats and other conduct that might look like bullying can occur. However, a conflict and bullying are very different. Unlike bullying, during a conflict people are equally involved in some type of disagreement. Conflict is considered mutual, meaning everyone is more or less evenly involved. </a:t>
            </a:r>
          </a:p>
          <a:p>
            <a:pPr lvl="1"/>
            <a:r>
              <a:rPr lang="en-US" sz="1080" dirty="0"/>
              <a:t>Bullying, by contrast, involves one-sided behavior, where one or more students are victims of unwanted or uninvited aggression that is reasonably believed to be motivated by a desire to physically and/or emotionally hurts the victim(s).</a:t>
            </a:r>
          </a:p>
          <a:p>
            <a:pPr lvl="2"/>
            <a:r>
              <a:rPr lang="en-US" sz="960" dirty="0"/>
              <a:t>The behavior is not an attempt to positively or negatively address or resolve a problem.</a:t>
            </a:r>
          </a:p>
          <a:p>
            <a:pPr marL="208598" lvl="1" indent="-208598"/>
            <a:endParaRPr lang="en-US" dirty="0"/>
          </a:p>
        </p:txBody>
      </p:sp>
    </p:spTree>
    <p:extLst>
      <p:ext uri="{BB962C8B-B14F-4D97-AF65-F5344CB8AC3E}">
        <p14:creationId xmlns:p14="http://schemas.microsoft.com/office/powerpoint/2010/main" val="952295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Reporting and Investigating Allegations of HIB</a:t>
            </a:r>
          </a:p>
        </p:txBody>
      </p:sp>
      <p:sp>
        <p:nvSpPr>
          <p:cNvPr id="3" name="Content Placeholder 2"/>
          <p:cNvSpPr>
            <a:spLocks noGrp="1"/>
          </p:cNvSpPr>
          <p:nvPr>
            <p:ph idx="1"/>
          </p:nvPr>
        </p:nvSpPr>
        <p:spPr/>
        <p:txBody>
          <a:bodyPr>
            <a:normAutofit lnSpcReduction="10000"/>
          </a:bodyPr>
          <a:lstStyle/>
          <a:p>
            <a:pPr marL="0" indent="0">
              <a:buNone/>
            </a:pPr>
            <a:r>
              <a:rPr lang="en-US" sz="2240" b="1" dirty="0"/>
              <a:t>N.J.S.A. 18A:37-15(b)(3)</a:t>
            </a:r>
          </a:p>
          <a:p>
            <a:pPr marL="0" indent="0">
              <a:buNone/>
            </a:pPr>
            <a:r>
              <a:rPr lang="en-US" sz="2240" dirty="0"/>
              <a:t>Staff member or student relays incident to principal witnessed the incident or received reliable information</a:t>
            </a:r>
          </a:p>
          <a:p>
            <a:pPr marL="0" indent="0">
              <a:buNone/>
            </a:pPr>
            <a:r>
              <a:rPr lang="en-US" sz="2240" b="1" dirty="0"/>
              <a:t>N.J.S.A. 18A: 37-15(b)(5) </a:t>
            </a:r>
          </a:p>
          <a:p>
            <a:pPr marL="0" indent="0">
              <a:buNone/>
            </a:pPr>
            <a:r>
              <a:rPr lang="en-US" sz="2240" dirty="0"/>
              <a:t>Notifies parent(s) of HIB allegation and student(s) involved same day  - Keep record of date, time, and manner of notification; also offer opportunity for counseling and other interventions</a:t>
            </a:r>
          </a:p>
          <a:p>
            <a:pPr marL="0" indent="0">
              <a:buNone/>
            </a:pPr>
            <a:r>
              <a:rPr lang="en-US" sz="2240" dirty="0"/>
              <a:t> </a:t>
            </a:r>
          </a:p>
        </p:txBody>
      </p:sp>
    </p:spTree>
    <p:extLst>
      <p:ext uri="{BB962C8B-B14F-4D97-AF65-F5344CB8AC3E}">
        <p14:creationId xmlns:p14="http://schemas.microsoft.com/office/powerpoint/2010/main" val="800708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and Investigating</a:t>
            </a:r>
          </a:p>
        </p:txBody>
      </p:sp>
      <p:sp>
        <p:nvSpPr>
          <p:cNvPr id="3" name="Content Placeholder 2"/>
          <p:cNvSpPr>
            <a:spLocks noGrp="1"/>
          </p:cNvSpPr>
          <p:nvPr>
            <p:ph idx="1"/>
          </p:nvPr>
        </p:nvSpPr>
        <p:spPr/>
        <p:txBody>
          <a:bodyPr/>
          <a:lstStyle/>
          <a:p>
            <a:r>
              <a:rPr lang="en-US" dirty="0"/>
              <a:t>N.J.S.A. 18A: 37-15(b)(5)</a:t>
            </a:r>
          </a:p>
          <a:p>
            <a:r>
              <a:rPr lang="en-US" dirty="0"/>
              <a:t>Within two days of witnessing or learning of incident, the staff member who reported must provide the principal with a written report</a:t>
            </a:r>
          </a:p>
          <a:p>
            <a:r>
              <a:rPr lang="en-US" dirty="0"/>
              <a:t>Use confidential identifiers</a:t>
            </a:r>
          </a:p>
          <a:p>
            <a:r>
              <a:rPr lang="en-US" dirty="0"/>
              <a:t>Within (1) day of receiving verbal report, principal initiates HIB investigation with Anti-Bullying Specialist – N.J.S.A. 18A: 37-15(b)(6)(a)</a:t>
            </a:r>
          </a:p>
        </p:txBody>
      </p:sp>
    </p:spTree>
    <p:extLst>
      <p:ext uri="{BB962C8B-B14F-4D97-AF65-F5344CB8AC3E}">
        <p14:creationId xmlns:p14="http://schemas.microsoft.com/office/powerpoint/2010/main" val="58938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Determinations</a:t>
            </a:r>
          </a:p>
        </p:txBody>
      </p:sp>
      <p:sp>
        <p:nvSpPr>
          <p:cNvPr id="3" name="Content Placeholder 2"/>
          <p:cNvSpPr>
            <a:spLocks noGrp="1"/>
          </p:cNvSpPr>
          <p:nvPr>
            <p:ph idx="1"/>
          </p:nvPr>
        </p:nvSpPr>
        <p:spPr/>
        <p:txBody>
          <a:bodyPr>
            <a:normAutofit fontScale="77500" lnSpcReduction="20000"/>
          </a:bodyPr>
          <a:lstStyle/>
          <a:p>
            <a:r>
              <a:rPr lang="en-US" dirty="0"/>
              <a:t>Per N.J.S.A. 18A:17–46, if a school district’s policy permits a preliminary determination to be made on whether a reported incident or complaint is a report outside the scope of the definition of harassment, intimidation, or bullying pursuant to section 2 of P.L.2002, c. 83 (C.18A:37–14), the superintendent shall also provide annually to the board of education information on the number of times a preliminary determination was made that an incident or complaint was outside the scope of that definition for the purposes of the State’s monitoring of the school district.</a:t>
            </a:r>
          </a:p>
          <a:p>
            <a:r>
              <a:rPr lang="en-US" dirty="0"/>
              <a:t>The principal shall report to the superintendent if a preliminary determination is made under the school district’s policy that the reported incident or complaint is a report outside the scope of the definition of harassment, intimidation, or bullying, and the superintendent may require the principal to conduct an investigation of the incident, if the superintendent determines that an investigation is necessary because the incident is within the scope of the definition of harassment, intimidation, or bullying. The superintendent shall notify the principal of this determination in writing.</a:t>
            </a:r>
          </a:p>
          <a:p>
            <a:r>
              <a:rPr lang="en-US" dirty="0"/>
              <a:t>The NJDOE mandated form is also to be used even if a preliminary determination is made under the school district’s policy that the reported incident or complaint is a report outside the scope of the definition of harassment, intimidation, or bullying pursuant to section 2 of P.L.2002, c. 83 (C.18A:37–14).  Similar to conduct investigated as HIB, the report shall be kept on file at the school but shall not be included in any student record, unless the incident results in disciplinary action or is otherwise required to be contained in a student’s record under State or federal law.</a:t>
            </a:r>
          </a:p>
          <a:p>
            <a:endParaRPr lang="en-US" dirty="0"/>
          </a:p>
        </p:txBody>
      </p:sp>
    </p:spTree>
    <p:extLst>
      <p:ext uri="{BB962C8B-B14F-4D97-AF65-F5344CB8AC3E}">
        <p14:creationId xmlns:p14="http://schemas.microsoft.com/office/powerpoint/2010/main" val="1010018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Investigation Tips</a:t>
            </a:r>
          </a:p>
        </p:txBody>
      </p:sp>
      <p:sp>
        <p:nvSpPr>
          <p:cNvPr id="3" name="Content Placeholder 2"/>
          <p:cNvSpPr>
            <a:spLocks noGrp="1"/>
          </p:cNvSpPr>
          <p:nvPr>
            <p:ph idx="1"/>
          </p:nvPr>
        </p:nvSpPr>
        <p:spPr>
          <a:xfrm>
            <a:off x="1625602" y="2627143"/>
            <a:ext cx="5158001" cy="2597876"/>
          </a:xfrm>
        </p:spPr>
        <p:txBody>
          <a:bodyPr>
            <a:normAutofit fontScale="92500" lnSpcReduction="10000"/>
          </a:bodyPr>
          <a:lstStyle/>
          <a:p>
            <a:endParaRPr lang="en-US" dirty="0"/>
          </a:p>
          <a:p>
            <a:r>
              <a:rPr lang="en-US" dirty="0"/>
              <a:t>Complainant, Accused, and Witnesses will all be interviewed</a:t>
            </a:r>
          </a:p>
          <a:p>
            <a:r>
              <a:rPr lang="en-US" dirty="0"/>
              <a:t>Relevant documents, emails, and phone records will be requested</a:t>
            </a:r>
          </a:p>
          <a:p>
            <a:r>
              <a:rPr lang="en-US" dirty="0"/>
              <a:t>Information shared on a “Need to Know” basis</a:t>
            </a:r>
          </a:p>
          <a:p>
            <a:r>
              <a:rPr lang="en-US" dirty="0"/>
              <a:t>Complaints made in bad faith will be subject to discipline</a:t>
            </a:r>
          </a:p>
          <a:p>
            <a:r>
              <a:rPr lang="en-US" dirty="0"/>
              <a:t>School districts have the right to interview students without prior parent permission – </a:t>
            </a:r>
            <a:r>
              <a:rPr lang="en-US" u="sng" dirty="0"/>
              <a:t>Goss v. Lopez</a:t>
            </a:r>
            <a:r>
              <a:rPr lang="en-US" dirty="0"/>
              <a:t>, 419 U.S. 595 (1975)</a:t>
            </a:r>
          </a:p>
        </p:txBody>
      </p:sp>
    </p:spTree>
    <p:extLst>
      <p:ext uri="{BB962C8B-B14F-4D97-AF65-F5344CB8AC3E}">
        <p14:creationId xmlns:p14="http://schemas.microsoft.com/office/powerpoint/2010/main" val="2063731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Preservation of Evidence</a:t>
            </a:r>
          </a:p>
        </p:txBody>
      </p:sp>
      <p:sp>
        <p:nvSpPr>
          <p:cNvPr id="3" name="Content Placeholder 2"/>
          <p:cNvSpPr>
            <a:spLocks noGrp="1"/>
          </p:cNvSpPr>
          <p:nvPr>
            <p:ph idx="1"/>
          </p:nvPr>
        </p:nvSpPr>
        <p:spPr>
          <a:xfrm>
            <a:off x="1486395" y="2462554"/>
            <a:ext cx="5158001" cy="2328464"/>
          </a:xfrm>
        </p:spPr>
        <p:txBody>
          <a:bodyPr>
            <a:normAutofit fontScale="77500" lnSpcReduction="20000"/>
          </a:bodyPr>
          <a:lstStyle/>
          <a:p>
            <a:endParaRPr lang="en-US" dirty="0"/>
          </a:p>
          <a:p>
            <a:r>
              <a:rPr lang="en-US" dirty="0"/>
              <a:t>Collect any evidence of the incident that has been brought to your attention (written – i.e. text messages, notes, comments on social media, letters)</a:t>
            </a:r>
          </a:p>
          <a:p>
            <a:r>
              <a:rPr lang="en-US" dirty="0"/>
              <a:t>Physical items such as photos, videos, etc.</a:t>
            </a:r>
          </a:p>
          <a:p>
            <a:r>
              <a:rPr lang="en-US" dirty="0"/>
              <a:t>Make sure evidence is safe-guarded and entered into the record of the incident</a:t>
            </a:r>
          </a:p>
          <a:p>
            <a:r>
              <a:rPr lang="en-US" dirty="0"/>
              <a:t>Evidence preservation is important especially if there is an appeal of the decision</a:t>
            </a:r>
          </a:p>
        </p:txBody>
      </p:sp>
    </p:spTree>
    <p:extLst>
      <p:ext uri="{BB962C8B-B14F-4D97-AF65-F5344CB8AC3E}">
        <p14:creationId xmlns:p14="http://schemas.microsoft.com/office/powerpoint/2010/main" val="1783267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REMEMBER</a:t>
            </a:r>
          </a:p>
        </p:txBody>
      </p:sp>
      <p:sp>
        <p:nvSpPr>
          <p:cNvPr id="3" name="Content Placeholder 2"/>
          <p:cNvSpPr>
            <a:spLocks noGrp="1"/>
          </p:cNvSpPr>
          <p:nvPr>
            <p:ph idx="1"/>
          </p:nvPr>
        </p:nvSpPr>
        <p:spPr>
          <a:xfrm>
            <a:off x="1478205" y="2626328"/>
            <a:ext cx="5836995" cy="3103913"/>
          </a:xfrm>
        </p:spPr>
        <p:txBody>
          <a:bodyPr>
            <a:normAutofit fontScale="92500"/>
          </a:bodyPr>
          <a:lstStyle/>
          <a:p>
            <a:r>
              <a:rPr lang="en-US" sz="1440" dirty="0"/>
              <a:t>Before an interview is concluded, ensure that the following has been asked and answered:</a:t>
            </a:r>
          </a:p>
          <a:p>
            <a:pPr lvl="1"/>
            <a:r>
              <a:rPr lang="en-US" sz="1280" dirty="0">
                <a:solidFill>
                  <a:srgbClr val="FF0000"/>
                </a:solidFill>
              </a:rPr>
              <a:t>Who</a:t>
            </a:r>
            <a:r>
              <a:rPr lang="en-US" sz="1280" dirty="0"/>
              <a:t> (did what; saw/heard what; was where; was affected; did you contact immediately after, if anyone)</a:t>
            </a:r>
          </a:p>
          <a:p>
            <a:pPr lvl="1"/>
            <a:r>
              <a:rPr lang="en-US" sz="1280" dirty="0">
                <a:solidFill>
                  <a:srgbClr val="FF0000"/>
                </a:solidFill>
              </a:rPr>
              <a:t>What</a:t>
            </a:r>
            <a:r>
              <a:rPr lang="en-US" sz="1280" dirty="0"/>
              <a:t> (happened; caused the incident; occurred before/after the incident; did you do right after the incident/comment)</a:t>
            </a:r>
          </a:p>
          <a:p>
            <a:pPr lvl="1"/>
            <a:r>
              <a:rPr lang="en-US" sz="1280" dirty="0">
                <a:solidFill>
                  <a:srgbClr val="FF0000"/>
                </a:solidFill>
              </a:rPr>
              <a:t>Where</a:t>
            </a:r>
            <a:r>
              <a:rPr lang="en-US" sz="1280" dirty="0"/>
              <a:t> (did the incident occur, where was the person at the time of the incident)</a:t>
            </a:r>
          </a:p>
          <a:p>
            <a:pPr lvl="1"/>
            <a:r>
              <a:rPr lang="en-US" sz="1280" dirty="0">
                <a:solidFill>
                  <a:srgbClr val="FF0000"/>
                </a:solidFill>
              </a:rPr>
              <a:t>When</a:t>
            </a:r>
            <a:r>
              <a:rPr lang="en-US" sz="1280" dirty="0"/>
              <a:t> (did the incident occur; when was the matter reported; when did the person learn of the incident)</a:t>
            </a:r>
          </a:p>
          <a:p>
            <a:pPr lvl="1"/>
            <a:r>
              <a:rPr lang="en-US" sz="1280" dirty="0">
                <a:solidFill>
                  <a:srgbClr val="FF0000"/>
                </a:solidFill>
              </a:rPr>
              <a:t>Why</a:t>
            </a:r>
            <a:r>
              <a:rPr lang="en-US" sz="1280" dirty="0"/>
              <a:t> (does the person think the conduct occurred; was the comment stated)</a:t>
            </a:r>
          </a:p>
          <a:p>
            <a:pPr lvl="1"/>
            <a:r>
              <a:rPr lang="en-US" sz="1280" dirty="0">
                <a:solidFill>
                  <a:srgbClr val="FF0000"/>
                </a:solidFill>
              </a:rPr>
              <a:t>How</a:t>
            </a:r>
            <a:r>
              <a:rPr lang="en-US" sz="1280" dirty="0"/>
              <a:t> (did the incident occur; how did the person learn of the incident; how did the you feel; how did you react after)</a:t>
            </a:r>
          </a:p>
        </p:txBody>
      </p:sp>
    </p:spTree>
    <p:extLst>
      <p:ext uri="{BB962C8B-B14F-4D97-AF65-F5344CB8AC3E}">
        <p14:creationId xmlns:p14="http://schemas.microsoft.com/office/powerpoint/2010/main" val="3072090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Report and Findings</a:t>
            </a:r>
          </a:p>
        </p:txBody>
      </p:sp>
      <p:sp>
        <p:nvSpPr>
          <p:cNvPr id="3" name="Content Placeholder 2"/>
          <p:cNvSpPr>
            <a:spLocks noGrp="1"/>
          </p:cNvSpPr>
          <p:nvPr>
            <p:ph idx="1"/>
          </p:nvPr>
        </p:nvSpPr>
        <p:spPr/>
        <p:txBody>
          <a:bodyPr/>
          <a:lstStyle/>
          <a:p>
            <a:endParaRPr lang="en-US" dirty="0"/>
          </a:p>
          <a:p>
            <a:r>
              <a:rPr lang="en-US" dirty="0"/>
              <a:t>A LITTLE EXPLANATION GOES A LONG WAY!</a:t>
            </a:r>
          </a:p>
          <a:p>
            <a:r>
              <a:rPr lang="en-US" dirty="0"/>
              <a:t>PREVENTS COSTLY MISTAKES</a:t>
            </a:r>
          </a:p>
        </p:txBody>
      </p:sp>
    </p:spTree>
    <p:extLst>
      <p:ext uri="{BB962C8B-B14F-4D97-AF65-F5344CB8AC3E}">
        <p14:creationId xmlns:p14="http://schemas.microsoft.com/office/powerpoint/2010/main" val="377060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383308" cy="7315200"/>
          </a:xfrm>
          <a:prstGeom prst="rect">
            <a:avLst/>
          </a:prstGeom>
          <a:solidFill>
            <a:srgbClr val="4A5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11" name="Title 1"/>
          <p:cNvSpPr txBox="1">
            <a:spLocks/>
          </p:cNvSpPr>
          <p:nvPr/>
        </p:nvSpPr>
        <p:spPr>
          <a:xfrm>
            <a:off x="6383308" y="3119773"/>
            <a:ext cx="3370292" cy="1959056"/>
          </a:xfrm>
          <a:prstGeom prst="rect">
            <a:avLst/>
          </a:prstGeom>
        </p:spPr>
        <p:txBody>
          <a:bodyPr vert="horz" lIns="75028" tIns="37514" rIns="75028" bIns="37514" rtlCol="0" anchor="b">
            <a:noAutofit/>
          </a:bodyPr>
          <a:lstStyle>
            <a:lvl1pPr algn="ctr" defTabSz="891540" rtl="0" eaLnBrk="1" latinLnBrk="0" hangingPunct="1">
              <a:lnSpc>
                <a:spcPct val="90000"/>
              </a:lnSpc>
              <a:spcBef>
                <a:spcPct val="0"/>
              </a:spcBef>
              <a:buNone/>
              <a:defRPr sz="5850" kern="1200">
                <a:solidFill>
                  <a:schemeClr val="tx1"/>
                </a:solidFill>
                <a:latin typeface="+mj-lt"/>
                <a:ea typeface="+mj-ea"/>
                <a:cs typeface="+mj-cs"/>
              </a:defRPr>
            </a:lvl1pPr>
          </a:lstStyle>
          <a:p>
            <a:r>
              <a:rPr lang="en-US" sz="2954" b="1" dirty="0">
                <a:solidFill>
                  <a:srgbClr val="4A5F89"/>
                </a:solidFill>
                <a:latin typeface="Arial" panose="020B0604020202020204" pitchFamily="34" charset="0"/>
                <a:cs typeface="Arial" panose="020B0604020202020204" pitchFamily="34" charset="0"/>
              </a:rPr>
              <a:t>Throughout the presentations, if you have any questions, please put them in the chat box.</a:t>
            </a:r>
            <a:endParaRPr lang="en-US" sz="2954" dirty="0">
              <a:solidFill>
                <a:srgbClr val="4A5F89"/>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924603" y="5771823"/>
            <a:ext cx="801989" cy="315626"/>
          </a:xfrm>
          <a:prstGeom prst="rect">
            <a:avLst/>
          </a:prstGeom>
        </p:spPr>
      </p:pic>
      <p:pic>
        <p:nvPicPr>
          <p:cNvPr id="5" name="Picture 3" descr="U:\Comm Spec\Logo\Subfund Logos\ERIC WEST\ERIC WEST Final.png">
            <a:extLst>
              <a:ext uri="{FF2B5EF4-FFF2-40B4-BE49-F238E27FC236}">
                <a16:creationId xmlns:a16="http://schemas.microsoft.com/office/drawing/2014/main" id="{7B73118D-C82E-326B-4EB4-7776601E8C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9373" y="5587728"/>
            <a:ext cx="740834" cy="6838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D1A349A-CB7A-BE00-B6B1-E6C73D6AA7D0}"/>
              </a:ext>
            </a:extLst>
          </p:cNvPr>
          <p:cNvGrpSpPr/>
          <p:nvPr/>
        </p:nvGrpSpPr>
        <p:grpSpPr>
          <a:xfrm>
            <a:off x="898311" y="746297"/>
            <a:ext cx="4650023" cy="6532287"/>
            <a:chOff x="1026878" y="666008"/>
            <a:chExt cx="4650023" cy="6532287"/>
          </a:xfrm>
        </p:grpSpPr>
        <p:pic>
          <p:nvPicPr>
            <p:cNvPr id="13" name="Picture 12" descr="Close-up of hands raised in classroom">
              <a:extLst>
                <a:ext uri="{FF2B5EF4-FFF2-40B4-BE49-F238E27FC236}">
                  <a16:creationId xmlns:a16="http://schemas.microsoft.com/office/drawing/2014/main" id="{4E660FE1-3C54-9E1F-500C-EFF2A4CB56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666008"/>
              <a:ext cx="4457701" cy="2971800"/>
            </a:xfrm>
            <a:prstGeom prst="rect">
              <a:avLst/>
            </a:prstGeom>
          </p:spPr>
        </p:pic>
        <p:pic>
          <p:nvPicPr>
            <p:cNvPr id="15" name="Graphic 14" descr="Two speech bubbles">
              <a:extLst>
                <a:ext uri="{FF2B5EF4-FFF2-40B4-BE49-F238E27FC236}">
                  <a16:creationId xmlns:a16="http://schemas.microsoft.com/office/drawing/2014/main" id="{AD7A4104-03B7-DCAC-EEDA-9D7512EEC3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878" y="3119773"/>
              <a:ext cx="4078522" cy="4078522"/>
            </a:xfrm>
            <a:prstGeom prst="rect">
              <a:avLst/>
            </a:prstGeom>
          </p:spPr>
        </p:pic>
      </p:grpSp>
    </p:spTree>
    <p:extLst>
      <p:ext uri="{BB962C8B-B14F-4D97-AF65-F5344CB8AC3E}">
        <p14:creationId xmlns:p14="http://schemas.microsoft.com/office/powerpoint/2010/main" val="4193060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111" y="943227"/>
            <a:ext cx="5774062" cy="792480"/>
          </a:xfrm>
        </p:spPr>
        <p:txBody>
          <a:bodyPr/>
          <a:lstStyle/>
          <a:p>
            <a:r>
              <a:rPr lang="en-US" dirty="0"/>
              <a:t>HIB Investigations</a:t>
            </a:r>
          </a:p>
        </p:txBody>
      </p:sp>
      <p:sp>
        <p:nvSpPr>
          <p:cNvPr id="3" name="Content Placeholder 2"/>
          <p:cNvSpPr>
            <a:spLocks noGrp="1"/>
          </p:cNvSpPr>
          <p:nvPr>
            <p:ph idx="1"/>
          </p:nvPr>
        </p:nvSpPr>
        <p:spPr>
          <a:xfrm>
            <a:off x="1321536" y="2202491"/>
            <a:ext cx="6263212" cy="3377002"/>
          </a:xfrm>
        </p:spPr>
        <p:txBody>
          <a:bodyPr>
            <a:normAutofit lnSpcReduction="10000"/>
          </a:bodyPr>
          <a:lstStyle/>
          <a:p>
            <a:pPr marL="0" indent="0" algn="ctr">
              <a:buNone/>
            </a:pPr>
            <a:endParaRPr lang="en-US" dirty="0"/>
          </a:p>
          <a:p>
            <a:pPr lvl="0"/>
            <a:r>
              <a:rPr lang="en-US" sz="1440" dirty="0"/>
              <a:t>The HIB investigation </a:t>
            </a:r>
            <a:r>
              <a:rPr lang="en-US" sz="1440" u="sng" dirty="0"/>
              <a:t>must</a:t>
            </a:r>
            <a:r>
              <a:rPr lang="en-US" sz="1440" dirty="0"/>
              <a:t> be completed within ten (10) school days from the date of the written report </a:t>
            </a:r>
            <a:r>
              <a:rPr lang="en-US" sz="1440" dirty="0">
                <a:solidFill>
                  <a:srgbClr val="FF0000"/>
                </a:solidFill>
              </a:rPr>
              <a:t>or from the date the Superintendent directs the principal to initiate an HIB investigation (following a preliminary determination)</a:t>
            </a:r>
            <a:r>
              <a:rPr lang="en-US" sz="1440" dirty="0"/>
              <a:t>.  </a:t>
            </a:r>
            <a:r>
              <a:rPr lang="en-US" sz="1440" u="sng" dirty="0"/>
              <a:t>N.J.S.A.</a:t>
            </a:r>
            <a:r>
              <a:rPr lang="en-US" sz="1440" dirty="0"/>
              <a:t> 18A:37-15(b)(6)(a).</a:t>
            </a:r>
            <a:endParaRPr lang="en-US" sz="1320" dirty="0"/>
          </a:p>
          <a:p>
            <a:pPr lvl="1"/>
            <a:r>
              <a:rPr lang="en-US" sz="1200" dirty="0"/>
              <a:t>The anti-bullying specialist may amend the report if there is additional information that was not available during the ten (10) school day period.  </a:t>
            </a:r>
            <a:r>
              <a:rPr lang="en-US" sz="1200" u="sng" dirty="0"/>
              <a:t>N.J.S.A.</a:t>
            </a:r>
            <a:r>
              <a:rPr lang="en-US" sz="1200" dirty="0"/>
              <a:t> 18A:37-15(b)(6)(a).</a:t>
            </a:r>
          </a:p>
          <a:p>
            <a:pPr lvl="0"/>
            <a:r>
              <a:rPr lang="en-US" sz="1440" dirty="0"/>
              <a:t>Within two (2) days of its completion, the results of the HIB investigation </a:t>
            </a:r>
            <a:r>
              <a:rPr lang="en-US" sz="1440" u="sng" dirty="0"/>
              <a:t>must</a:t>
            </a:r>
            <a:r>
              <a:rPr lang="en-US" sz="1440" dirty="0"/>
              <a:t> be reported to the Superintendent.  </a:t>
            </a:r>
            <a:r>
              <a:rPr lang="en-US" sz="1440" u="sng" dirty="0"/>
              <a:t>N.J.S.A.</a:t>
            </a:r>
            <a:r>
              <a:rPr lang="en-US" sz="1440" dirty="0"/>
              <a:t> 18A:37-15(b)(6)(a)(b).</a:t>
            </a:r>
          </a:p>
          <a:p>
            <a:pPr lvl="1"/>
            <a:r>
              <a:rPr lang="en-US" sz="1200" dirty="0"/>
              <a:t>The Superintendent may decide to provide intervention services, establish training programs to reduce HIB and enhance school climate, impose discipline, order counseling, or take or recommend other appropriate action.</a:t>
            </a:r>
          </a:p>
          <a:p>
            <a:pPr lvl="1"/>
            <a:r>
              <a:rPr lang="en-US" sz="1200" dirty="0">
                <a:solidFill>
                  <a:srgbClr val="FF0000"/>
                </a:solidFill>
              </a:rPr>
              <a:t>The Superintendent may also decide to seek further information.</a:t>
            </a:r>
          </a:p>
          <a:p>
            <a:pPr marL="0" indent="0">
              <a:buNone/>
            </a:pPr>
            <a:endParaRPr lang="en-US" dirty="0"/>
          </a:p>
        </p:txBody>
      </p:sp>
    </p:spTree>
    <p:extLst>
      <p:ext uri="{BB962C8B-B14F-4D97-AF65-F5344CB8AC3E}">
        <p14:creationId xmlns:p14="http://schemas.microsoft.com/office/powerpoint/2010/main" val="3621975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007" y="1230045"/>
            <a:ext cx="5985586" cy="493555"/>
          </a:xfrm>
        </p:spPr>
        <p:txBody>
          <a:bodyPr>
            <a:normAutofit fontScale="90000"/>
          </a:bodyPr>
          <a:lstStyle/>
          <a:p>
            <a:pPr algn="ctr"/>
            <a:r>
              <a:rPr lang="en-US" dirty="0"/>
              <a:t>Reporting Information to the Board &amp; Parties</a:t>
            </a:r>
          </a:p>
        </p:txBody>
      </p:sp>
      <p:sp>
        <p:nvSpPr>
          <p:cNvPr id="3" name="Content Placeholder 2"/>
          <p:cNvSpPr>
            <a:spLocks noGrp="1"/>
          </p:cNvSpPr>
          <p:nvPr>
            <p:ph idx="1"/>
          </p:nvPr>
        </p:nvSpPr>
        <p:spPr>
          <a:xfrm>
            <a:off x="1352654" y="2297121"/>
            <a:ext cx="5752574" cy="3788034"/>
          </a:xfrm>
        </p:spPr>
        <p:txBody>
          <a:bodyPr>
            <a:normAutofit lnSpcReduction="10000"/>
          </a:bodyPr>
          <a:lstStyle/>
          <a:p>
            <a:pPr marL="0" indent="0" algn="ctr">
              <a:buNone/>
            </a:pPr>
            <a:endParaRPr lang="en-US" sz="1920" b="1" dirty="0"/>
          </a:p>
          <a:p>
            <a:pPr lvl="0"/>
            <a:r>
              <a:rPr lang="en-US" sz="1440" dirty="0"/>
              <a:t>The Board of Education </a:t>
            </a:r>
            <a:r>
              <a:rPr lang="en-US" sz="1440" u="sng" dirty="0"/>
              <a:t>must</a:t>
            </a:r>
            <a:r>
              <a:rPr lang="en-US" sz="1440" dirty="0"/>
              <a:t> be informed of the HIB investigation and results at the Board of Education meeting </a:t>
            </a:r>
            <a:r>
              <a:rPr lang="en-US" sz="1440" u="sng" dirty="0"/>
              <a:t>following completion</a:t>
            </a:r>
            <a:r>
              <a:rPr lang="en-US" sz="1440" dirty="0"/>
              <a:t> of the HIB report.  </a:t>
            </a:r>
            <a:r>
              <a:rPr lang="en-US" sz="1440" u="sng" dirty="0"/>
              <a:t>N.J.S.A.</a:t>
            </a:r>
            <a:r>
              <a:rPr lang="en-US" sz="1440" dirty="0"/>
              <a:t> 18A:37-15(b)(6)(c).</a:t>
            </a:r>
          </a:p>
          <a:p>
            <a:pPr lvl="1"/>
            <a:r>
              <a:rPr lang="en-US" sz="1280" dirty="0"/>
              <a:t>Within five (5) days of informing the Board, the parents </a:t>
            </a:r>
            <a:r>
              <a:rPr lang="en-US" sz="1280" b="1" dirty="0"/>
              <a:t>of the subject students and any accused staff member(s) </a:t>
            </a:r>
            <a:r>
              <a:rPr lang="en-US" sz="1280" u="sng" dirty="0"/>
              <a:t>must</a:t>
            </a:r>
            <a:r>
              <a:rPr lang="en-US" sz="1280" dirty="0"/>
              <a:t> receive “information” in writing about the nature of the investigation and whether the District found evidence of HIB.  </a:t>
            </a:r>
            <a:r>
              <a:rPr lang="en-US" sz="1280" u="sng" dirty="0"/>
              <a:t>N.J.S.A.</a:t>
            </a:r>
            <a:r>
              <a:rPr lang="en-US" sz="1280" dirty="0"/>
              <a:t> 18A:37-15(b)(6)(d); </a:t>
            </a:r>
            <a:r>
              <a:rPr lang="en-US" sz="1280" b="1" u="sng" dirty="0"/>
              <a:t>N.J.A.C.</a:t>
            </a:r>
            <a:r>
              <a:rPr lang="en-US" sz="1280" b="1" dirty="0"/>
              <a:t> 6A:16-7.7(a)(2)(xi).</a:t>
            </a:r>
            <a:endParaRPr lang="en-US" sz="1280" dirty="0"/>
          </a:p>
          <a:p>
            <a:pPr lvl="1"/>
            <a:r>
              <a:rPr lang="en-US" sz="1280" dirty="0"/>
              <a:t>The information should be sufficient for the parents/staff member(s) to understand why the alleged conduct did or did not constitute HIB.  A summary of the investigation evidence should be referenced and a review of the applicable HIB criteria should be provided.  </a:t>
            </a:r>
          </a:p>
          <a:p>
            <a:pPr lvl="2"/>
            <a:r>
              <a:rPr lang="en-US" dirty="0">
                <a:solidFill>
                  <a:srgbClr val="FF0000"/>
                </a:solidFill>
              </a:rPr>
              <a:t>Remember FERPA and NJ Pupil Privacy Act restrictions!</a:t>
            </a:r>
          </a:p>
          <a:p>
            <a:pPr marL="0" indent="0">
              <a:buNone/>
            </a:pPr>
            <a:endParaRPr lang="en-US" dirty="0"/>
          </a:p>
        </p:txBody>
      </p:sp>
    </p:spTree>
    <p:extLst>
      <p:ext uri="{BB962C8B-B14F-4D97-AF65-F5344CB8AC3E}">
        <p14:creationId xmlns:p14="http://schemas.microsoft.com/office/powerpoint/2010/main" val="621952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HIB Hearings </a:t>
            </a:r>
          </a:p>
        </p:txBody>
      </p:sp>
      <p:sp>
        <p:nvSpPr>
          <p:cNvPr id="3" name="Content Placeholder 2"/>
          <p:cNvSpPr>
            <a:spLocks noGrp="1"/>
          </p:cNvSpPr>
          <p:nvPr>
            <p:ph idx="1"/>
          </p:nvPr>
        </p:nvSpPr>
        <p:spPr/>
        <p:txBody>
          <a:bodyPr>
            <a:normAutofit/>
          </a:bodyPr>
          <a:lstStyle/>
          <a:p>
            <a:pPr lvl="0"/>
            <a:r>
              <a:rPr lang="en-US" sz="1200" dirty="0"/>
              <a:t>After receiving the information, the parents and/or any accused staff member(s) may request a hearing before the Board of Education.  </a:t>
            </a:r>
            <a:r>
              <a:rPr lang="en-US" sz="1200" u="sng" dirty="0"/>
              <a:t>N.J.S.A.</a:t>
            </a:r>
            <a:r>
              <a:rPr lang="en-US" sz="1200" dirty="0"/>
              <a:t> 18A:37-15(b)(6)(d).  The request for a hearing before the Board of Education must occur within 60 calendar days after receiving the written information about the investigation.  </a:t>
            </a:r>
          </a:p>
          <a:p>
            <a:pPr lvl="1"/>
            <a:r>
              <a:rPr lang="en-US" sz="1080" dirty="0"/>
              <a:t>If requested, the hearing </a:t>
            </a:r>
            <a:r>
              <a:rPr lang="en-US" sz="1080" u="sng" dirty="0"/>
              <a:t>must</a:t>
            </a:r>
            <a:r>
              <a:rPr lang="en-US" sz="1080" dirty="0"/>
              <a:t> occur within ten (10) days, and occur in closed, executive session.  </a:t>
            </a:r>
            <a:r>
              <a:rPr lang="en-US" sz="1080" u="sng" dirty="0"/>
              <a:t>N.J.S.A.</a:t>
            </a:r>
            <a:r>
              <a:rPr lang="en-US" sz="1080" dirty="0"/>
              <a:t> 18A:37-15(b)(6)(d).</a:t>
            </a:r>
          </a:p>
          <a:p>
            <a:pPr lvl="1"/>
            <a:r>
              <a:rPr lang="en-US" sz="1080" dirty="0"/>
              <a:t>Parents </a:t>
            </a:r>
            <a:r>
              <a:rPr lang="en-US" sz="1080" b="1" dirty="0"/>
              <a:t>and any accused staff member(s) </a:t>
            </a:r>
            <a:r>
              <a:rPr lang="en-US" sz="1080" dirty="0"/>
              <a:t>cannot be denied the opportunity to provide witnesses and appear before the Board of Education.  </a:t>
            </a:r>
          </a:p>
          <a:p>
            <a:pPr lvl="2"/>
            <a:r>
              <a:rPr lang="en-US" sz="960" u="sng" dirty="0"/>
              <a:t>See</a:t>
            </a:r>
            <a:r>
              <a:rPr lang="en-US" sz="960" dirty="0"/>
              <a:t> </a:t>
            </a:r>
            <a:r>
              <a:rPr lang="en-US" sz="960" u="sng" dirty="0" err="1"/>
              <a:t>Sadloch</a:t>
            </a:r>
            <a:r>
              <a:rPr lang="en-US" sz="960" u="sng" dirty="0"/>
              <a:t> v. Cedar Grove Board of Education</a:t>
            </a:r>
            <a:r>
              <a:rPr lang="en-US" sz="960" dirty="0"/>
              <a:t>, OAL DKT. EDU 00619-14, decided March 25, 2015, adopted Commissioner Decision No. 216-15, June 23, 2015.  (A failure to provide a staff member with an opportunity to be heard before the Board’s written determination may result in the expungement of the HIB record.)</a:t>
            </a:r>
          </a:p>
          <a:p>
            <a:pPr lvl="1"/>
            <a:r>
              <a:rPr lang="en-US" sz="1080" dirty="0"/>
              <a:t>Unreasonable time limitations may deprive parents and/or staff members with the due process that they are accorded under the law.  </a:t>
            </a:r>
          </a:p>
          <a:p>
            <a:pPr lvl="2"/>
            <a:r>
              <a:rPr lang="en-US" sz="960" u="sng" dirty="0"/>
              <a:t>See</a:t>
            </a:r>
            <a:r>
              <a:rPr lang="en-US" sz="960" dirty="0"/>
              <a:t> </a:t>
            </a:r>
            <a:r>
              <a:rPr lang="en-US" sz="960" u="sng" dirty="0" err="1"/>
              <a:t>Gibble</a:t>
            </a:r>
            <a:r>
              <a:rPr lang="en-US" sz="960" u="sng" dirty="0"/>
              <a:t> v. Hunterdon Central Regional School District</a:t>
            </a:r>
            <a:r>
              <a:rPr lang="en-US" sz="960" dirty="0"/>
              <a:t>, OAL DKT EDU 02767-15, final decision (April 12, 2016) (parents were limited to 20 minutes and were precluded from presenting witnesses).</a:t>
            </a:r>
          </a:p>
        </p:txBody>
      </p:sp>
    </p:spTree>
    <p:extLst>
      <p:ext uri="{BB962C8B-B14F-4D97-AF65-F5344CB8AC3E}">
        <p14:creationId xmlns:p14="http://schemas.microsoft.com/office/powerpoint/2010/main" val="1394822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from New Jersey Department of Education</a:t>
            </a:r>
          </a:p>
        </p:txBody>
      </p:sp>
      <p:sp>
        <p:nvSpPr>
          <p:cNvPr id="3" name="Content Placeholder 2"/>
          <p:cNvSpPr>
            <a:spLocks noGrp="1"/>
          </p:cNvSpPr>
          <p:nvPr>
            <p:ph idx="4294967295"/>
          </p:nvPr>
        </p:nvSpPr>
        <p:spPr>
          <a:xfrm>
            <a:off x="2070100" y="2527300"/>
            <a:ext cx="7683500" cy="2759710"/>
          </a:xfrm>
        </p:spPr>
        <p:txBody>
          <a:bodyPr/>
          <a:lstStyle/>
          <a:p>
            <a:endParaRPr lang="en-US" dirty="0"/>
          </a:p>
          <a:p>
            <a:r>
              <a:rPr lang="en-US" dirty="0"/>
              <a:t>HIB – Guidance for schools and parents, questions and answers on the ABR, HIB online tutorials, HIB model policy and guidance, and other HIB resources: </a:t>
            </a:r>
            <a:r>
              <a:rPr lang="en-US" dirty="0">
                <a:hlinkClick r:id="rId2"/>
              </a:rPr>
              <a:t>http://www.state.nj.us/education/students/safety/behavior/hib/</a:t>
            </a:r>
            <a:endParaRPr lang="en-US" dirty="0"/>
          </a:p>
          <a:p>
            <a:endParaRPr lang="en-US" dirty="0"/>
          </a:p>
          <a:p>
            <a:r>
              <a:rPr lang="en-US" dirty="0"/>
              <a:t>School Climate and Culture – webinars, reports and other resources:</a:t>
            </a:r>
          </a:p>
          <a:p>
            <a:pPr lvl="1"/>
            <a:r>
              <a:rPr lang="en-US" dirty="0">
                <a:hlinkClick r:id="rId3"/>
              </a:rPr>
              <a:t>http://www.state.nj.us/education/students/safety/sandp/climate/</a:t>
            </a:r>
            <a:endParaRPr lang="en-US" dirty="0"/>
          </a:p>
          <a:p>
            <a:pPr lvl="1"/>
            <a:endParaRPr lang="en-US" dirty="0"/>
          </a:p>
        </p:txBody>
      </p:sp>
    </p:spTree>
    <p:extLst>
      <p:ext uri="{BB962C8B-B14F-4D97-AF65-F5344CB8AC3E}">
        <p14:creationId xmlns:p14="http://schemas.microsoft.com/office/powerpoint/2010/main" val="1408733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REDUCTIONS IN FORCE</a:t>
            </a:r>
          </a:p>
        </p:txBody>
      </p:sp>
    </p:spTree>
    <p:extLst>
      <p:ext uri="{BB962C8B-B14F-4D97-AF65-F5344CB8AC3E}">
        <p14:creationId xmlns:p14="http://schemas.microsoft.com/office/powerpoint/2010/main" val="3024870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Board Officers</a:t>
            </a:r>
          </a:p>
        </p:txBody>
      </p:sp>
      <p:sp>
        <p:nvSpPr>
          <p:cNvPr id="4" name="Content Placeholder 3"/>
          <p:cNvSpPr>
            <a:spLocks noGrp="1"/>
          </p:cNvSpPr>
          <p:nvPr>
            <p:ph idx="1"/>
          </p:nvPr>
        </p:nvSpPr>
        <p:spPr/>
        <p:txBody>
          <a:bodyPr/>
          <a:lstStyle/>
          <a:p>
            <a:r>
              <a:rPr lang="en-US" dirty="0"/>
              <a:t>A board secretary, assistant board secretary, school business administrator, or business manager of a BOE who serves for three consecutive years in that position holds his or her office under tenure, NJSA 18A:17-2a, provided the officer has devoted his or her full time to the duties of the office. </a:t>
            </a:r>
          </a:p>
          <a:p>
            <a:pPr lvl="1"/>
            <a:r>
              <a:rPr lang="en-US" dirty="0"/>
              <a:t>Walsh v. Laurel Springs BOE – board secretary who only worked full time a portion of the three years preceding her termination had not earned tenure</a:t>
            </a:r>
          </a:p>
          <a:p>
            <a:pPr marL="365760" lvl="1" indent="0">
              <a:buNone/>
            </a:pPr>
            <a:endParaRPr lang="en-US" dirty="0"/>
          </a:p>
        </p:txBody>
      </p:sp>
    </p:spTree>
    <p:extLst>
      <p:ext uri="{BB962C8B-B14F-4D97-AF65-F5344CB8AC3E}">
        <p14:creationId xmlns:p14="http://schemas.microsoft.com/office/powerpoint/2010/main" val="481957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Secretaries and Clerks</a:t>
            </a:r>
          </a:p>
        </p:txBody>
      </p:sp>
      <p:sp>
        <p:nvSpPr>
          <p:cNvPr id="3" name="Content Placeholder 2"/>
          <p:cNvSpPr>
            <a:spLocks noGrp="1"/>
          </p:cNvSpPr>
          <p:nvPr>
            <p:ph idx="1"/>
          </p:nvPr>
        </p:nvSpPr>
        <p:spPr/>
        <p:txBody>
          <a:bodyPr/>
          <a:lstStyle/>
          <a:p>
            <a:r>
              <a:rPr lang="en-US" dirty="0"/>
              <a:t>A secretary or clerk holds his or her position under tenure after employment for three calendar years or three consecutive academic years together with employment at the beginning of the next successive academic year.  N.J.S.A. 18A:17-2b.</a:t>
            </a:r>
          </a:p>
          <a:p>
            <a:endParaRPr lang="en-US" dirty="0"/>
          </a:p>
          <a:p>
            <a:r>
              <a:rPr lang="en-US" dirty="0"/>
              <a:t>Brenda Miller v. City of Newark</a:t>
            </a:r>
          </a:p>
        </p:txBody>
      </p:sp>
    </p:spTree>
    <p:extLst>
      <p:ext uri="{BB962C8B-B14F-4D97-AF65-F5344CB8AC3E}">
        <p14:creationId xmlns:p14="http://schemas.microsoft.com/office/powerpoint/2010/main" val="2695082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27A9A-E86D-3311-2F86-F873C62AD47D}"/>
              </a:ext>
            </a:extLst>
          </p:cNvPr>
          <p:cNvSpPr>
            <a:spLocks noGrp="1"/>
          </p:cNvSpPr>
          <p:nvPr>
            <p:ph type="title"/>
          </p:nvPr>
        </p:nvSpPr>
        <p:spPr/>
        <p:txBody>
          <a:bodyPr/>
          <a:lstStyle/>
          <a:p>
            <a:r>
              <a:rPr lang="en-US" dirty="0"/>
              <a:t>Tenure Rights</a:t>
            </a:r>
          </a:p>
        </p:txBody>
      </p:sp>
      <p:sp>
        <p:nvSpPr>
          <p:cNvPr id="3" name="Content Placeholder 2">
            <a:extLst>
              <a:ext uri="{FF2B5EF4-FFF2-40B4-BE49-F238E27FC236}">
                <a16:creationId xmlns:a16="http://schemas.microsoft.com/office/drawing/2014/main" id="{04BC3987-41BD-2261-E6D4-306F177C5654}"/>
              </a:ext>
            </a:extLst>
          </p:cNvPr>
          <p:cNvSpPr>
            <a:spLocks noGrp="1"/>
          </p:cNvSpPr>
          <p:nvPr>
            <p:ph idx="1"/>
          </p:nvPr>
        </p:nvSpPr>
        <p:spPr/>
        <p:txBody>
          <a:bodyPr>
            <a:normAutofit fontScale="92500"/>
          </a:bodyPr>
          <a:lstStyle/>
          <a:p>
            <a:r>
              <a:rPr lang="en-US" dirty="0"/>
              <a:t>Tenure protects secretary/clerk from compensation decreases, even during RIF’s.</a:t>
            </a:r>
          </a:p>
          <a:p>
            <a:pPr lvl="1"/>
            <a:r>
              <a:rPr lang="en-US" b="1" dirty="0"/>
              <a:t>Custode v. Hackettstown Board of Education: </a:t>
            </a:r>
            <a:r>
              <a:rPr lang="en-US" dirty="0"/>
              <a:t>A tenured secretary who was transferred to a lower-paying position in a RIF within her tenure could not have her salary reduced.</a:t>
            </a:r>
            <a:endParaRPr lang="en-US" i="1" dirty="0"/>
          </a:p>
          <a:p>
            <a:r>
              <a:rPr lang="en-US" dirty="0"/>
              <a:t>The tenure rights of secretaries and clerks are not to be transferred between different school districts due to these statues providing for teaching staff members as well.</a:t>
            </a:r>
          </a:p>
          <a:p>
            <a:pPr lvl="1"/>
            <a:r>
              <a:rPr lang="en-US" b="1" dirty="0" err="1"/>
              <a:t>Chinnis</a:t>
            </a:r>
            <a:r>
              <a:rPr lang="en-US" b="1" dirty="0"/>
              <a:t> v. Lower Cape May Regional Board of Education:  </a:t>
            </a:r>
            <a:r>
              <a:rPr lang="en-US" dirty="0"/>
              <a:t>After working as a child study team secretary for three years under a de facto jointure commission, she was reassigned to a member district when the commission dissolved. However, her tenure did not carry over to the new position, making her subject to nonrenewal by her new employer.</a:t>
            </a:r>
          </a:p>
          <a:p>
            <a:pPr lvl="1"/>
            <a:r>
              <a:rPr lang="en-US" b="1" dirty="0"/>
              <a:t>Franklin Education Association v. Wallkill Valley Regional High School Board of Education: </a:t>
            </a:r>
            <a:r>
              <a:rPr lang="en-US" dirty="0"/>
              <a:t>Secretaries were rehired in a new regional district following the discontinuation of their constituent district. The regional district was not obligated to acknowledge either their tenure status or their length of service. </a:t>
            </a:r>
            <a:endParaRPr lang="en-US" i="1" dirty="0"/>
          </a:p>
        </p:txBody>
      </p:sp>
    </p:spTree>
    <p:extLst>
      <p:ext uri="{BB962C8B-B14F-4D97-AF65-F5344CB8AC3E}">
        <p14:creationId xmlns:p14="http://schemas.microsoft.com/office/powerpoint/2010/main" val="283989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345B6-A6C7-DF11-5F13-35D1C8D1EF9F}"/>
              </a:ext>
            </a:extLst>
          </p:cNvPr>
          <p:cNvSpPr>
            <a:spLocks noGrp="1"/>
          </p:cNvSpPr>
          <p:nvPr>
            <p:ph type="title"/>
          </p:nvPr>
        </p:nvSpPr>
        <p:spPr/>
        <p:txBody>
          <a:bodyPr/>
          <a:lstStyle/>
          <a:p>
            <a:r>
              <a:rPr lang="en-US" dirty="0"/>
              <a:t>Seniority </a:t>
            </a:r>
          </a:p>
        </p:txBody>
      </p:sp>
      <p:sp>
        <p:nvSpPr>
          <p:cNvPr id="3" name="Content Placeholder 2">
            <a:extLst>
              <a:ext uri="{FF2B5EF4-FFF2-40B4-BE49-F238E27FC236}">
                <a16:creationId xmlns:a16="http://schemas.microsoft.com/office/drawing/2014/main" id="{30290CDF-9F0C-65C1-1412-15FE06C14F4B}"/>
              </a:ext>
            </a:extLst>
          </p:cNvPr>
          <p:cNvSpPr>
            <a:spLocks noGrp="1"/>
          </p:cNvSpPr>
          <p:nvPr>
            <p:ph idx="1"/>
          </p:nvPr>
        </p:nvSpPr>
        <p:spPr/>
        <p:txBody>
          <a:bodyPr>
            <a:normAutofit/>
          </a:bodyPr>
          <a:lstStyle/>
          <a:p>
            <a:r>
              <a:rPr lang="en-US" dirty="0"/>
              <a:t>Staff members who are tenured are chosen for transfer or dismissal based on their seniority ranking. This ranking is conducted during their district service.</a:t>
            </a:r>
          </a:p>
          <a:p>
            <a:r>
              <a:rPr lang="en-US" dirty="0"/>
              <a:t>The State Board of Education at N.J.A.C. 6A:32-5.1 has established standards for determining seniority. These standards serve “a two-fold purpose: (1) to give a reasonable protection to professional staff members, and (2) to protect the school system by preventing seniority from operating in such a manner as to displace a qualified person with an unqualified one.”</a:t>
            </a:r>
          </a:p>
          <a:p>
            <a:pPr lvl="1"/>
            <a:r>
              <a:rPr lang="en-US" b="1" dirty="0"/>
              <a:t>Lautenschlager v. Jersey City Board of Education: </a:t>
            </a:r>
            <a:r>
              <a:rPr lang="en-US" dirty="0"/>
              <a:t>In this case, a school district was responsible for determining the seniority status of five supervisors to then notify them of this status and place them on a preferred eligible list in order of seniority after getting rid of their positions.</a:t>
            </a:r>
          </a:p>
        </p:txBody>
      </p:sp>
    </p:spTree>
    <p:extLst>
      <p:ext uri="{BB962C8B-B14F-4D97-AF65-F5344CB8AC3E}">
        <p14:creationId xmlns:p14="http://schemas.microsoft.com/office/powerpoint/2010/main" val="3364791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Seniority Applies</a:t>
            </a:r>
          </a:p>
        </p:txBody>
      </p:sp>
      <p:sp>
        <p:nvSpPr>
          <p:cNvPr id="3" name="Content Placeholder 2"/>
          <p:cNvSpPr>
            <a:spLocks noGrp="1"/>
          </p:cNvSpPr>
          <p:nvPr>
            <p:ph idx="1"/>
          </p:nvPr>
        </p:nvSpPr>
        <p:spPr/>
        <p:txBody>
          <a:bodyPr/>
          <a:lstStyle/>
          <a:p>
            <a:endParaRPr lang="en-US" dirty="0"/>
          </a:p>
          <a:p>
            <a:r>
              <a:rPr lang="en-US" dirty="0"/>
              <a:t>Seniority rights apply only in two circumstances</a:t>
            </a:r>
          </a:p>
          <a:p>
            <a:pPr lvl="1"/>
            <a:r>
              <a:rPr lang="en-US" dirty="0"/>
              <a:t>When a Reduction in Force occurs</a:t>
            </a:r>
          </a:p>
          <a:p>
            <a:pPr lvl="1"/>
            <a:r>
              <a:rPr lang="en-US" dirty="0"/>
              <a:t>When a vacancy occurs in the category of employment from which tenured teaching staff members were removed in a former RIF</a:t>
            </a:r>
          </a:p>
        </p:txBody>
      </p:sp>
    </p:spTree>
    <p:extLst>
      <p:ext uri="{BB962C8B-B14F-4D97-AF65-F5344CB8AC3E}">
        <p14:creationId xmlns:p14="http://schemas.microsoft.com/office/powerpoint/2010/main" val="203521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95D88"/>
        </a:solidFill>
        <a:effectLst/>
      </p:bgPr>
    </p:bg>
    <p:spTree>
      <p:nvGrpSpPr>
        <p:cNvPr id="1" name=""/>
        <p:cNvGrpSpPr/>
        <p:nvPr/>
      </p:nvGrpSpPr>
      <p:grpSpPr>
        <a:xfrm>
          <a:off x="0" y="0"/>
          <a:ext cx="0" cy="0"/>
          <a:chOff x="0" y="0"/>
          <a:chExt cx="0" cy="0"/>
        </a:xfrm>
      </p:grpSpPr>
      <p:sp>
        <p:nvSpPr>
          <p:cNvPr id="2" name="Freeform 2"/>
          <p:cNvSpPr/>
          <p:nvPr/>
        </p:nvSpPr>
        <p:spPr>
          <a:xfrm>
            <a:off x="218942" y="1133441"/>
            <a:ext cx="3882698" cy="1553817"/>
          </a:xfrm>
          <a:custGeom>
            <a:avLst/>
            <a:gdLst/>
            <a:ahLst/>
            <a:cxnLst/>
            <a:rect l="l" t="t" r="r" b="b"/>
            <a:pathLst>
              <a:path w="3882698" h="1553817">
                <a:moveTo>
                  <a:pt x="0" y="0"/>
                </a:moveTo>
                <a:lnTo>
                  <a:pt x="3882698" y="0"/>
                </a:lnTo>
                <a:lnTo>
                  <a:pt x="3882698" y="1553817"/>
                </a:lnTo>
                <a:lnTo>
                  <a:pt x="0" y="1553817"/>
                </a:lnTo>
                <a:lnTo>
                  <a:pt x="0" y="0"/>
                </a:lnTo>
                <a:close/>
              </a:path>
            </a:pathLst>
          </a:custGeom>
          <a:blipFill>
            <a:blip r:embed="rId2"/>
            <a:stretch>
              <a:fillRect t="-40865" b="-25617"/>
            </a:stretch>
          </a:blipFill>
        </p:spPr>
      </p:sp>
      <p:sp>
        <p:nvSpPr>
          <p:cNvPr id="3" name="Freeform 3"/>
          <p:cNvSpPr/>
          <p:nvPr/>
        </p:nvSpPr>
        <p:spPr>
          <a:xfrm flipH="1">
            <a:off x="227848" y="4419600"/>
            <a:ext cx="3882698" cy="1553817"/>
          </a:xfrm>
          <a:custGeom>
            <a:avLst/>
            <a:gdLst/>
            <a:ahLst/>
            <a:cxnLst/>
            <a:rect l="l" t="t" r="r" b="b"/>
            <a:pathLst>
              <a:path w="3882698" h="1553817">
                <a:moveTo>
                  <a:pt x="3882698" y="0"/>
                </a:moveTo>
                <a:lnTo>
                  <a:pt x="0" y="0"/>
                </a:lnTo>
                <a:lnTo>
                  <a:pt x="0" y="1553818"/>
                </a:lnTo>
                <a:lnTo>
                  <a:pt x="3882698" y="1553818"/>
                </a:lnTo>
                <a:lnTo>
                  <a:pt x="3882698" y="0"/>
                </a:lnTo>
                <a:close/>
              </a:path>
            </a:pathLst>
          </a:custGeom>
          <a:blipFill>
            <a:blip r:embed="rId3"/>
            <a:stretch>
              <a:fillRect l="-10028" r="-10028"/>
            </a:stretch>
          </a:blipFill>
        </p:spPr>
      </p:sp>
      <p:sp>
        <p:nvSpPr>
          <p:cNvPr id="5" name="AutoShape 5"/>
          <p:cNvSpPr/>
          <p:nvPr/>
        </p:nvSpPr>
        <p:spPr>
          <a:xfrm>
            <a:off x="4912980" y="2370757"/>
            <a:ext cx="3985287" cy="0"/>
          </a:xfrm>
          <a:prstGeom prst="line">
            <a:avLst/>
          </a:prstGeom>
          <a:ln w="9525" cap="rnd">
            <a:solidFill>
              <a:srgbClr val="FBDD67"/>
            </a:solidFill>
            <a:prstDash val="solid"/>
            <a:headEnd type="none" w="sm" len="sm"/>
            <a:tailEnd type="none" w="sm" len="sm"/>
          </a:ln>
        </p:spPr>
      </p:sp>
      <p:sp>
        <p:nvSpPr>
          <p:cNvPr id="6" name="AutoShape 6"/>
          <p:cNvSpPr/>
          <p:nvPr/>
        </p:nvSpPr>
        <p:spPr>
          <a:xfrm>
            <a:off x="4777419" y="5973417"/>
            <a:ext cx="3985287" cy="0"/>
          </a:xfrm>
          <a:prstGeom prst="line">
            <a:avLst/>
          </a:prstGeom>
          <a:ln w="9525" cap="rnd">
            <a:solidFill>
              <a:srgbClr val="FBDD67"/>
            </a:solidFill>
            <a:prstDash val="solid"/>
            <a:headEnd type="none" w="sm" len="sm"/>
            <a:tailEnd type="none" w="sm" len="sm"/>
          </a:ln>
        </p:spPr>
      </p:sp>
      <p:sp>
        <p:nvSpPr>
          <p:cNvPr id="8" name="TextBox 8"/>
          <p:cNvSpPr txBox="1"/>
          <p:nvPr/>
        </p:nvSpPr>
        <p:spPr>
          <a:xfrm>
            <a:off x="4876799" y="1853366"/>
            <a:ext cx="4328160" cy="407853"/>
          </a:xfrm>
          <a:prstGeom prst="rect">
            <a:avLst/>
          </a:prstGeom>
        </p:spPr>
        <p:txBody>
          <a:bodyPr lIns="0" tIns="0" rIns="0" bIns="0" rtlCol="0" anchor="t">
            <a:spAutoFit/>
          </a:bodyPr>
          <a:lstStyle/>
          <a:p>
            <a:pPr algn="l">
              <a:lnSpc>
                <a:spcPts val="1669"/>
              </a:lnSpc>
            </a:pPr>
            <a:r>
              <a:rPr lang="en-US" sz="1192">
                <a:solidFill>
                  <a:srgbClr val="FFFFFF"/>
                </a:solidFill>
                <a:latin typeface="Garet 1 Bold"/>
              </a:rPr>
              <a:t>Bruce Padula</a:t>
            </a:r>
          </a:p>
          <a:p>
            <a:pPr algn="l">
              <a:lnSpc>
                <a:spcPts val="1669"/>
              </a:lnSpc>
              <a:spcBef>
                <a:spcPct val="0"/>
              </a:spcBef>
            </a:pPr>
            <a:r>
              <a:rPr lang="en-US" sz="1192">
                <a:solidFill>
                  <a:srgbClr val="FFFFFF"/>
                </a:solidFill>
                <a:latin typeface="Garet 1 Bold Italics"/>
              </a:rPr>
              <a:t>Cleary Giacobbe Alfieri Jacobs, LLC</a:t>
            </a:r>
            <a:r>
              <a:rPr lang="en-US" sz="1192">
                <a:solidFill>
                  <a:srgbClr val="FFFFFF"/>
                </a:solidFill>
                <a:latin typeface="Garet 1 Bold"/>
              </a:rPr>
              <a:t> </a:t>
            </a:r>
          </a:p>
        </p:txBody>
      </p:sp>
      <p:sp>
        <p:nvSpPr>
          <p:cNvPr id="9" name="TextBox 9"/>
          <p:cNvSpPr txBox="1"/>
          <p:nvPr/>
        </p:nvSpPr>
        <p:spPr>
          <a:xfrm>
            <a:off x="4777419" y="5456025"/>
            <a:ext cx="5075562" cy="407853"/>
          </a:xfrm>
          <a:prstGeom prst="rect">
            <a:avLst/>
          </a:prstGeom>
        </p:spPr>
        <p:txBody>
          <a:bodyPr lIns="0" tIns="0" rIns="0" bIns="0" rtlCol="0" anchor="t">
            <a:spAutoFit/>
          </a:bodyPr>
          <a:lstStyle/>
          <a:p>
            <a:pPr algn="l">
              <a:lnSpc>
                <a:spcPts val="1669"/>
              </a:lnSpc>
            </a:pPr>
            <a:r>
              <a:rPr lang="en-US" sz="1192" dirty="0">
                <a:solidFill>
                  <a:srgbClr val="FFFFFF"/>
                </a:solidFill>
                <a:latin typeface="Garet 1 Bold"/>
              </a:rPr>
              <a:t>Joanna Radomicki</a:t>
            </a:r>
          </a:p>
          <a:p>
            <a:pPr algn="l">
              <a:lnSpc>
                <a:spcPts val="1669"/>
              </a:lnSpc>
              <a:spcBef>
                <a:spcPct val="0"/>
              </a:spcBef>
            </a:pPr>
            <a:r>
              <a:rPr lang="en-US" sz="1192" dirty="0">
                <a:solidFill>
                  <a:srgbClr val="FFFFFF"/>
                </a:solidFill>
                <a:latin typeface="Garet 1 Bold Italics"/>
              </a:rPr>
              <a:t>NJSIG Member Services &amp; Loss Control Representative</a:t>
            </a:r>
          </a:p>
        </p:txBody>
      </p:sp>
      <p:sp>
        <p:nvSpPr>
          <p:cNvPr id="11" name="TextBox 11"/>
          <p:cNvSpPr txBox="1"/>
          <p:nvPr/>
        </p:nvSpPr>
        <p:spPr>
          <a:xfrm>
            <a:off x="4876801" y="1318831"/>
            <a:ext cx="4876799" cy="434552"/>
          </a:xfrm>
          <a:prstGeom prst="rect">
            <a:avLst/>
          </a:prstGeom>
        </p:spPr>
        <p:txBody>
          <a:bodyPr lIns="0" tIns="0" rIns="0" bIns="0" rtlCol="0" anchor="t">
            <a:spAutoFit/>
          </a:bodyPr>
          <a:lstStyle/>
          <a:p>
            <a:pPr algn="l">
              <a:lnSpc>
                <a:spcPts val="1773"/>
              </a:lnSpc>
              <a:spcBef>
                <a:spcPct val="0"/>
              </a:spcBef>
            </a:pPr>
            <a:r>
              <a:rPr lang="en-US" sz="1266" spc="126">
                <a:solidFill>
                  <a:srgbClr val="FFFFFF"/>
                </a:solidFill>
                <a:latin typeface="Garet 2 Bold"/>
              </a:rPr>
              <a:t>NJSIG’S EMPLOYMENT PRACTICES HOTLINE ATTORNEY (NEPHA)</a:t>
            </a:r>
          </a:p>
        </p:txBody>
      </p:sp>
      <p:sp>
        <p:nvSpPr>
          <p:cNvPr id="12" name="TextBox 12"/>
          <p:cNvSpPr txBox="1"/>
          <p:nvPr/>
        </p:nvSpPr>
        <p:spPr>
          <a:xfrm>
            <a:off x="4777419" y="4981031"/>
            <a:ext cx="3781382" cy="215477"/>
          </a:xfrm>
          <a:prstGeom prst="rect">
            <a:avLst/>
          </a:prstGeom>
        </p:spPr>
        <p:txBody>
          <a:bodyPr lIns="0" tIns="0" rIns="0" bIns="0" rtlCol="0" anchor="t">
            <a:spAutoFit/>
          </a:bodyPr>
          <a:lstStyle/>
          <a:p>
            <a:pPr algn="l">
              <a:lnSpc>
                <a:spcPts val="1773"/>
              </a:lnSpc>
              <a:spcBef>
                <a:spcPct val="0"/>
              </a:spcBef>
            </a:pPr>
            <a:r>
              <a:rPr lang="en-US" sz="1266" spc="126" dirty="0">
                <a:solidFill>
                  <a:srgbClr val="FFFFFF"/>
                </a:solidFill>
                <a:latin typeface="Garet 2 Bold"/>
              </a:rPr>
              <a:t>RETURN TO WORK / MODIFIED DUTY</a:t>
            </a:r>
          </a:p>
        </p:txBody>
      </p:sp>
      <p:sp>
        <p:nvSpPr>
          <p:cNvPr id="14" name="TextBox 14"/>
          <p:cNvSpPr txBox="1"/>
          <p:nvPr/>
        </p:nvSpPr>
        <p:spPr>
          <a:xfrm>
            <a:off x="4876800" y="702945"/>
            <a:ext cx="2028824" cy="215477"/>
          </a:xfrm>
          <a:prstGeom prst="rect">
            <a:avLst/>
          </a:prstGeom>
        </p:spPr>
        <p:txBody>
          <a:bodyPr lIns="0" tIns="0" rIns="0" bIns="0" rtlCol="0" anchor="t">
            <a:spAutoFit/>
          </a:bodyPr>
          <a:lstStyle/>
          <a:p>
            <a:pPr algn="l">
              <a:lnSpc>
                <a:spcPts val="1773"/>
              </a:lnSpc>
              <a:spcBef>
                <a:spcPct val="0"/>
              </a:spcBef>
            </a:pPr>
            <a:r>
              <a:rPr lang="en-US" sz="1266" spc="126">
                <a:solidFill>
                  <a:srgbClr val="FFFFFF"/>
                </a:solidFill>
                <a:latin typeface="Garet 2 Bold"/>
              </a:rPr>
              <a:t>PRESENTATIONS: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0B3D-13F1-3E79-34D6-A9B87A2DFD0B}"/>
              </a:ext>
            </a:extLst>
          </p:cNvPr>
          <p:cNvSpPr>
            <a:spLocks noGrp="1"/>
          </p:cNvSpPr>
          <p:nvPr>
            <p:ph type="title"/>
          </p:nvPr>
        </p:nvSpPr>
        <p:spPr/>
        <p:txBody>
          <a:bodyPr/>
          <a:lstStyle/>
          <a:p>
            <a:r>
              <a:rPr lang="en-US" dirty="0"/>
              <a:t>Seniority</a:t>
            </a:r>
          </a:p>
        </p:txBody>
      </p:sp>
      <p:sp>
        <p:nvSpPr>
          <p:cNvPr id="3" name="Content Placeholder 2">
            <a:extLst>
              <a:ext uri="{FF2B5EF4-FFF2-40B4-BE49-F238E27FC236}">
                <a16:creationId xmlns:a16="http://schemas.microsoft.com/office/drawing/2014/main" id="{B3528786-3999-CD37-5F6C-AE1806896E51}"/>
              </a:ext>
            </a:extLst>
          </p:cNvPr>
          <p:cNvSpPr>
            <a:spLocks noGrp="1"/>
          </p:cNvSpPr>
          <p:nvPr>
            <p:ph idx="1"/>
          </p:nvPr>
        </p:nvSpPr>
        <p:spPr/>
        <p:txBody>
          <a:bodyPr/>
          <a:lstStyle/>
          <a:p>
            <a:r>
              <a:rPr lang="en-US" b="1" dirty="0"/>
              <a:t>Mary </a:t>
            </a:r>
            <a:r>
              <a:rPr lang="en-US" b="1" dirty="0" err="1"/>
              <a:t>McKennedy</a:t>
            </a:r>
            <a:r>
              <a:rPr lang="en-US" b="1" dirty="0"/>
              <a:t> v. Board of Education of the Borough of Brielle, Monmouth County: </a:t>
            </a:r>
            <a:r>
              <a:rPr lang="en-US" dirty="0"/>
              <a:t>The commissioner determined that even though a tenured teacher possessed a teacher of school studies endorsement (which she had never utilized), she could not assert seniority rights to a position occupied by a more senior tenured middle school teacher working under the same instructional endorsement, deemed highly qualified by the district in the subject area.  According to the Commissioner, seniority rights are not inherently tied to one's highly qualified status, but rather to the duration of time during which the teacher actively taught the subject area (social studies) and the educational level (secondary) at which it was taught.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81369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Categories</a:t>
            </a:r>
          </a:p>
        </p:txBody>
      </p:sp>
      <p:sp>
        <p:nvSpPr>
          <p:cNvPr id="3" name="Content Placeholder 2"/>
          <p:cNvSpPr>
            <a:spLocks noGrp="1"/>
          </p:cNvSpPr>
          <p:nvPr>
            <p:ph idx="1"/>
          </p:nvPr>
        </p:nvSpPr>
        <p:spPr/>
        <p:txBody>
          <a:bodyPr/>
          <a:lstStyle/>
          <a:p>
            <a:endParaRPr lang="en-US" dirty="0"/>
          </a:p>
          <a:p>
            <a:r>
              <a:rPr lang="en-US" dirty="0"/>
              <a:t>A teaching staff member earns seniority only within specific categories of employment.</a:t>
            </a:r>
          </a:p>
          <a:p>
            <a:r>
              <a:rPr lang="en-US" dirty="0"/>
              <a:t>N.J.S.A. </a:t>
            </a:r>
            <a:r>
              <a:rPr lang="en-US"/>
              <a:t>18A:28-13</a:t>
            </a:r>
            <a:endParaRPr lang="en-US" dirty="0"/>
          </a:p>
          <a:p>
            <a:r>
              <a:rPr lang="en-US" dirty="0"/>
              <a:t>Categories do not necessarily align with tenure positions or with certification endorsements.  Seniority categories and job titles need not conform; indeed, job title is less important than duties performed in the determination of seniority category. </a:t>
            </a:r>
          </a:p>
        </p:txBody>
      </p:sp>
    </p:spTree>
    <p:extLst>
      <p:ext uri="{BB962C8B-B14F-4D97-AF65-F5344CB8AC3E}">
        <p14:creationId xmlns:p14="http://schemas.microsoft.com/office/powerpoint/2010/main" val="1142115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a:t>
            </a:r>
          </a:p>
        </p:txBody>
      </p:sp>
      <p:sp>
        <p:nvSpPr>
          <p:cNvPr id="3" name="Content Placeholder 2"/>
          <p:cNvSpPr>
            <a:spLocks noGrp="1"/>
          </p:cNvSpPr>
          <p:nvPr>
            <p:ph idx="1"/>
          </p:nvPr>
        </p:nvSpPr>
        <p:spPr/>
        <p:txBody>
          <a:bodyPr>
            <a:normAutofit/>
          </a:bodyPr>
          <a:lstStyle/>
          <a:p>
            <a:r>
              <a:rPr lang="en-US" dirty="0"/>
              <a:t>N.J.A.C. 6A:32-5.1(1) – categories do not precisely match the endorsements on the administrative certificate, any one of which may qualify employment in several seniority categories</a:t>
            </a:r>
          </a:p>
          <a:p>
            <a:pPr lvl="1"/>
            <a:r>
              <a:rPr lang="en-US" b="1" dirty="0" err="1"/>
              <a:t>Mirandi</a:t>
            </a:r>
            <a:r>
              <a:rPr lang="en-US" b="1" dirty="0"/>
              <a:t> v. West Orange Board of Education: </a:t>
            </a:r>
            <a:r>
              <a:rPr lang="en-US" dirty="0"/>
              <a:t>A recently laid off high school assistant principal was not entitled to an assistant principal position at a junior high school.</a:t>
            </a:r>
          </a:p>
          <a:p>
            <a:pPr lvl="1"/>
            <a:r>
              <a:rPr lang="en-US" b="1" dirty="0" err="1"/>
              <a:t>Schifano</a:t>
            </a:r>
            <a:r>
              <a:rPr lang="en-US" b="1" dirty="0"/>
              <a:t> v. Jersey City Board of Education: </a:t>
            </a:r>
            <a:r>
              <a:rPr lang="en-US" dirty="0"/>
              <a:t>The tenure of an elementary school principal could not be restricted to only the “primary” level.</a:t>
            </a:r>
          </a:p>
          <a:p>
            <a:pPr lvl="1"/>
            <a:r>
              <a:rPr lang="en-US" b="1" dirty="0"/>
              <a:t>Koch v. Fair Lawn Board of Education: </a:t>
            </a:r>
            <a:r>
              <a:rPr lang="en-US" dirty="0"/>
              <a:t>Junior high school vice principal and high school vice principal are distinct seniority categories; there is not an overarching category for vice principals.</a:t>
            </a:r>
            <a:endParaRPr lang="en-US" i="1" dirty="0"/>
          </a:p>
          <a:p>
            <a:pPr marL="0" indent="0">
              <a:buNone/>
            </a:pPr>
            <a:endParaRPr lang="en-US" dirty="0"/>
          </a:p>
        </p:txBody>
      </p:sp>
    </p:spTree>
    <p:extLst>
      <p:ext uri="{BB962C8B-B14F-4D97-AF65-F5344CB8AC3E}">
        <p14:creationId xmlns:p14="http://schemas.microsoft.com/office/powerpoint/2010/main" val="2514526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A0D7-7085-2721-FBF0-6DABE4D8B027}"/>
              </a:ext>
            </a:extLst>
          </p:cNvPr>
          <p:cNvSpPr>
            <a:spLocks noGrp="1"/>
          </p:cNvSpPr>
          <p:nvPr>
            <p:ph type="title"/>
          </p:nvPr>
        </p:nvSpPr>
        <p:spPr/>
        <p:txBody>
          <a:bodyPr/>
          <a:lstStyle/>
          <a:p>
            <a:r>
              <a:rPr lang="en-US" dirty="0"/>
              <a:t>Limitation by endorsement</a:t>
            </a:r>
          </a:p>
        </p:txBody>
      </p:sp>
      <p:sp>
        <p:nvSpPr>
          <p:cNvPr id="3" name="Content Placeholder 2">
            <a:extLst>
              <a:ext uri="{FF2B5EF4-FFF2-40B4-BE49-F238E27FC236}">
                <a16:creationId xmlns:a16="http://schemas.microsoft.com/office/drawing/2014/main" id="{559E2159-ABAF-5089-33F1-BE7BE31435C2}"/>
              </a:ext>
            </a:extLst>
          </p:cNvPr>
          <p:cNvSpPr>
            <a:spLocks noGrp="1"/>
          </p:cNvSpPr>
          <p:nvPr>
            <p:ph idx="1"/>
          </p:nvPr>
        </p:nvSpPr>
        <p:spPr/>
        <p:txBody>
          <a:bodyPr>
            <a:normAutofit lnSpcReduction="10000"/>
          </a:bodyPr>
          <a:lstStyle/>
          <a:p>
            <a:r>
              <a:rPr lang="en-US" dirty="0"/>
              <a:t>The instructional subject areas, along with their respective seniority classifications, are determined by the endorsements granted by the State Board of Examiners.</a:t>
            </a:r>
          </a:p>
          <a:p>
            <a:pPr lvl="1"/>
            <a:r>
              <a:rPr lang="en-US" b="1" dirty="0"/>
              <a:t>Tote v. Mercer County Vocational-Technical School Board of Education</a:t>
            </a:r>
            <a:r>
              <a:rPr lang="en-US" dirty="0"/>
              <a:t>: Each distinct vocational endorsement constitutes an individual seniority classification; for instance, the skilled trades-automotive mechanics endorsement is distinct from the production, personal, or service occupation-service station attendant endorsement.</a:t>
            </a:r>
          </a:p>
          <a:p>
            <a:pPr lvl="1"/>
            <a:r>
              <a:rPr lang="en-US" b="1" dirty="0"/>
              <a:t>In re Seniority Rights of Certain Teaching Staff Members in Edison Township: </a:t>
            </a:r>
            <a:r>
              <a:rPr lang="en-US" dirty="0"/>
              <a:t>Seniority for driver education teachers is determined by their driver education endorsements rather than physical education endorsements.</a:t>
            </a:r>
          </a:p>
          <a:p>
            <a:pPr lvl="1"/>
            <a:r>
              <a:rPr lang="en-US" b="1" dirty="0"/>
              <a:t>Hudson County Area Vo-Tech Education Association v. Hudson County Area Vo-Tech Board of Education: </a:t>
            </a:r>
            <a:r>
              <a:rPr lang="en-US" dirty="0"/>
              <a:t>The seniority of a vocational teacher was confined to their specific production, personal, or service occupation endorsement and could not be expanded to encompass related PPSO endorsements.</a:t>
            </a:r>
          </a:p>
        </p:txBody>
      </p:sp>
    </p:spTree>
    <p:extLst>
      <p:ext uri="{BB962C8B-B14F-4D97-AF65-F5344CB8AC3E}">
        <p14:creationId xmlns:p14="http://schemas.microsoft.com/office/powerpoint/2010/main" val="3457391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endParaRPr lang="en-US" dirty="0"/>
          </a:p>
          <a:p>
            <a:r>
              <a:rPr lang="en-US" sz="2080" dirty="0"/>
              <a:t>Bruce W. Padula, Esq.  - CLEARY GIACOBBE ALFIERI JACOBS</a:t>
            </a:r>
          </a:p>
          <a:p>
            <a:r>
              <a:rPr lang="en-US" sz="2080" dirty="0"/>
              <a:t>955 NJ 34 Matawan, NJ 07747</a:t>
            </a:r>
          </a:p>
          <a:p>
            <a:r>
              <a:rPr lang="en-US" sz="2080" dirty="0">
                <a:hlinkClick r:id="rId2"/>
              </a:rPr>
              <a:t>bpadula@cgajlaw.com</a:t>
            </a:r>
            <a:endParaRPr lang="en-US" sz="2080" dirty="0"/>
          </a:p>
          <a:p>
            <a:r>
              <a:rPr lang="en-US" sz="2080" dirty="0"/>
              <a:t>(732) 583-7474</a:t>
            </a:r>
          </a:p>
        </p:txBody>
      </p:sp>
    </p:spTree>
    <p:extLst>
      <p:ext uri="{BB962C8B-B14F-4D97-AF65-F5344CB8AC3E}">
        <p14:creationId xmlns:p14="http://schemas.microsoft.com/office/powerpoint/2010/main" val="2059521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74976" y="2319126"/>
            <a:ext cx="4485423" cy="531709"/>
          </a:xfrm>
          <a:prstGeom prst="rect">
            <a:avLst/>
          </a:prstGeom>
        </p:spPr>
        <p:txBody>
          <a:bodyPr lIns="0" tIns="0" rIns="0" bIns="0" rtlCol="0" anchor="t">
            <a:spAutoFit/>
          </a:bodyPr>
          <a:lstStyle/>
          <a:p>
            <a:pPr algn="r">
              <a:lnSpc>
                <a:spcPts val="4363"/>
              </a:lnSpc>
              <a:spcBef>
                <a:spcPct val="0"/>
              </a:spcBef>
            </a:pPr>
            <a:r>
              <a:rPr lang="en-US" sz="3116">
                <a:solidFill>
                  <a:srgbClr val="000000"/>
                </a:solidFill>
                <a:latin typeface="Garet ExtraBold"/>
              </a:rPr>
              <a:t>Joanna Radomicki</a:t>
            </a:r>
          </a:p>
        </p:txBody>
      </p:sp>
      <p:sp>
        <p:nvSpPr>
          <p:cNvPr id="3" name="TextBox 3"/>
          <p:cNvSpPr txBox="1"/>
          <p:nvPr/>
        </p:nvSpPr>
        <p:spPr>
          <a:xfrm>
            <a:off x="4369580" y="3276600"/>
            <a:ext cx="4890819" cy="1053683"/>
          </a:xfrm>
          <a:prstGeom prst="rect">
            <a:avLst/>
          </a:prstGeom>
        </p:spPr>
        <p:txBody>
          <a:bodyPr lIns="0" tIns="0" rIns="0" bIns="0" rtlCol="0" anchor="t">
            <a:spAutoFit/>
          </a:bodyPr>
          <a:lstStyle/>
          <a:p>
            <a:pPr algn="r">
              <a:lnSpc>
                <a:spcPts val="2822"/>
              </a:lnSpc>
            </a:pPr>
            <a:r>
              <a:rPr lang="en-US" sz="2016">
                <a:solidFill>
                  <a:srgbClr val="000000"/>
                </a:solidFill>
                <a:latin typeface="Garet 1 Light"/>
              </a:rPr>
              <a:t>Member Services &amp; Loss Control Representative</a:t>
            </a:r>
          </a:p>
          <a:p>
            <a:pPr algn="r">
              <a:lnSpc>
                <a:spcPts val="2822"/>
              </a:lnSpc>
              <a:spcBef>
                <a:spcPct val="0"/>
              </a:spcBef>
            </a:pPr>
            <a:r>
              <a:rPr lang="en-US" sz="2016">
                <a:solidFill>
                  <a:srgbClr val="000000"/>
                </a:solidFill>
                <a:latin typeface="Garet 1 Light"/>
              </a:rPr>
              <a:t>NJSIG</a:t>
            </a:r>
          </a:p>
        </p:txBody>
      </p:sp>
      <p:sp>
        <p:nvSpPr>
          <p:cNvPr id="4" name="AutoShape 4"/>
          <p:cNvSpPr/>
          <p:nvPr/>
        </p:nvSpPr>
        <p:spPr>
          <a:xfrm rot="5400000">
            <a:off x="-2822910" y="789732"/>
            <a:ext cx="9753600" cy="4107780"/>
          </a:xfrm>
          <a:prstGeom prst="rect">
            <a:avLst/>
          </a:prstGeom>
          <a:solidFill>
            <a:srgbClr val="495D88"/>
          </a:solidFill>
        </p:spPr>
      </p:sp>
      <p:sp>
        <p:nvSpPr>
          <p:cNvPr id="5" name="AutoShape 5"/>
          <p:cNvSpPr/>
          <p:nvPr/>
        </p:nvSpPr>
        <p:spPr>
          <a:xfrm>
            <a:off x="0" y="6083908"/>
            <a:ext cx="9753600" cy="316892"/>
          </a:xfrm>
          <a:prstGeom prst="rect">
            <a:avLst/>
          </a:prstGeom>
          <a:solidFill>
            <a:srgbClr val="FBDD67"/>
          </a:solidFill>
        </p:spPr>
      </p:sp>
      <p:sp>
        <p:nvSpPr>
          <p:cNvPr id="6" name="Freeform 6"/>
          <p:cNvSpPr/>
          <p:nvPr/>
        </p:nvSpPr>
        <p:spPr>
          <a:xfrm>
            <a:off x="6089204" y="513954"/>
            <a:ext cx="1856968" cy="731294"/>
          </a:xfrm>
          <a:custGeom>
            <a:avLst/>
            <a:gdLst/>
            <a:ahLst/>
            <a:cxnLst/>
            <a:rect l="l" t="t" r="r" b="b"/>
            <a:pathLst>
              <a:path w="1856968" h="731294">
                <a:moveTo>
                  <a:pt x="0" y="0"/>
                </a:moveTo>
                <a:lnTo>
                  <a:pt x="1856968" y="0"/>
                </a:lnTo>
                <a:lnTo>
                  <a:pt x="1856968" y="731295"/>
                </a:lnTo>
                <a:lnTo>
                  <a:pt x="0" y="731295"/>
                </a:lnTo>
                <a:lnTo>
                  <a:pt x="0" y="0"/>
                </a:lnTo>
                <a:close/>
              </a:path>
            </a:pathLst>
          </a:custGeom>
          <a:blipFill>
            <a:blip r:embed="rId2"/>
            <a:stretch>
              <a:fillRect/>
            </a:stretch>
          </a:blipFill>
        </p:spPr>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813" y="6981970"/>
            <a:ext cx="10171900" cy="553887"/>
          </a:xfrm>
          <a:custGeom>
            <a:avLst/>
            <a:gdLst/>
            <a:ahLst/>
            <a:cxnLst/>
            <a:rect l="l" t="t" r="r" b="b"/>
            <a:pathLst>
              <a:path w="10171900" h="553887">
                <a:moveTo>
                  <a:pt x="0" y="0"/>
                </a:moveTo>
                <a:lnTo>
                  <a:pt x="10171900" y="0"/>
                </a:lnTo>
                <a:lnTo>
                  <a:pt x="10171900" y="553887"/>
                </a:lnTo>
                <a:lnTo>
                  <a:pt x="0" y="553887"/>
                </a:lnTo>
                <a:lnTo>
                  <a:pt x="0" y="0"/>
                </a:lnTo>
                <a:close/>
              </a:path>
            </a:pathLst>
          </a:custGeom>
          <a:blipFill>
            <a:blip r:embed="rId2">
              <a:extLst>
                <a:ext uri="{96DAC541-7B7A-43D3-8B79-37D633B846F1}">
                  <asvg:svgBlip xmlns:asvg="http://schemas.microsoft.com/office/drawing/2016/SVG/main" r:embed="rId3"/>
                </a:ext>
              </a:extLst>
            </a:blip>
            <a:stretch>
              <a:fillRect t="-868228" b="-868228"/>
            </a:stretch>
          </a:blipFill>
        </p:spPr>
      </p:sp>
      <p:sp>
        <p:nvSpPr>
          <p:cNvPr id="3" name="Freeform 3"/>
          <p:cNvSpPr/>
          <p:nvPr/>
        </p:nvSpPr>
        <p:spPr>
          <a:xfrm>
            <a:off x="5398423" y="-1345732"/>
            <a:ext cx="3500443" cy="3500443"/>
          </a:xfrm>
          <a:custGeom>
            <a:avLst/>
            <a:gdLst/>
            <a:ahLst/>
            <a:cxnLst/>
            <a:rect l="l" t="t" r="r" b="b"/>
            <a:pathLst>
              <a:path w="3500443" h="3500443">
                <a:moveTo>
                  <a:pt x="0" y="0"/>
                </a:moveTo>
                <a:lnTo>
                  <a:pt x="3500443" y="0"/>
                </a:lnTo>
                <a:lnTo>
                  <a:pt x="3500443" y="3500443"/>
                </a:lnTo>
                <a:lnTo>
                  <a:pt x="0" y="3500443"/>
                </a:lnTo>
                <a:lnTo>
                  <a:pt x="0" y="0"/>
                </a:lnTo>
                <a:close/>
              </a:path>
            </a:pathLst>
          </a:custGeom>
          <a:blipFill>
            <a:blip r:embed="rId4">
              <a:extLst>
                <a:ext uri="{96DAC541-7B7A-43D3-8B79-37D633B846F1}">
                  <asvg:svgBlip xmlns:asvg="http://schemas.microsoft.com/office/drawing/2016/SVG/main" r:embed="rId5"/>
                </a:ext>
              </a:extLst>
            </a:blip>
            <a:stretch>
              <a:fillRect l="-271" r="-271"/>
            </a:stretch>
          </a:blipFill>
        </p:spPr>
      </p:sp>
      <p:grpSp>
        <p:nvGrpSpPr>
          <p:cNvPr id="4" name="Group 4"/>
          <p:cNvGrpSpPr>
            <a:grpSpLocks noChangeAspect="1"/>
          </p:cNvGrpSpPr>
          <p:nvPr/>
        </p:nvGrpSpPr>
        <p:grpSpPr>
          <a:xfrm>
            <a:off x="7410450" y="-152400"/>
            <a:ext cx="3716815" cy="3716815"/>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DE59"/>
            </a:solidFill>
          </p:spPr>
        </p:sp>
      </p:grpSp>
      <p:sp>
        <p:nvSpPr>
          <p:cNvPr id="6" name="Freeform 6"/>
          <p:cNvSpPr/>
          <p:nvPr/>
        </p:nvSpPr>
        <p:spPr>
          <a:xfrm>
            <a:off x="731520" y="392613"/>
            <a:ext cx="1721165" cy="677814"/>
          </a:xfrm>
          <a:custGeom>
            <a:avLst/>
            <a:gdLst/>
            <a:ahLst/>
            <a:cxnLst/>
            <a:rect l="l" t="t" r="r" b="b"/>
            <a:pathLst>
              <a:path w="1721165" h="677814">
                <a:moveTo>
                  <a:pt x="0" y="0"/>
                </a:moveTo>
                <a:lnTo>
                  <a:pt x="1721165" y="0"/>
                </a:lnTo>
                <a:lnTo>
                  <a:pt x="1721165" y="677814"/>
                </a:lnTo>
                <a:lnTo>
                  <a:pt x="0" y="677814"/>
                </a:lnTo>
                <a:lnTo>
                  <a:pt x="0" y="0"/>
                </a:lnTo>
                <a:close/>
              </a:path>
            </a:pathLst>
          </a:custGeom>
          <a:blipFill>
            <a:blip r:embed="rId6"/>
            <a:stretch>
              <a:fillRect/>
            </a:stretch>
          </a:blipFill>
        </p:spPr>
      </p:sp>
      <p:sp>
        <p:nvSpPr>
          <p:cNvPr id="7" name="Freeform 7"/>
          <p:cNvSpPr/>
          <p:nvPr/>
        </p:nvSpPr>
        <p:spPr>
          <a:xfrm>
            <a:off x="1764422" y="1816582"/>
            <a:ext cx="1438997" cy="2885206"/>
          </a:xfrm>
          <a:custGeom>
            <a:avLst/>
            <a:gdLst/>
            <a:ahLst/>
            <a:cxnLst/>
            <a:rect l="l" t="t" r="r" b="b"/>
            <a:pathLst>
              <a:path w="1438997" h="2885206">
                <a:moveTo>
                  <a:pt x="0" y="0"/>
                </a:moveTo>
                <a:lnTo>
                  <a:pt x="1438996" y="0"/>
                </a:lnTo>
                <a:lnTo>
                  <a:pt x="1438996" y="2885206"/>
                </a:lnTo>
                <a:lnTo>
                  <a:pt x="0" y="2885206"/>
                </a:lnTo>
                <a:lnTo>
                  <a:pt x="0" y="0"/>
                </a:lnTo>
                <a:close/>
              </a:path>
            </a:pathLst>
          </a:custGeom>
          <a:blipFill>
            <a:blip r:embed="rId7"/>
            <a:stretch>
              <a:fillRect/>
            </a:stretch>
          </a:blipFill>
        </p:spPr>
      </p:sp>
      <p:sp>
        <p:nvSpPr>
          <p:cNvPr id="8" name="Freeform 8"/>
          <p:cNvSpPr/>
          <p:nvPr/>
        </p:nvSpPr>
        <p:spPr>
          <a:xfrm>
            <a:off x="5248210" y="1910971"/>
            <a:ext cx="1966959" cy="2790817"/>
          </a:xfrm>
          <a:custGeom>
            <a:avLst/>
            <a:gdLst/>
            <a:ahLst/>
            <a:cxnLst/>
            <a:rect l="l" t="t" r="r" b="b"/>
            <a:pathLst>
              <a:path w="1966959" h="2790817">
                <a:moveTo>
                  <a:pt x="0" y="0"/>
                </a:moveTo>
                <a:lnTo>
                  <a:pt x="1966960" y="0"/>
                </a:lnTo>
                <a:lnTo>
                  <a:pt x="1966960" y="2790817"/>
                </a:lnTo>
                <a:lnTo>
                  <a:pt x="0" y="2790817"/>
                </a:lnTo>
                <a:lnTo>
                  <a:pt x="0" y="0"/>
                </a:lnTo>
                <a:close/>
              </a:path>
            </a:pathLst>
          </a:custGeom>
          <a:blipFill>
            <a:blip r:embed="rId8"/>
            <a:stretch>
              <a:fillRect/>
            </a:stretch>
          </a:blipFill>
        </p:spPr>
      </p:sp>
      <p:sp>
        <p:nvSpPr>
          <p:cNvPr id="9" name="Freeform 9"/>
          <p:cNvSpPr/>
          <p:nvPr/>
        </p:nvSpPr>
        <p:spPr>
          <a:xfrm>
            <a:off x="3352575" y="3005495"/>
            <a:ext cx="1746478" cy="796831"/>
          </a:xfrm>
          <a:custGeom>
            <a:avLst/>
            <a:gdLst/>
            <a:ahLst/>
            <a:cxnLst/>
            <a:rect l="l" t="t" r="r" b="b"/>
            <a:pathLst>
              <a:path w="1746478" h="796831">
                <a:moveTo>
                  <a:pt x="0" y="0"/>
                </a:moveTo>
                <a:lnTo>
                  <a:pt x="1746479" y="0"/>
                </a:lnTo>
                <a:lnTo>
                  <a:pt x="1746479" y="796831"/>
                </a:lnTo>
                <a:lnTo>
                  <a:pt x="0" y="7968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657225" y="4646358"/>
            <a:ext cx="8591550" cy="1358392"/>
          </a:xfrm>
          <a:prstGeom prst="rect">
            <a:avLst/>
          </a:prstGeom>
        </p:spPr>
        <p:txBody>
          <a:bodyPr lIns="0" tIns="0" rIns="0" bIns="0" rtlCol="0" anchor="t">
            <a:spAutoFit/>
          </a:bodyPr>
          <a:lstStyle/>
          <a:p>
            <a:pPr algn="l">
              <a:lnSpc>
                <a:spcPts val="8855"/>
              </a:lnSpc>
            </a:pPr>
            <a:r>
              <a:rPr lang="en-US" sz="8855">
                <a:solidFill>
                  <a:srgbClr val="004AAD"/>
                </a:solidFill>
                <a:latin typeface="Aleo Bold"/>
              </a:rPr>
              <a:t>Return to Work</a:t>
            </a:r>
          </a:p>
        </p:txBody>
      </p:sp>
      <p:sp>
        <p:nvSpPr>
          <p:cNvPr id="11" name="TextBox 11"/>
          <p:cNvSpPr txBox="1"/>
          <p:nvPr/>
        </p:nvSpPr>
        <p:spPr>
          <a:xfrm>
            <a:off x="647700" y="6103787"/>
            <a:ext cx="8591550" cy="355902"/>
          </a:xfrm>
          <a:prstGeom prst="rect">
            <a:avLst/>
          </a:prstGeom>
        </p:spPr>
        <p:txBody>
          <a:bodyPr lIns="0" tIns="0" rIns="0" bIns="0" rtlCol="0" anchor="t">
            <a:spAutoFit/>
          </a:bodyPr>
          <a:lstStyle/>
          <a:p>
            <a:pPr algn="l">
              <a:lnSpc>
                <a:spcPts val="2958"/>
              </a:lnSpc>
            </a:pPr>
            <a:r>
              <a:rPr lang="en-US" sz="2113" spc="316">
                <a:solidFill>
                  <a:srgbClr val="004AAD"/>
                </a:solidFill>
                <a:latin typeface="Glacial Indifference"/>
              </a:rPr>
              <a:t>GETTING BACK TO WORK AFTER AN INJURY</a:t>
            </a:r>
          </a:p>
        </p:txBody>
      </p:sp>
      <p:sp>
        <p:nvSpPr>
          <p:cNvPr id="12" name="Freeform 12"/>
          <p:cNvSpPr/>
          <p:nvPr/>
        </p:nvSpPr>
        <p:spPr>
          <a:xfrm>
            <a:off x="3432348" y="3802326"/>
            <a:ext cx="793466" cy="362019"/>
          </a:xfrm>
          <a:custGeom>
            <a:avLst/>
            <a:gdLst/>
            <a:ahLst/>
            <a:cxnLst/>
            <a:rect l="l" t="t" r="r" b="b"/>
            <a:pathLst>
              <a:path w="793466" h="362019">
                <a:moveTo>
                  <a:pt x="0" y="0"/>
                </a:moveTo>
                <a:lnTo>
                  <a:pt x="793466" y="0"/>
                </a:lnTo>
                <a:lnTo>
                  <a:pt x="793466" y="362019"/>
                </a:lnTo>
                <a:lnTo>
                  <a:pt x="0" y="3620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4556267" y="2510127"/>
            <a:ext cx="793466" cy="362019"/>
          </a:xfrm>
          <a:custGeom>
            <a:avLst/>
            <a:gdLst/>
            <a:ahLst/>
            <a:cxnLst/>
            <a:rect l="l" t="t" r="r" b="b"/>
            <a:pathLst>
              <a:path w="793466" h="362019">
                <a:moveTo>
                  <a:pt x="0" y="0"/>
                </a:moveTo>
                <a:lnTo>
                  <a:pt x="793466" y="0"/>
                </a:lnTo>
                <a:lnTo>
                  <a:pt x="793466" y="362018"/>
                </a:lnTo>
                <a:lnTo>
                  <a:pt x="0" y="3620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69660" y="-1009650"/>
            <a:ext cx="4656997" cy="4656997"/>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4AAD"/>
            </a:solidFill>
          </p:spPr>
        </p:sp>
      </p:grpSp>
      <p:sp>
        <p:nvSpPr>
          <p:cNvPr id="4" name="Freeform 4"/>
          <p:cNvSpPr/>
          <p:nvPr/>
        </p:nvSpPr>
        <p:spPr>
          <a:xfrm>
            <a:off x="-914400" y="2114550"/>
            <a:ext cx="3086677" cy="3086677"/>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2">
              <a:extLst>
                <a:ext uri="{96DAC541-7B7A-43D3-8B79-37D633B846F1}">
                  <asvg:svgBlip xmlns:asvg="http://schemas.microsoft.com/office/drawing/2016/SVG/main" r:embed="rId3"/>
                </a:ext>
              </a:extLst>
            </a:blip>
            <a:stretch>
              <a:fillRect l="-271" r="-271"/>
            </a:stretch>
          </a:blipFill>
        </p:spPr>
      </p:sp>
      <p:sp>
        <p:nvSpPr>
          <p:cNvPr id="5" name="TextBox 5"/>
          <p:cNvSpPr txBox="1"/>
          <p:nvPr/>
        </p:nvSpPr>
        <p:spPr>
          <a:xfrm>
            <a:off x="3187337" y="758345"/>
            <a:ext cx="6323686" cy="720345"/>
          </a:xfrm>
          <a:prstGeom prst="rect">
            <a:avLst/>
          </a:prstGeom>
        </p:spPr>
        <p:txBody>
          <a:bodyPr lIns="0" tIns="0" rIns="0" bIns="0" rtlCol="0" anchor="t">
            <a:spAutoFit/>
          </a:bodyPr>
          <a:lstStyle/>
          <a:p>
            <a:pPr algn="l">
              <a:lnSpc>
                <a:spcPts val="4735"/>
              </a:lnSpc>
            </a:pPr>
            <a:r>
              <a:rPr lang="en-US" sz="4735">
                <a:solidFill>
                  <a:srgbClr val="FFFFFF"/>
                </a:solidFill>
                <a:latin typeface="Aleo Bold"/>
              </a:rPr>
              <a:t> </a:t>
            </a:r>
            <a:r>
              <a:rPr lang="en-US" sz="4735">
                <a:solidFill>
                  <a:srgbClr val="020202"/>
                </a:solidFill>
                <a:latin typeface="Aleo Bold"/>
              </a:rPr>
              <a:t>I’m Joanna Radomicki</a:t>
            </a:r>
          </a:p>
        </p:txBody>
      </p:sp>
      <p:grpSp>
        <p:nvGrpSpPr>
          <p:cNvPr id="6" name="Group 6"/>
          <p:cNvGrpSpPr>
            <a:grpSpLocks noChangeAspect="1"/>
          </p:cNvGrpSpPr>
          <p:nvPr/>
        </p:nvGrpSpPr>
        <p:grpSpPr>
          <a:xfrm>
            <a:off x="3522721" y="1888264"/>
            <a:ext cx="991375" cy="991375"/>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4AAD"/>
            </a:solidFill>
          </p:spPr>
        </p:sp>
      </p:grpSp>
      <p:sp>
        <p:nvSpPr>
          <p:cNvPr id="8" name="TextBox 8"/>
          <p:cNvSpPr txBox="1"/>
          <p:nvPr/>
        </p:nvSpPr>
        <p:spPr>
          <a:xfrm>
            <a:off x="3630983" y="2105474"/>
            <a:ext cx="764143" cy="555688"/>
          </a:xfrm>
          <a:prstGeom prst="rect">
            <a:avLst/>
          </a:prstGeom>
        </p:spPr>
        <p:txBody>
          <a:bodyPr lIns="0" tIns="0" rIns="0" bIns="0" rtlCol="0" anchor="t">
            <a:spAutoFit/>
          </a:bodyPr>
          <a:lstStyle/>
          <a:p>
            <a:pPr algn="ctr">
              <a:lnSpc>
                <a:spcPts val="3622"/>
              </a:lnSpc>
            </a:pPr>
            <a:r>
              <a:rPr lang="en-US" sz="3622">
                <a:solidFill>
                  <a:srgbClr val="FFFFFF"/>
                </a:solidFill>
                <a:latin typeface="Aleo Bold"/>
              </a:rPr>
              <a:t>01</a:t>
            </a:r>
          </a:p>
        </p:txBody>
      </p:sp>
      <p:sp>
        <p:nvSpPr>
          <p:cNvPr id="9" name="TextBox 9"/>
          <p:cNvSpPr txBox="1"/>
          <p:nvPr/>
        </p:nvSpPr>
        <p:spPr>
          <a:xfrm>
            <a:off x="4660877" y="1943890"/>
            <a:ext cx="4850147" cy="935749"/>
          </a:xfrm>
          <a:prstGeom prst="rect">
            <a:avLst/>
          </a:prstGeom>
        </p:spPr>
        <p:txBody>
          <a:bodyPr lIns="0" tIns="0" rIns="0" bIns="0" rtlCol="0" anchor="t">
            <a:spAutoFit/>
          </a:bodyPr>
          <a:lstStyle/>
          <a:p>
            <a:pPr algn="l">
              <a:lnSpc>
                <a:spcPts val="2498"/>
              </a:lnSpc>
            </a:pPr>
            <a:r>
              <a:rPr lang="en-US" sz="1784" spc="53">
                <a:solidFill>
                  <a:srgbClr val="333330"/>
                </a:solidFill>
                <a:latin typeface="Glacial Indifference"/>
              </a:rPr>
              <a:t>Joined NJSIG in 2016. Spent the last 8 years as Senior Claims Representative for  NJSIG’s Workers’ Compensation department.</a:t>
            </a:r>
          </a:p>
        </p:txBody>
      </p:sp>
      <p:grpSp>
        <p:nvGrpSpPr>
          <p:cNvPr id="10" name="Group 10"/>
          <p:cNvGrpSpPr>
            <a:grpSpLocks noChangeAspect="1"/>
          </p:cNvGrpSpPr>
          <p:nvPr/>
        </p:nvGrpSpPr>
        <p:grpSpPr>
          <a:xfrm>
            <a:off x="3522845" y="3086431"/>
            <a:ext cx="991375" cy="991375"/>
            <a:chOff x="0" y="0"/>
            <a:chExt cx="6350000" cy="6350000"/>
          </a:xfrm>
        </p:grpSpPr>
        <p:sp>
          <p:nvSpPr>
            <p:cNvPr id="11" name="Freeform 11"/>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4AAD"/>
            </a:solidFill>
          </p:spPr>
        </p:sp>
      </p:grpSp>
      <p:sp>
        <p:nvSpPr>
          <p:cNvPr id="12" name="TextBox 12"/>
          <p:cNvSpPr txBox="1"/>
          <p:nvPr/>
        </p:nvSpPr>
        <p:spPr>
          <a:xfrm>
            <a:off x="3631107" y="3303641"/>
            <a:ext cx="764143" cy="555688"/>
          </a:xfrm>
          <a:prstGeom prst="rect">
            <a:avLst/>
          </a:prstGeom>
        </p:spPr>
        <p:txBody>
          <a:bodyPr lIns="0" tIns="0" rIns="0" bIns="0" rtlCol="0" anchor="t">
            <a:spAutoFit/>
          </a:bodyPr>
          <a:lstStyle/>
          <a:p>
            <a:pPr algn="ctr">
              <a:lnSpc>
                <a:spcPts val="3622"/>
              </a:lnSpc>
            </a:pPr>
            <a:r>
              <a:rPr lang="en-US" sz="3622">
                <a:solidFill>
                  <a:srgbClr val="FFFFFF"/>
                </a:solidFill>
                <a:latin typeface="Aleo Bold"/>
              </a:rPr>
              <a:t>02</a:t>
            </a:r>
          </a:p>
        </p:txBody>
      </p:sp>
      <p:sp>
        <p:nvSpPr>
          <p:cNvPr id="13" name="TextBox 13"/>
          <p:cNvSpPr txBox="1"/>
          <p:nvPr/>
        </p:nvSpPr>
        <p:spPr>
          <a:xfrm>
            <a:off x="4728946" y="4467511"/>
            <a:ext cx="4429125" cy="621424"/>
          </a:xfrm>
          <a:prstGeom prst="rect">
            <a:avLst/>
          </a:prstGeom>
        </p:spPr>
        <p:txBody>
          <a:bodyPr lIns="0" tIns="0" rIns="0" bIns="0" rtlCol="0" anchor="t">
            <a:spAutoFit/>
          </a:bodyPr>
          <a:lstStyle/>
          <a:p>
            <a:pPr algn="l">
              <a:lnSpc>
                <a:spcPts val="2498"/>
              </a:lnSpc>
            </a:pPr>
            <a:r>
              <a:rPr lang="en-US" sz="1784" spc="53">
                <a:solidFill>
                  <a:srgbClr val="333330"/>
                </a:solidFill>
                <a:latin typeface="Glacial Indifference"/>
              </a:rPr>
              <a:t>Representative for ERIC North, MOCSSIF, and NJEIF sub-funds. </a:t>
            </a:r>
          </a:p>
        </p:txBody>
      </p:sp>
      <p:grpSp>
        <p:nvGrpSpPr>
          <p:cNvPr id="14" name="Group 14"/>
          <p:cNvGrpSpPr>
            <a:grpSpLocks noChangeAspect="1"/>
          </p:cNvGrpSpPr>
          <p:nvPr/>
        </p:nvGrpSpPr>
        <p:grpSpPr>
          <a:xfrm>
            <a:off x="3507101" y="4292531"/>
            <a:ext cx="991375" cy="991375"/>
            <a:chOff x="0" y="0"/>
            <a:chExt cx="6350000" cy="6350000"/>
          </a:xfrm>
        </p:grpSpPr>
        <p:sp>
          <p:nvSpPr>
            <p:cNvPr id="15" name="Freeform 1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4AAD"/>
            </a:solidFill>
          </p:spPr>
        </p:sp>
      </p:grpSp>
      <p:sp>
        <p:nvSpPr>
          <p:cNvPr id="16" name="TextBox 16"/>
          <p:cNvSpPr txBox="1"/>
          <p:nvPr/>
        </p:nvSpPr>
        <p:spPr>
          <a:xfrm>
            <a:off x="3615363" y="4509741"/>
            <a:ext cx="764143" cy="555688"/>
          </a:xfrm>
          <a:prstGeom prst="rect">
            <a:avLst/>
          </a:prstGeom>
        </p:spPr>
        <p:txBody>
          <a:bodyPr lIns="0" tIns="0" rIns="0" bIns="0" rtlCol="0" anchor="t">
            <a:spAutoFit/>
          </a:bodyPr>
          <a:lstStyle/>
          <a:p>
            <a:pPr algn="ctr">
              <a:lnSpc>
                <a:spcPts val="3622"/>
              </a:lnSpc>
            </a:pPr>
            <a:r>
              <a:rPr lang="en-US" sz="3622">
                <a:solidFill>
                  <a:srgbClr val="FFFFFF"/>
                </a:solidFill>
                <a:latin typeface="Aleo Bold"/>
              </a:rPr>
              <a:t>03</a:t>
            </a:r>
          </a:p>
        </p:txBody>
      </p:sp>
      <p:sp>
        <p:nvSpPr>
          <p:cNvPr id="17" name="TextBox 17"/>
          <p:cNvSpPr txBox="1"/>
          <p:nvPr/>
        </p:nvSpPr>
        <p:spPr>
          <a:xfrm>
            <a:off x="4744938" y="5657744"/>
            <a:ext cx="4429125" cy="621424"/>
          </a:xfrm>
          <a:prstGeom prst="rect">
            <a:avLst/>
          </a:prstGeom>
        </p:spPr>
        <p:txBody>
          <a:bodyPr lIns="0" tIns="0" rIns="0" bIns="0" rtlCol="0" anchor="t">
            <a:spAutoFit/>
          </a:bodyPr>
          <a:lstStyle/>
          <a:p>
            <a:pPr algn="l">
              <a:lnSpc>
                <a:spcPts val="2498"/>
              </a:lnSpc>
            </a:pPr>
            <a:r>
              <a:rPr lang="en-US" sz="1784" spc="53">
                <a:solidFill>
                  <a:srgbClr val="333330"/>
                </a:solidFill>
                <a:latin typeface="Glacial Indifference"/>
              </a:rPr>
              <a:t>Email: JRadomicki@njsig.org</a:t>
            </a:r>
          </a:p>
          <a:p>
            <a:pPr algn="l">
              <a:lnSpc>
                <a:spcPts val="2498"/>
              </a:lnSpc>
            </a:pPr>
            <a:r>
              <a:rPr lang="en-US" sz="1784" spc="53">
                <a:solidFill>
                  <a:srgbClr val="333330"/>
                </a:solidFill>
                <a:latin typeface="Glacial Indifference"/>
              </a:rPr>
              <a:t>Phone: 609-386-6060 x 3029</a:t>
            </a:r>
          </a:p>
        </p:txBody>
      </p:sp>
      <p:grpSp>
        <p:nvGrpSpPr>
          <p:cNvPr id="18" name="Group 18"/>
          <p:cNvGrpSpPr>
            <a:grpSpLocks noChangeAspect="1"/>
          </p:cNvGrpSpPr>
          <p:nvPr/>
        </p:nvGrpSpPr>
        <p:grpSpPr>
          <a:xfrm>
            <a:off x="3523093" y="5482764"/>
            <a:ext cx="991375" cy="991375"/>
            <a:chOff x="0" y="0"/>
            <a:chExt cx="6350000" cy="6350000"/>
          </a:xfrm>
        </p:grpSpPr>
        <p:sp>
          <p:nvSpPr>
            <p:cNvPr id="19" name="Freeform 1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4AAD"/>
            </a:solidFill>
          </p:spPr>
        </p:sp>
      </p:grpSp>
      <p:sp>
        <p:nvSpPr>
          <p:cNvPr id="20" name="TextBox 20"/>
          <p:cNvSpPr txBox="1"/>
          <p:nvPr/>
        </p:nvSpPr>
        <p:spPr>
          <a:xfrm>
            <a:off x="3631355" y="5699974"/>
            <a:ext cx="764143" cy="555688"/>
          </a:xfrm>
          <a:prstGeom prst="rect">
            <a:avLst/>
          </a:prstGeom>
        </p:spPr>
        <p:txBody>
          <a:bodyPr lIns="0" tIns="0" rIns="0" bIns="0" rtlCol="0" anchor="t">
            <a:spAutoFit/>
          </a:bodyPr>
          <a:lstStyle/>
          <a:p>
            <a:pPr algn="ctr">
              <a:lnSpc>
                <a:spcPts val="3622"/>
              </a:lnSpc>
            </a:pPr>
            <a:r>
              <a:rPr lang="en-US" sz="3622">
                <a:solidFill>
                  <a:srgbClr val="FFFFFF"/>
                </a:solidFill>
                <a:latin typeface="Aleo Bold"/>
              </a:rPr>
              <a:t>04</a:t>
            </a:r>
          </a:p>
        </p:txBody>
      </p:sp>
      <p:sp>
        <p:nvSpPr>
          <p:cNvPr id="21" name="TextBox 21"/>
          <p:cNvSpPr txBox="1"/>
          <p:nvPr/>
        </p:nvSpPr>
        <p:spPr>
          <a:xfrm>
            <a:off x="422034" y="853688"/>
            <a:ext cx="2498603" cy="1577126"/>
          </a:xfrm>
          <a:prstGeom prst="rect">
            <a:avLst/>
          </a:prstGeom>
        </p:spPr>
        <p:txBody>
          <a:bodyPr lIns="0" tIns="0" rIns="0" bIns="0" rtlCol="0" anchor="t">
            <a:spAutoFit/>
          </a:bodyPr>
          <a:lstStyle/>
          <a:p>
            <a:pPr algn="l">
              <a:lnSpc>
                <a:spcPts val="10304"/>
              </a:lnSpc>
            </a:pPr>
            <a:r>
              <a:rPr lang="en-US" sz="10304">
                <a:solidFill>
                  <a:srgbClr val="FFFFFF"/>
                </a:solidFill>
                <a:latin typeface="Aleo Bold"/>
              </a:rPr>
              <a:t>Hi!</a:t>
            </a:r>
          </a:p>
        </p:txBody>
      </p:sp>
      <p:sp>
        <p:nvSpPr>
          <p:cNvPr id="22" name="TextBox 22"/>
          <p:cNvSpPr txBox="1"/>
          <p:nvPr/>
        </p:nvSpPr>
        <p:spPr>
          <a:xfrm>
            <a:off x="4660877" y="3170964"/>
            <a:ext cx="4850147" cy="935749"/>
          </a:xfrm>
          <a:prstGeom prst="rect">
            <a:avLst/>
          </a:prstGeom>
        </p:spPr>
        <p:txBody>
          <a:bodyPr lIns="0" tIns="0" rIns="0" bIns="0" rtlCol="0" anchor="t">
            <a:spAutoFit/>
          </a:bodyPr>
          <a:lstStyle/>
          <a:p>
            <a:pPr algn="l">
              <a:lnSpc>
                <a:spcPts val="2498"/>
              </a:lnSpc>
            </a:pPr>
            <a:r>
              <a:rPr lang="en-US" sz="1784" spc="53">
                <a:solidFill>
                  <a:srgbClr val="333330"/>
                </a:solidFill>
                <a:latin typeface="Glacial Indifference"/>
              </a:rPr>
              <a:t>April 2024, transitioned to NJSIG’s Member Services department as Member Services &amp; Loss Control Representative. </a:t>
            </a:r>
          </a:p>
        </p:txBody>
      </p:sp>
      <p:sp>
        <p:nvSpPr>
          <p:cNvPr id="23" name="Freeform 23"/>
          <p:cNvSpPr/>
          <p:nvPr/>
        </p:nvSpPr>
        <p:spPr>
          <a:xfrm>
            <a:off x="336812" y="6365858"/>
            <a:ext cx="1721165" cy="677814"/>
          </a:xfrm>
          <a:custGeom>
            <a:avLst/>
            <a:gdLst/>
            <a:ahLst/>
            <a:cxnLst/>
            <a:rect l="l" t="t" r="r" b="b"/>
            <a:pathLst>
              <a:path w="1721165" h="677814">
                <a:moveTo>
                  <a:pt x="0" y="0"/>
                </a:moveTo>
                <a:lnTo>
                  <a:pt x="1721165" y="0"/>
                </a:lnTo>
                <a:lnTo>
                  <a:pt x="1721165" y="677814"/>
                </a:lnTo>
                <a:lnTo>
                  <a:pt x="0" y="677814"/>
                </a:lnTo>
                <a:lnTo>
                  <a:pt x="0" y="0"/>
                </a:lnTo>
                <a:close/>
              </a:path>
            </a:pathLst>
          </a:custGeom>
          <a:blipFill>
            <a:blip r:embed="rId4"/>
            <a:stretch>
              <a:fillRect/>
            </a:stretch>
          </a:blipFill>
        </p:spPr>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943850" y="-590550"/>
            <a:ext cx="3325220" cy="3325220"/>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DE59"/>
            </a:solidFill>
          </p:spPr>
        </p:sp>
      </p:grpSp>
      <p:sp>
        <p:nvSpPr>
          <p:cNvPr id="4" name="Freeform 4"/>
          <p:cNvSpPr/>
          <p:nvPr/>
        </p:nvSpPr>
        <p:spPr>
          <a:xfrm>
            <a:off x="7478741" y="-246410"/>
            <a:ext cx="3086677" cy="3086677"/>
          </a:xfrm>
          <a:custGeom>
            <a:avLst/>
            <a:gdLst/>
            <a:ahLst/>
            <a:cxnLst/>
            <a:rect l="l" t="t" r="r" b="b"/>
            <a:pathLst>
              <a:path w="3086677" h="3086677">
                <a:moveTo>
                  <a:pt x="0" y="0"/>
                </a:moveTo>
                <a:lnTo>
                  <a:pt x="3086678" y="0"/>
                </a:lnTo>
                <a:lnTo>
                  <a:pt x="3086678" y="3086677"/>
                </a:lnTo>
                <a:lnTo>
                  <a:pt x="0" y="3086677"/>
                </a:lnTo>
                <a:lnTo>
                  <a:pt x="0" y="0"/>
                </a:lnTo>
                <a:close/>
              </a:path>
            </a:pathLst>
          </a:custGeom>
          <a:blipFill>
            <a:blip r:embed="rId2">
              <a:extLst>
                <a:ext uri="{96DAC541-7B7A-43D3-8B79-37D633B846F1}">
                  <asvg:svgBlip xmlns:asvg="http://schemas.microsoft.com/office/drawing/2016/SVG/main" r:embed="rId3"/>
                </a:ext>
              </a:extLst>
            </a:blip>
            <a:stretch>
              <a:fillRect l="-271" r="-271"/>
            </a:stretch>
          </a:blipFill>
        </p:spPr>
      </p:sp>
      <p:sp>
        <p:nvSpPr>
          <p:cNvPr id="5" name="Freeform 5"/>
          <p:cNvSpPr/>
          <p:nvPr/>
        </p:nvSpPr>
        <p:spPr>
          <a:xfrm>
            <a:off x="4762756" y="2961216"/>
            <a:ext cx="4990844" cy="4254695"/>
          </a:xfrm>
          <a:custGeom>
            <a:avLst/>
            <a:gdLst/>
            <a:ahLst/>
            <a:cxnLst/>
            <a:rect l="l" t="t" r="r" b="b"/>
            <a:pathLst>
              <a:path w="4990844" h="4254695">
                <a:moveTo>
                  <a:pt x="0" y="0"/>
                </a:moveTo>
                <a:lnTo>
                  <a:pt x="4990844" y="0"/>
                </a:lnTo>
                <a:lnTo>
                  <a:pt x="4990844" y="4254695"/>
                </a:lnTo>
                <a:lnTo>
                  <a:pt x="0" y="4254695"/>
                </a:lnTo>
                <a:lnTo>
                  <a:pt x="0" y="0"/>
                </a:lnTo>
                <a:close/>
              </a:path>
            </a:pathLst>
          </a:custGeom>
          <a:blipFill>
            <a:blip r:embed="rId4"/>
            <a:stretch>
              <a:fillRect/>
            </a:stretch>
          </a:blipFill>
        </p:spPr>
      </p:sp>
      <p:sp>
        <p:nvSpPr>
          <p:cNvPr id="6" name="TextBox 6"/>
          <p:cNvSpPr txBox="1"/>
          <p:nvPr/>
        </p:nvSpPr>
        <p:spPr>
          <a:xfrm>
            <a:off x="554231" y="921262"/>
            <a:ext cx="7258050" cy="741807"/>
          </a:xfrm>
          <a:prstGeom prst="rect">
            <a:avLst/>
          </a:prstGeom>
        </p:spPr>
        <p:txBody>
          <a:bodyPr lIns="0" tIns="0" rIns="0" bIns="0" rtlCol="0" anchor="t">
            <a:spAutoFit/>
          </a:bodyPr>
          <a:lstStyle/>
          <a:p>
            <a:pPr algn="l">
              <a:lnSpc>
                <a:spcPts val="4830"/>
              </a:lnSpc>
            </a:pPr>
            <a:r>
              <a:rPr lang="en-US" sz="4830">
                <a:solidFill>
                  <a:srgbClr val="FFDE59"/>
                </a:solidFill>
                <a:latin typeface="Aleo Bold"/>
              </a:rPr>
              <a:t>Workers’ Compensation</a:t>
            </a:r>
          </a:p>
        </p:txBody>
      </p:sp>
      <p:sp>
        <p:nvSpPr>
          <p:cNvPr id="7" name="TextBox 7"/>
          <p:cNvSpPr txBox="1"/>
          <p:nvPr/>
        </p:nvSpPr>
        <p:spPr>
          <a:xfrm>
            <a:off x="525656" y="1909011"/>
            <a:ext cx="5757975" cy="1841802"/>
          </a:xfrm>
          <a:prstGeom prst="rect">
            <a:avLst/>
          </a:prstGeom>
        </p:spPr>
        <p:txBody>
          <a:bodyPr lIns="0" tIns="0" rIns="0" bIns="0" rtlCol="0" anchor="t">
            <a:spAutoFit/>
          </a:bodyPr>
          <a:lstStyle/>
          <a:p>
            <a:pPr algn="l">
              <a:lnSpc>
                <a:spcPts val="2958"/>
              </a:lnSpc>
            </a:pPr>
            <a:r>
              <a:rPr lang="en-US" sz="2113" spc="63">
                <a:solidFill>
                  <a:srgbClr val="FFFFFF"/>
                </a:solidFill>
                <a:latin typeface="Glacial Indifference Bold"/>
              </a:rPr>
              <a:t>Accidents Happen!</a:t>
            </a:r>
          </a:p>
          <a:p>
            <a:pPr marL="456224" lvl="1" indent="-228112" algn="l">
              <a:lnSpc>
                <a:spcPts val="2958"/>
              </a:lnSpc>
              <a:buFont typeface="Arial"/>
              <a:buChar char="•"/>
            </a:pPr>
            <a:r>
              <a:rPr lang="en-US" sz="2113" spc="63">
                <a:solidFill>
                  <a:srgbClr val="FFFFFF"/>
                </a:solidFill>
                <a:latin typeface="Glacial Indifference"/>
              </a:rPr>
              <a:t>Regardless of how safe an employer may try to make the workplace, on-the-job accidents and job-related illnesses occur</a:t>
            </a:r>
          </a:p>
          <a:p>
            <a:pPr algn="l">
              <a:lnSpc>
                <a:spcPts val="2958"/>
              </a:lnSpc>
            </a:pPr>
            <a:endParaRPr lang="en-US" sz="2113" spc="63">
              <a:solidFill>
                <a:srgbClr val="FFFFFF"/>
              </a:solidFill>
              <a:latin typeface="Glacial Indifference"/>
            </a:endParaRPr>
          </a:p>
        </p:txBody>
      </p:sp>
      <p:sp>
        <p:nvSpPr>
          <p:cNvPr id="8" name="TextBox 8"/>
          <p:cNvSpPr txBox="1"/>
          <p:nvPr/>
        </p:nvSpPr>
        <p:spPr>
          <a:xfrm>
            <a:off x="525656" y="3712713"/>
            <a:ext cx="5515430" cy="2584752"/>
          </a:xfrm>
          <a:prstGeom prst="rect">
            <a:avLst/>
          </a:prstGeom>
        </p:spPr>
        <p:txBody>
          <a:bodyPr lIns="0" tIns="0" rIns="0" bIns="0" rtlCol="0" anchor="t">
            <a:spAutoFit/>
          </a:bodyPr>
          <a:lstStyle/>
          <a:p>
            <a:pPr marL="456224" lvl="1" indent="-228112" algn="l">
              <a:lnSpc>
                <a:spcPts val="2958"/>
              </a:lnSpc>
              <a:spcBef>
                <a:spcPct val="0"/>
              </a:spcBef>
              <a:buFont typeface="Arial"/>
              <a:buChar char="•"/>
            </a:pPr>
            <a:r>
              <a:rPr lang="en-US" sz="2113" u="none" strike="noStrike" spc="63">
                <a:solidFill>
                  <a:srgbClr val="FFFFFF"/>
                </a:solidFill>
                <a:latin typeface="Glacial Indifference"/>
              </a:rPr>
              <a:t>Workers’ compensation benefits are mandated by law</a:t>
            </a:r>
          </a:p>
          <a:p>
            <a:pPr algn="l">
              <a:lnSpc>
                <a:spcPts val="2958"/>
              </a:lnSpc>
              <a:spcBef>
                <a:spcPct val="0"/>
              </a:spcBef>
            </a:pPr>
            <a:endParaRPr lang="en-US" sz="2113" u="none" strike="noStrike" spc="63">
              <a:solidFill>
                <a:srgbClr val="FFFFFF"/>
              </a:solidFill>
              <a:latin typeface="Glacial Indifference"/>
            </a:endParaRPr>
          </a:p>
          <a:p>
            <a:pPr marL="456224" lvl="1" indent="-228112" algn="l">
              <a:lnSpc>
                <a:spcPts val="2958"/>
              </a:lnSpc>
              <a:spcBef>
                <a:spcPct val="0"/>
              </a:spcBef>
              <a:buFont typeface="Arial"/>
              <a:buChar char="•"/>
            </a:pPr>
            <a:r>
              <a:rPr lang="en-US" sz="2113" u="none" strike="noStrike" spc="63">
                <a:solidFill>
                  <a:srgbClr val="FFFFFF"/>
                </a:solidFill>
                <a:latin typeface="Glacial Indifference"/>
              </a:rPr>
              <a:t>Provide medical care and compensation to injured workers on a no-fault basis</a:t>
            </a:r>
          </a:p>
          <a:p>
            <a:pPr algn="l">
              <a:lnSpc>
                <a:spcPts val="2958"/>
              </a:lnSpc>
              <a:spcBef>
                <a:spcPct val="0"/>
              </a:spcBef>
            </a:pPr>
            <a:endParaRPr lang="en-US" sz="2113" u="none" strike="noStrike" spc="63">
              <a:solidFill>
                <a:srgbClr val="FFFFFF"/>
              </a:solidFill>
              <a:latin typeface="Glacial Indifference"/>
            </a:endParaRPr>
          </a:p>
          <a:p>
            <a:pPr marL="456224" lvl="1" indent="-228112" algn="l">
              <a:lnSpc>
                <a:spcPts val="2958"/>
              </a:lnSpc>
              <a:spcBef>
                <a:spcPct val="0"/>
              </a:spcBef>
              <a:buFont typeface="Arial"/>
              <a:buChar char="•"/>
            </a:pPr>
            <a:r>
              <a:rPr lang="en-US" sz="2113" u="none" strike="noStrike" spc="63">
                <a:solidFill>
                  <a:srgbClr val="FFFFFF"/>
                </a:solidFill>
                <a:latin typeface="Glacial Indifference"/>
              </a:rPr>
              <a:t>Income protection for employees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extBox 2"/>
          <p:cNvSpPr txBox="1"/>
          <p:nvPr/>
        </p:nvSpPr>
        <p:spPr>
          <a:xfrm>
            <a:off x="762000" y="265871"/>
            <a:ext cx="8229600" cy="741807"/>
          </a:xfrm>
          <a:prstGeom prst="rect">
            <a:avLst/>
          </a:prstGeom>
        </p:spPr>
        <p:txBody>
          <a:bodyPr lIns="0" tIns="0" rIns="0" bIns="0" rtlCol="0" anchor="t">
            <a:spAutoFit/>
          </a:bodyPr>
          <a:lstStyle/>
          <a:p>
            <a:pPr algn="ctr">
              <a:lnSpc>
                <a:spcPts val="4830"/>
              </a:lnSpc>
            </a:pPr>
            <a:r>
              <a:rPr lang="en-US" sz="4830">
                <a:solidFill>
                  <a:srgbClr val="FFFFFF"/>
                </a:solidFill>
                <a:latin typeface="Aleo Bold"/>
              </a:rPr>
              <a:t>NJSIG’s WC Process</a:t>
            </a:r>
          </a:p>
        </p:txBody>
      </p:sp>
      <p:grpSp>
        <p:nvGrpSpPr>
          <p:cNvPr id="3" name="Group 3"/>
          <p:cNvGrpSpPr>
            <a:grpSpLocks noChangeAspect="1"/>
          </p:cNvGrpSpPr>
          <p:nvPr/>
        </p:nvGrpSpPr>
        <p:grpSpPr>
          <a:xfrm rot="5400000">
            <a:off x="7107591" y="3229067"/>
            <a:ext cx="3325220" cy="3325220"/>
            <a:chOff x="0" y="0"/>
            <a:chExt cx="6350000" cy="6350000"/>
          </a:xfrm>
        </p:grpSpPr>
        <p:sp>
          <p:nvSpPr>
            <p:cNvPr id="4" name="Freeform 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DE59"/>
            </a:solidFill>
          </p:spPr>
        </p:sp>
      </p:grpSp>
      <p:sp>
        <p:nvSpPr>
          <p:cNvPr id="5" name="Freeform 5"/>
          <p:cNvSpPr/>
          <p:nvPr/>
        </p:nvSpPr>
        <p:spPr>
          <a:xfrm rot="5400000">
            <a:off x="7098484" y="1266917"/>
            <a:ext cx="3086677" cy="3086677"/>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2">
              <a:extLst>
                <a:ext uri="{96DAC541-7B7A-43D3-8B79-37D633B846F1}">
                  <asvg:svgBlip xmlns:asvg="http://schemas.microsoft.com/office/drawing/2016/SVG/main" r:embed="rId3"/>
                </a:ext>
              </a:extLst>
            </a:blip>
            <a:stretch>
              <a:fillRect l="-271" r="-271"/>
            </a:stretch>
          </a:blipFill>
        </p:spPr>
      </p:sp>
      <p:sp>
        <p:nvSpPr>
          <p:cNvPr id="6" name="Freeform 6"/>
          <p:cNvSpPr/>
          <p:nvPr/>
        </p:nvSpPr>
        <p:spPr>
          <a:xfrm rot="5400000">
            <a:off x="-3233729" y="3370303"/>
            <a:ext cx="7637333" cy="177278"/>
          </a:xfrm>
          <a:custGeom>
            <a:avLst/>
            <a:gdLst/>
            <a:ahLst/>
            <a:cxnLst/>
            <a:rect l="l" t="t" r="r" b="b"/>
            <a:pathLst>
              <a:path w="7637333" h="177278">
                <a:moveTo>
                  <a:pt x="0" y="0"/>
                </a:moveTo>
                <a:lnTo>
                  <a:pt x="7637332" y="0"/>
                </a:lnTo>
                <a:lnTo>
                  <a:pt x="7637332" y="177277"/>
                </a:lnTo>
                <a:lnTo>
                  <a:pt x="0" y="177277"/>
                </a:lnTo>
                <a:lnTo>
                  <a:pt x="0" y="0"/>
                </a:lnTo>
                <a:close/>
              </a:path>
            </a:pathLst>
          </a:custGeom>
          <a:blipFill>
            <a:blip r:embed="rId4">
              <a:extLst>
                <a:ext uri="{96DAC541-7B7A-43D3-8B79-37D633B846F1}">
                  <asvg:svgBlip xmlns:asvg="http://schemas.microsoft.com/office/drawing/2016/SVG/main" r:embed="rId5"/>
                </a:ext>
              </a:extLst>
            </a:blip>
            <a:stretch>
              <a:fillRect t="-2104059" b="-2104059"/>
            </a:stretch>
          </a:blipFill>
        </p:spPr>
      </p:sp>
      <p:sp>
        <p:nvSpPr>
          <p:cNvPr id="7" name="TextBox 7"/>
          <p:cNvSpPr txBox="1"/>
          <p:nvPr/>
        </p:nvSpPr>
        <p:spPr>
          <a:xfrm>
            <a:off x="1098182" y="1372544"/>
            <a:ext cx="2959988" cy="273431"/>
          </a:xfrm>
          <a:prstGeom prst="rect">
            <a:avLst/>
          </a:prstGeom>
        </p:spPr>
        <p:txBody>
          <a:bodyPr lIns="0" tIns="0" rIns="0" bIns="0" rtlCol="0" anchor="t">
            <a:spAutoFit/>
          </a:bodyPr>
          <a:lstStyle/>
          <a:p>
            <a:pPr algn="ctr">
              <a:lnSpc>
                <a:spcPts val="2253"/>
              </a:lnSpc>
            </a:pPr>
            <a:r>
              <a:rPr lang="en-US" sz="1609" spc="48">
                <a:solidFill>
                  <a:srgbClr val="FFFFFF"/>
                </a:solidFill>
                <a:latin typeface="Glacial Indifference"/>
              </a:rPr>
              <a:t>Claim is reported to NJSIG</a:t>
            </a:r>
          </a:p>
        </p:txBody>
      </p:sp>
      <p:sp>
        <p:nvSpPr>
          <p:cNvPr id="8" name="TextBox 8"/>
          <p:cNvSpPr txBox="1"/>
          <p:nvPr/>
        </p:nvSpPr>
        <p:spPr>
          <a:xfrm>
            <a:off x="1061515" y="1145584"/>
            <a:ext cx="643175" cy="195187"/>
          </a:xfrm>
          <a:prstGeom prst="rect">
            <a:avLst/>
          </a:prstGeom>
        </p:spPr>
        <p:txBody>
          <a:bodyPr lIns="0" tIns="0" rIns="0" bIns="0" rtlCol="0" anchor="t">
            <a:spAutoFit/>
          </a:bodyPr>
          <a:lstStyle/>
          <a:p>
            <a:pPr algn="ctr">
              <a:lnSpc>
                <a:spcPts val="1287"/>
              </a:lnSpc>
            </a:pPr>
            <a:r>
              <a:rPr lang="en-US" sz="1287">
                <a:solidFill>
                  <a:srgbClr val="FFDE59"/>
                </a:solidFill>
                <a:latin typeface="Aleo Bold"/>
              </a:rPr>
              <a:t>Step 1</a:t>
            </a:r>
          </a:p>
        </p:txBody>
      </p:sp>
      <p:sp>
        <p:nvSpPr>
          <p:cNvPr id="9" name="Freeform 9"/>
          <p:cNvSpPr/>
          <p:nvPr/>
        </p:nvSpPr>
        <p:spPr>
          <a:xfrm rot="5400000">
            <a:off x="317478" y="979103"/>
            <a:ext cx="534919" cy="534919"/>
          </a:xfrm>
          <a:custGeom>
            <a:avLst/>
            <a:gdLst/>
            <a:ahLst/>
            <a:cxnLst/>
            <a:rect l="l" t="t" r="r" b="b"/>
            <a:pathLst>
              <a:path w="534919" h="534919">
                <a:moveTo>
                  <a:pt x="0" y="0"/>
                </a:moveTo>
                <a:lnTo>
                  <a:pt x="534918" y="0"/>
                </a:lnTo>
                <a:lnTo>
                  <a:pt x="534918" y="534919"/>
                </a:lnTo>
                <a:lnTo>
                  <a:pt x="0" y="5349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400000">
            <a:off x="317478" y="1760275"/>
            <a:ext cx="534919" cy="534919"/>
          </a:xfrm>
          <a:custGeom>
            <a:avLst/>
            <a:gdLst/>
            <a:ahLst/>
            <a:cxnLst/>
            <a:rect l="l" t="t" r="r" b="b"/>
            <a:pathLst>
              <a:path w="534919" h="534919">
                <a:moveTo>
                  <a:pt x="0" y="0"/>
                </a:moveTo>
                <a:lnTo>
                  <a:pt x="534918" y="0"/>
                </a:lnTo>
                <a:lnTo>
                  <a:pt x="534918" y="534919"/>
                </a:lnTo>
                <a:lnTo>
                  <a:pt x="0" y="5349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1061515" y="1930141"/>
            <a:ext cx="643175" cy="196879"/>
          </a:xfrm>
          <a:prstGeom prst="rect">
            <a:avLst/>
          </a:prstGeom>
        </p:spPr>
        <p:txBody>
          <a:bodyPr lIns="0" tIns="0" rIns="0" bIns="0" rtlCol="0" anchor="t">
            <a:spAutoFit/>
          </a:bodyPr>
          <a:lstStyle/>
          <a:p>
            <a:pPr marL="0" lvl="0" indent="0" algn="ctr">
              <a:lnSpc>
                <a:spcPts val="1287"/>
              </a:lnSpc>
              <a:spcBef>
                <a:spcPct val="0"/>
              </a:spcBef>
            </a:pPr>
            <a:r>
              <a:rPr lang="en-US" sz="1287" u="none" strike="noStrike">
                <a:solidFill>
                  <a:srgbClr val="FFDE59"/>
                </a:solidFill>
                <a:latin typeface="Aleo Bold"/>
              </a:rPr>
              <a:t>Step 2</a:t>
            </a:r>
          </a:p>
        </p:txBody>
      </p:sp>
      <p:sp>
        <p:nvSpPr>
          <p:cNvPr id="12" name="TextBox 12"/>
          <p:cNvSpPr txBox="1"/>
          <p:nvPr/>
        </p:nvSpPr>
        <p:spPr>
          <a:xfrm>
            <a:off x="1287238" y="2153903"/>
            <a:ext cx="5858856" cy="505841"/>
          </a:xfrm>
          <a:prstGeom prst="rect">
            <a:avLst/>
          </a:prstGeom>
        </p:spPr>
        <p:txBody>
          <a:bodyPr lIns="0" tIns="0" rIns="0" bIns="0" rtlCol="0" anchor="t">
            <a:spAutoFit/>
          </a:bodyPr>
          <a:lstStyle/>
          <a:p>
            <a:pPr algn="l">
              <a:lnSpc>
                <a:spcPts val="2254"/>
              </a:lnSpc>
            </a:pPr>
            <a:r>
              <a:rPr lang="en-US" sz="1610" spc="48">
                <a:solidFill>
                  <a:srgbClr val="FFFFFF"/>
                </a:solidFill>
                <a:latin typeface="Glacial Indifference"/>
              </a:rPr>
              <a:t>Assigned to NJSIG WC Claims Adjuster</a:t>
            </a:r>
          </a:p>
          <a:p>
            <a:pPr algn="l">
              <a:lnSpc>
                <a:spcPts val="1834"/>
              </a:lnSpc>
            </a:pPr>
            <a:r>
              <a:rPr lang="en-US" sz="1310" spc="39">
                <a:solidFill>
                  <a:srgbClr val="FFFFFF"/>
                </a:solidFill>
                <a:latin typeface="Glacial Indifference Italics"/>
              </a:rPr>
              <a:t>Acknowledgment letter sent to the district’s WC Claims Contact</a:t>
            </a:r>
          </a:p>
        </p:txBody>
      </p:sp>
      <p:sp>
        <p:nvSpPr>
          <p:cNvPr id="13" name="Freeform 13"/>
          <p:cNvSpPr/>
          <p:nvPr/>
        </p:nvSpPr>
        <p:spPr>
          <a:xfrm rot="5400000">
            <a:off x="317478" y="2754994"/>
            <a:ext cx="534919" cy="534919"/>
          </a:xfrm>
          <a:custGeom>
            <a:avLst/>
            <a:gdLst/>
            <a:ahLst/>
            <a:cxnLst/>
            <a:rect l="l" t="t" r="r" b="b"/>
            <a:pathLst>
              <a:path w="534919" h="534919">
                <a:moveTo>
                  <a:pt x="0" y="0"/>
                </a:moveTo>
                <a:lnTo>
                  <a:pt x="534918" y="0"/>
                </a:lnTo>
                <a:lnTo>
                  <a:pt x="534918" y="534918"/>
                </a:lnTo>
                <a:lnTo>
                  <a:pt x="0" y="5349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1069607" y="2924860"/>
            <a:ext cx="643175" cy="196879"/>
          </a:xfrm>
          <a:prstGeom prst="rect">
            <a:avLst/>
          </a:prstGeom>
        </p:spPr>
        <p:txBody>
          <a:bodyPr lIns="0" tIns="0" rIns="0" bIns="0" rtlCol="0" anchor="t">
            <a:spAutoFit/>
          </a:bodyPr>
          <a:lstStyle/>
          <a:p>
            <a:pPr marL="0" lvl="0" indent="0" algn="ctr">
              <a:lnSpc>
                <a:spcPts val="1287"/>
              </a:lnSpc>
              <a:spcBef>
                <a:spcPct val="0"/>
              </a:spcBef>
            </a:pPr>
            <a:r>
              <a:rPr lang="en-US" sz="1287" u="none" strike="noStrike">
                <a:solidFill>
                  <a:srgbClr val="FFDE59"/>
                </a:solidFill>
                <a:latin typeface="Aleo Bold"/>
              </a:rPr>
              <a:t>Step 3</a:t>
            </a:r>
          </a:p>
        </p:txBody>
      </p:sp>
      <p:sp>
        <p:nvSpPr>
          <p:cNvPr id="15" name="TextBox 15"/>
          <p:cNvSpPr txBox="1"/>
          <p:nvPr/>
        </p:nvSpPr>
        <p:spPr>
          <a:xfrm>
            <a:off x="1013654" y="3148621"/>
            <a:ext cx="2772228" cy="273431"/>
          </a:xfrm>
          <a:prstGeom prst="rect">
            <a:avLst/>
          </a:prstGeom>
        </p:spPr>
        <p:txBody>
          <a:bodyPr lIns="0" tIns="0" rIns="0" bIns="0" rtlCol="0" anchor="t">
            <a:spAutoFit/>
          </a:bodyPr>
          <a:lstStyle/>
          <a:p>
            <a:pPr algn="ctr">
              <a:lnSpc>
                <a:spcPts val="2253"/>
              </a:lnSpc>
            </a:pPr>
            <a:r>
              <a:rPr lang="en-US" sz="1609" spc="48">
                <a:solidFill>
                  <a:srgbClr val="FFFFFF"/>
                </a:solidFill>
                <a:latin typeface="Glacial Indifference"/>
              </a:rPr>
              <a:t>NJSIG directs treatment</a:t>
            </a:r>
          </a:p>
        </p:txBody>
      </p:sp>
      <p:sp>
        <p:nvSpPr>
          <p:cNvPr id="16" name="Freeform 16"/>
          <p:cNvSpPr/>
          <p:nvPr/>
        </p:nvSpPr>
        <p:spPr>
          <a:xfrm rot="5400000">
            <a:off x="317478" y="3574452"/>
            <a:ext cx="534919" cy="534919"/>
          </a:xfrm>
          <a:custGeom>
            <a:avLst/>
            <a:gdLst/>
            <a:ahLst/>
            <a:cxnLst/>
            <a:rect l="l" t="t" r="r" b="b"/>
            <a:pathLst>
              <a:path w="534919" h="534919">
                <a:moveTo>
                  <a:pt x="0" y="0"/>
                </a:moveTo>
                <a:lnTo>
                  <a:pt x="534918" y="0"/>
                </a:lnTo>
                <a:lnTo>
                  <a:pt x="534918" y="534919"/>
                </a:lnTo>
                <a:lnTo>
                  <a:pt x="0" y="5349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TextBox 17"/>
          <p:cNvSpPr txBox="1"/>
          <p:nvPr/>
        </p:nvSpPr>
        <p:spPr>
          <a:xfrm>
            <a:off x="1069607" y="3753843"/>
            <a:ext cx="643175" cy="196879"/>
          </a:xfrm>
          <a:prstGeom prst="rect">
            <a:avLst/>
          </a:prstGeom>
        </p:spPr>
        <p:txBody>
          <a:bodyPr lIns="0" tIns="0" rIns="0" bIns="0" rtlCol="0" anchor="t">
            <a:spAutoFit/>
          </a:bodyPr>
          <a:lstStyle/>
          <a:p>
            <a:pPr marL="0" lvl="0" indent="0" algn="ctr">
              <a:lnSpc>
                <a:spcPts val="1287"/>
              </a:lnSpc>
              <a:spcBef>
                <a:spcPct val="0"/>
              </a:spcBef>
            </a:pPr>
            <a:r>
              <a:rPr lang="en-US" sz="1287" u="none" strike="noStrike">
                <a:solidFill>
                  <a:srgbClr val="FFDE59"/>
                </a:solidFill>
                <a:latin typeface="Aleo Bold"/>
              </a:rPr>
              <a:t>Step 4</a:t>
            </a:r>
          </a:p>
        </p:txBody>
      </p:sp>
      <p:sp>
        <p:nvSpPr>
          <p:cNvPr id="18" name="TextBox 18"/>
          <p:cNvSpPr txBox="1"/>
          <p:nvPr/>
        </p:nvSpPr>
        <p:spPr>
          <a:xfrm>
            <a:off x="1287238" y="3977605"/>
            <a:ext cx="5289645" cy="559181"/>
          </a:xfrm>
          <a:prstGeom prst="rect">
            <a:avLst/>
          </a:prstGeom>
        </p:spPr>
        <p:txBody>
          <a:bodyPr lIns="0" tIns="0" rIns="0" bIns="0" rtlCol="0" anchor="t">
            <a:spAutoFit/>
          </a:bodyPr>
          <a:lstStyle/>
          <a:p>
            <a:pPr algn="l">
              <a:lnSpc>
                <a:spcPts val="2253"/>
              </a:lnSpc>
            </a:pPr>
            <a:r>
              <a:rPr lang="en-US" sz="1609" spc="48">
                <a:solidFill>
                  <a:srgbClr val="FFFFFF"/>
                </a:solidFill>
                <a:latin typeface="Glacial Indifference"/>
              </a:rPr>
              <a:t>NJSIG directs care to a medical provider with similar return to work philosophy</a:t>
            </a:r>
          </a:p>
        </p:txBody>
      </p:sp>
      <p:sp>
        <p:nvSpPr>
          <p:cNvPr id="19" name="Freeform 19"/>
          <p:cNvSpPr/>
          <p:nvPr/>
        </p:nvSpPr>
        <p:spPr>
          <a:xfrm rot="5400000">
            <a:off x="317478" y="4622511"/>
            <a:ext cx="534919" cy="534919"/>
          </a:xfrm>
          <a:custGeom>
            <a:avLst/>
            <a:gdLst/>
            <a:ahLst/>
            <a:cxnLst/>
            <a:rect l="l" t="t" r="r" b="b"/>
            <a:pathLst>
              <a:path w="534919" h="534919">
                <a:moveTo>
                  <a:pt x="0" y="0"/>
                </a:moveTo>
                <a:lnTo>
                  <a:pt x="534918" y="0"/>
                </a:lnTo>
                <a:lnTo>
                  <a:pt x="534918" y="534919"/>
                </a:lnTo>
                <a:lnTo>
                  <a:pt x="0" y="5349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TextBox 20"/>
          <p:cNvSpPr txBox="1"/>
          <p:nvPr/>
        </p:nvSpPr>
        <p:spPr>
          <a:xfrm>
            <a:off x="1061515" y="4780056"/>
            <a:ext cx="643175" cy="196879"/>
          </a:xfrm>
          <a:prstGeom prst="rect">
            <a:avLst/>
          </a:prstGeom>
        </p:spPr>
        <p:txBody>
          <a:bodyPr lIns="0" tIns="0" rIns="0" bIns="0" rtlCol="0" anchor="t">
            <a:spAutoFit/>
          </a:bodyPr>
          <a:lstStyle/>
          <a:p>
            <a:pPr marL="0" lvl="0" indent="0" algn="ctr">
              <a:lnSpc>
                <a:spcPts val="1287"/>
              </a:lnSpc>
              <a:spcBef>
                <a:spcPct val="0"/>
              </a:spcBef>
            </a:pPr>
            <a:r>
              <a:rPr lang="en-US" sz="1287" u="none" strike="noStrike">
                <a:solidFill>
                  <a:srgbClr val="FFDE59"/>
                </a:solidFill>
                <a:latin typeface="Aleo Bold"/>
              </a:rPr>
              <a:t>Step 5</a:t>
            </a:r>
          </a:p>
        </p:txBody>
      </p:sp>
      <p:sp>
        <p:nvSpPr>
          <p:cNvPr id="21" name="TextBox 21"/>
          <p:cNvSpPr txBox="1"/>
          <p:nvPr/>
        </p:nvSpPr>
        <p:spPr>
          <a:xfrm>
            <a:off x="1287238" y="5003818"/>
            <a:ext cx="5949988" cy="559181"/>
          </a:xfrm>
          <a:prstGeom prst="rect">
            <a:avLst/>
          </a:prstGeom>
        </p:spPr>
        <p:txBody>
          <a:bodyPr lIns="0" tIns="0" rIns="0" bIns="0" rtlCol="0" anchor="t">
            <a:spAutoFit/>
          </a:bodyPr>
          <a:lstStyle/>
          <a:p>
            <a:pPr algn="l">
              <a:lnSpc>
                <a:spcPts val="2253"/>
              </a:lnSpc>
            </a:pPr>
            <a:r>
              <a:rPr lang="en-US" sz="1609" spc="48">
                <a:solidFill>
                  <a:srgbClr val="FFFFFF"/>
                </a:solidFill>
                <a:latin typeface="Glacial Indifference"/>
              </a:rPr>
              <a:t>Medical DR is required to update NJSIG within 48 hours following each medical visit</a:t>
            </a:r>
          </a:p>
        </p:txBody>
      </p:sp>
      <p:sp>
        <p:nvSpPr>
          <p:cNvPr id="22" name="Freeform 22"/>
          <p:cNvSpPr/>
          <p:nvPr/>
        </p:nvSpPr>
        <p:spPr>
          <a:xfrm rot="5400000">
            <a:off x="317478" y="5648724"/>
            <a:ext cx="534919" cy="534919"/>
          </a:xfrm>
          <a:custGeom>
            <a:avLst/>
            <a:gdLst/>
            <a:ahLst/>
            <a:cxnLst/>
            <a:rect l="l" t="t" r="r" b="b"/>
            <a:pathLst>
              <a:path w="534919" h="534919">
                <a:moveTo>
                  <a:pt x="0" y="0"/>
                </a:moveTo>
                <a:lnTo>
                  <a:pt x="534918" y="0"/>
                </a:lnTo>
                <a:lnTo>
                  <a:pt x="534918" y="534919"/>
                </a:lnTo>
                <a:lnTo>
                  <a:pt x="0" y="5349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TextBox 23"/>
          <p:cNvSpPr txBox="1"/>
          <p:nvPr/>
        </p:nvSpPr>
        <p:spPr>
          <a:xfrm>
            <a:off x="1074981" y="5818590"/>
            <a:ext cx="643175" cy="196879"/>
          </a:xfrm>
          <a:prstGeom prst="rect">
            <a:avLst/>
          </a:prstGeom>
        </p:spPr>
        <p:txBody>
          <a:bodyPr lIns="0" tIns="0" rIns="0" bIns="0" rtlCol="0" anchor="t">
            <a:spAutoFit/>
          </a:bodyPr>
          <a:lstStyle/>
          <a:p>
            <a:pPr marL="0" lvl="0" indent="0" algn="ctr">
              <a:lnSpc>
                <a:spcPts val="1287"/>
              </a:lnSpc>
              <a:spcBef>
                <a:spcPct val="0"/>
              </a:spcBef>
            </a:pPr>
            <a:r>
              <a:rPr lang="en-US" sz="1287" u="none" strike="noStrike">
                <a:solidFill>
                  <a:srgbClr val="FFDE59"/>
                </a:solidFill>
                <a:latin typeface="Aleo Bold"/>
              </a:rPr>
              <a:t>Step 6</a:t>
            </a:r>
          </a:p>
        </p:txBody>
      </p:sp>
      <p:sp>
        <p:nvSpPr>
          <p:cNvPr id="24" name="TextBox 24"/>
          <p:cNvSpPr txBox="1"/>
          <p:nvPr/>
        </p:nvSpPr>
        <p:spPr>
          <a:xfrm>
            <a:off x="1292612" y="6042352"/>
            <a:ext cx="6515392" cy="1302131"/>
          </a:xfrm>
          <a:prstGeom prst="rect">
            <a:avLst/>
          </a:prstGeom>
        </p:spPr>
        <p:txBody>
          <a:bodyPr lIns="0" tIns="0" rIns="0" bIns="0" rtlCol="0" anchor="t">
            <a:spAutoFit/>
          </a:bodyPr>
          <a:lstStyle/>
          <a:p>
            <a:pPr algn="l">
              <a:lnSpc>
                <a:spcPts val="2254"/>
              </a:lnSpc>
            </a:pPr>
            <a:r>
              <a:rPr lang="en-US" sz="1610" spc="48">
                <a:solidFill>
                  <a:srgbClr val="FFFFFF"/>
                </a:solidFill>
                <a:latin typeface="Glacial Indifference"/>
              </a:rPr>
              <a:t>Claims Adjuster/Nurse Case Manager will relay update with diagnosis and treatment place back to the WC Claims Contact</a:t>
            </a:r>
          </a:p>
          <a:p>
            <a:pPr algn="l">
              <a:lnSpc>
                <a:spcPts val="1834"/>
              </a:lnSpc>
            </a:pPr>
            <a:r>
              <a:rPr lang="en-US" sz="1310" spc="39">
                <a:solidFill>
                  <a:srgbClr val="FFFFFF"/>
                </a:solidFill>
                <a:latin typeface="Glacial Indifference"/>
              </a:rPr>
              <a:t>N</a:t>
            </a:r>
            <a:r>
              <a:rPr lang="en-US" sz="1310" spc="39">
                <a:solidFill>
                  <a:srgbClr val="FFFFFF"/>
                </a:solidFill>
                <a:latin typeface="Glacial Indifference Italics"/>
              </a:rPr>
              <a:t>JSIG strongly suggests encouraging the injured employee to update the district immediately after medical visits.</a:t>
            </a:r>
          </a:p>
          <a:p>
            <a:pPr algn="l">
              <a:lnSpc>
                <a:spcPts val="2253"/>
              </a:lnSpc>
            </a:pPr>
            <a:endParaRPr lang="en-US" sz="1310" spc="39">
              <a:solidFill>
                <a:srgbClr val="FFFFFF"/>
              </a:solidFill>
              <a:latin typeface="Glacial Indifference Itali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6331" y="2311914"/>
            <a:ext cx="3848673" cy="531709"/>
          </a:xfrm>
          <a:prstGeom prst="rect">
            <a:avLst/>
          </a:prstGeom>
        </p:spPr>
        <p:txBody>
          <a:bodyPr lIns="0" tIns="0" rIns="0" bIns="0" rtlCol="0" anchor="t">
            <a:spAutoFit/>
          </a:bodyPr>
          <a:lstStyle/>
          <a:p>
            <a:pPr algn="r">
              <a:lnSpc>
                <a:spcPts val="4363"/>
              </a:lnSpc>
              <a:spcBef>
                <a:spcPct val="0"/>
              </a:spcBef>
            </a:pPr>
            <a:r>
              <a:rPr lang="en-US" sz="3116">
                <a:solidFill>
                  <a:srgbClr val="000000"/>
                </a:solidFill>
                <a:latin typeface="Garet ExtraBold"/>
              </a:rPr>
              <a:t>Jill Deitch, Esq.</a:t>
            </a:r>
          </a:p>
        </p:txBody>
      </p:sp>
      <p:sp>
        <p:nvSpPr>
          <p:cNvPr id="3" name="TextBox 3"/>
          <p:cNvSpPr txBox="1"/>
          <p:nvPr/>
        </p:nvSpPr>
        <p:spPr>
          <a:xfrm>
            <a:off x="5607889" y="3139896"/>
            <a:ext cx="3247114" cy="701258"/>
          </a:xfrm>
          <a:prstGeom prst="rect">
            <a:avLst/>
          </a:prstGeom>
        </p:spPr>
        <p:txBody>
          <a:bodyPr lIns="0" tIns="0" rIns="0" bIns="0" rtlCol="0" anchor="t">
            <a:spAutoFit/>
          </a:bodyPr>
          <a:lstStyle/>
          <a:p>
            <a:pPr algn="r">
              <a:lnSpc>
                <a:spcPts val="2822"/>
              </a:lnSpc>
            </a:pPr>
            <a:r>
              <a:rPr lang="en-US" sz="2016">
                <a:solidFill>
                  <a:srgbClr val="000000"/>
                </a:solidFill>
                <a:latin typeface="Garet 1 Light"/>
              </a:rPr>
              <a:t>Executive Director</a:t>
            </a:r>
          </a:p>
          <a:p>
            <a:pPr algn="r">
              <a:lnSpc>
                <a:spcPts val="2822"/>
              </a:lnSpc>
              <a:spcBef>
                <a:spcPct val="0"/>
              </a:spcBef>
            </a:pPr>
            <a:r>
              <a:rPr lang="en-US" sz="2016">
                <a:solidFill>
                  <a:srgbClr val="000000"/>
                </a:solidFill>
                <a:latin typeface="Garet 1 Light"/>
              </a:rPr>
              <a:t>NJSIG</a:t>
            </a:r>
          </a:p>
        </p:txBody>
      </p:sp>
      <p:sp>
        <p:nvSpPr>
          <p:cNvPr id="4" name="AutoShape 4"/>
          <p:cNvSpPr/>
          <p:nvPr/>
        </p:nvSpPr>
        <p:spPr>
          <a:xfrm rot="5400000">
            <a:off x="-2822910" y="789732"/>
            <a:ext cx="9753600" cy="4107780"/>
          </a:xfrm>
          <a:prstGeom prst="rect">
            <a:avLst/>
          </a:prstGeom>
          <a:solidFill>
            <a:srgbClr val="495D88"/>
          </a:solidFill>
        </p:spPr>
      </p:sp>
      <p:sp>
        <p:nvSpPr>
          <p:cNvPr id="5" name="AutoShape 5"/>
          <p:cNvSpPr/>
          <p:nvPr/>
        </p:nvSpPr>
        <p:spPr>
          <a:xfrm>
            <a:off x="0" y="6083908"/>
            <a:ext cx="9753600" cy="316892"/>
          </a:xfrm>
          <a:prstGeom prst="rect">
            <a:avLst/>
          </a:prstGeom>
          <a:solidFill>
            <a:srgbClr val="FBDD67"/>
          </a:solidFill>
        </p:spPr>
      </p:sp>
      <p:sp>
        <p:nvSpPr>
          <p:cNvPr id="6" name="Freeform 6"/>
          <p:cNvSpPr/>
          <p:nvPr/>
        </p:nvSpPr>
        <p:spPr>
          <a:xfrm>
            <a:off x="6002183" y="365873"/>
            <a:ext cx="1856968" cy="731294"/>
          </a:xfrm>
          <a:custGeom>
            <a:avLst/>
            <a:gdLst/>
            <a:ahLst/>
            <a:cxnLst/>
            <a:rect l="l" t="t" r="r" b="b"/>
            <a:pathLst>
              <a:path w="1856968" h="731294">
                <a:moveTo>
                  <a:pt x="0" y="0"/>
                </a:moveTo>
                <a:lnTo>
                  <a:pt x="1856968" y="0"/>
                </a:lnTo>
                <a:lnTo>
                  <a:pt x="1856968" y="731294"/>
                </a:lnTo>
                <a:lnTo>
                  <a:pt x="0" y="731294"/>
                </a:lnTo>
                <a:lnTo>
                  <a:pt x="0" y="0"/>
                </a:lnTo>
                <a:close/>
              </a:path>
            </a:pathLst>
          </a:custGeom>
          <a:blipFill>
            <a:blip r:embed="rId2"/>
            <a:stretch>
              <a:fillRect/>
            </a:stretch>
          </a:blipFill>
        </p:spPr>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Freeform 2"/>
          <p:cNvSpPr/>
          <p:nvPr/>
        </p:nvSpPr>
        <p:spPr>
          <a:xfrm>
            <a:off x="55874" y="1040256"/>
            <a:ext cx="4912415" cy="5075246"/>
          </a:xfrm>
          <a:custGeom>
            <a:avLst/>
            <a:gdLst/>
            <a:ahLst/>
            <a:cxnLst/>
            <a:rect l="l" t="t" r="r" b="b"/>
            <a:pathLst>
              <a:path w="4912415" h="5075246">
                <a:moveTo>
                  <a:pt x="0" y="0"/>
                </a:moveTo>
                <a:lnTo>
                  <a:pt x="4912416" y="0"/>
                </a:lnTo>
                <a:lnTo>
                  <a:pt x="4912416" y="5075246"/>
                </a:lnTo>
                <a:lnTo>
                  <a:pt x="0" y="5075246"/>
                </a:lnTo>
                <a:lnTo>
                  <a:pt x="0" y="0"/>
                </a:lnTo>
                <a:close/>
              </a:path>
            </a:pathLst>
          </a:custGeom>
          <a:blipFill>
            <a:blip r:embed="rId2"/>
            <a:stretch>
              <a:fillRect/>
            </a:stretch>
          </a:blipFill>
        </p:spPr>
      </p:sp>
      <p:sp>
        <p:nvSpPr>
          <p:cNvPr id="3" name="TextBox 3"/>
          <p:cNvSpPr txBox="1"/>
          <p:nvPr/>
        </p:nvSpPr>
        <p:spPr>
          <a:xfrm>
            <a:off x="170174" y="355854"/>
            <a:ext cx="5097274" cy="741807"/>
          </a:xfrm>
          <a:prstGeom prst="rect">
            <a:avLst/>
          </a:prstGeom>
        </p:spPr>
        <p:txBody>
          <a:bodyPr lIns="0" tIns="0" rIns="0" bIns="0" rtlCol="0" anchor="t">
            <a:spAutoFit/>
          </a:bodyPr>
          <a:lstStyle/>
          <a:p>
            <a:pPr algn="ctr">
              <a:lnSpc>
                <a:spcPts val="4830"/>
              </a:lnSpc>
            </a:pPr>
            <a:r>
              <a:rPr lang="en-US" sz="4830">
                <a:solidFill>
                  <a:srgbClr val="004AAD"/>
                </a:solidFill>
                <a:latin typeface="Aleo Bold"/>
              </a:rPr>
              <a:t>Shared Goal: </a:t>
            </a:r>
          </a:p>
        </p:txBody>
      </p:sp>
      <p:sp>
        <p:nvSpPr>
          <p:cNvPr id="4" name="TextBox 4"/>
          <p:cNvSpPr txBox="1"/>
          <p:nvPr/>
        </p:nvSpPr>
        <p:spPr>
          <a:xfrm>
            <a:off x="5034965" y="1647436"/>
            <a:ext cx="4671010" cy="4813602"/>
          </a:xfrm>
          <a:prstGeom prst="rect">
            <a:avLst/>
          </a:prstGeom>
        </p:spPr>
        <p:txBody>
          <a:bodyPr lIns="0" tIns="0" rIns="0" bIns="0" rtlCol="0" anchor="t">
            <a:spAutoFit/>
          </a:bodyPr>
          <a:lstStyle/>
          <a:p>
            <a:pPr algn="l">
              <a:lnSpc>
                <a:spcPts val="2958"/>
              </a:lnSpc>
            </a:pPr>
            <a:r>
              <a:rPr lang="en-US" sz="2113" spc="63">
                <a:solidFill>
                  <a:srgbClr val="333330"/>
                </a:solidFill>
                <a:latin typeface="Glacial Indifference"/>
              </a:rPr>
              <a:t>WC Claims Contact discusses accommodations with WC Adjuster:</a:t>
            </a:r>
          </a:p>
          <a:p>
            <a:pPr marL="456224" lvl="1" indent="-228112" algn="l">
              <a:lnSpc>
                <a:spcPts val="2958"/>
              </a:lnSpc>
              <a:buFont typeface="Arial"/>
              <a:buChar char="•"/>
            </a:pPr>
            <a:r>
              <a:rPr lang="en-US" sz="2113" spc="63">
                <a:solidFill>
                  <a:srgbClr val="333330"/>
                </a:solidFill>
                <a:latin typeface="Glacial Indifference"/>
              </a:rPr>
              <a:t>Full duty</a:t>
            </a:r>
          </a:p>
          <a:p>
            <a:pPr marL="456224" lvl="1" indent="-228112" algn="l">
              <a:lnSpc>
                <a:spcPts val="2958"/>
              </a:lnSpc>
              <a:buFont typeface="Arial"/>
              <a:buChar char="•"/>
            </a:pPr>
            <a:r>
              <a:rPr lang="en-US" sz="2113" spc="63">
                <a:solidFill>
                  <a:srgbClr val="333330"/>
                </a:solidFill>
                <a:latin typeface="Glacial Indifference"/>
              </a:rPr>
              <a:t>Out of work</a:t>
            </a:r>
          </a:p>
          <a:p>
            <a:pPr marL="456224" lvl="1" indent="-228112" algn="l">
              <a:lnSpc>
                <a:spcPts val="2958"/>
              </a:lnSpc>
              <a:buFont typeface="Arial"/>
              <a:buChar char="•"/>
            </a:pPr>
            <a:r>
              <a:rPr lang="en-US" sz="2113" u="sng" spc="63">
                <a:solidFill>
                  <a:srgbClr val="333330"/>
                </a:solidFill>
                <a:latin typeface="Glacial Indifference Bold"/>
              </a:rPr>
              <a:t>Modified duty</a:t>
            </a:r>
          </a:p>
          <a:p>
            <a:pPr marL="912447" lvl="2" indent="-304149" algn="l">
              <a:lnSpc>
                <a:spcPts val="2958"/>
              </a:lnSpc>
              <a:buFont typeface="Arial"/>
              <a:buChar char="⚬"/>
            </a:pPr>
            <a:r>
              <a:rPr lang="en-US" sz="2113" spc="63">
                <a:solidFill>
                  <a:srgbClr val="333330"/>
                </a:solidFill>
                <a:latin typeface="Glacial Indifference"/>
              </a:rPr>
              <a:t>Employees who </a:t>
            </a:r>
            <a:r>
              <a:rPr lang="en-US" sz="2113" u="sng" spc="63">
                <a:solidFill>
                  <a:srgbClr val="333330"/>
                </a:solidFill>
                <a:latin typeface="Glacial Indifference"/>
              </a:rPr>
              <a:t>cannot fulfill their contractual obligations of their current role</a:t>
            </a:r>
            <a:r>
              <a:rPr lang="en-US" sz="2113" spc="63">
                <a:solidFill>
                  <a:srgbClr val="333330"/>
                </a:solidFill>
                <a:latin typeface="Glacial Indifference"/>
              </a:rPr>
              <a:t> are entitled to 100% lost wages and benefits for one year. </a:t>
            </a:r>
          </a:p>
          <a:p>
            <a:pPr marL="912447" lvl="2" indent="-304149" algn="l">
              <a:lnSpc>
                <a:spcPts val="2958"/>
              </a:lnSpc>
              <a:buFont typeface="Arial"/>
              <a:buChar char="⚬"/>
            </a:pPr>
            <a:r>
              <a:rPr lang="en-US" sz="2113" spc="63">
                <a:solidFill>
                  <a:srgbClr val="333330"/>
                </a:solidFill>
                <a:latin typeface="Glacial Indifference"/>
              </a:rPr>
              <a:t>Districts are encouraged to bring injured employees back to work on modified duty.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Freeform 2"/>
          <p:cNvSpPr/>
          <p:nvPr/>
        </p:nvSpPr>
        <p:spPr>
          <a:xfrm>
            <a:off x="2205792" y="2340671"/>
            <a:ext cx="2294174" cy="2294174"/>
          </a:xfrm>
          <a:custGeom>
            <a:avLst/>
            <a:gdLst/>
            <a:ahLst/>
            <a:cxnLst/>
            <a:rect l="l" t="t" r="r" b="b"/>
            <a:pathLst>
              <a:path w="2294174" h="2294174">
                <a:moveTo>
                  <a:pt x="0" y="0"/>
                </a:moveTo>
                <a:lnTo>
                  <a:pt x="2294174" y="0"/>
                </a:lnTo>
                <a:lnTo>
                  <a:pt x="2294174" y="2294174"/>
                </a:lnTo>
                <a:lnTo>
                  <a:pt x="0" y="2294174"/>
                </a:lnTo>
                <a:lnTo>
                  <a:pt x="0" y="0"/>
                </a:lnTo>
                <a:close/>
              </a:path>
            </a:pathLst>
          </a:custGeom>
          <a:blipFill>
            <a:blip r:embed="rId2">
              <a:extLst>
                <a:ext uri="{96DAC541-7B7A-43D3-8B79-37D633B846F1}">
                  <asvg:svgBlip xmlns:asvg="http://schemas.microsoft.com/office/drawing/2016/SVG/main" r:embed="rId3"/>
                </a:ext>
              </a:extLst>
            </a:blip>
            <a:stretch>
              <a:fillRect l="-271" r="-271"/>
            </a:stretch>
          </a:blipFill>
        </p:spPr>
      </p:sp>
      <p:sp>
        <p:nvSpPr>
          <p:cNvPr id="3" name="Freeform 3"/>
          <p:cNvSpPr/>
          <p:nvPr/>
        </p:nvSpPr>
        <p:spPr>
          <a:xfrm>
            <a:off x="5236477" y="2340547"/>
            <a:ext cx="2294174" cy="2294174"/>
          </a:xfrm>
          <a:custGeom>
            <a:avLst/>
            <a:gdLst/>
            <a:ahLst/>
            <a:cxnLst/>
            <a:rect l="l" t="t" r="r" b="b"/>
            <a:pathLst>
              <a:path w="2294174" h="2294174">
                <a:moveTo>
                  <a:pt x="0" y="0"/>
                </a:moveTo>
                <a:lnTo>
                  <a:pt x="2294175" y="0"/>
                </a:lnTo>
                <a:lnTo>
                  <a:pt x="2294175" y="2294174"/>
                </a:lnTo>
                <a:lnTo>
                  <a:pt x="0" y="2294174"/>
                </a:lnTo>
                <a:lnTo>
                  <a:pt x="0" y="0"/>
                </a:lnTo>
                <a:close/>
              </a:path>
            </a:pathLst>
          </a:custGeom>
          <a:blipFill>
            <a:blip r:embed="rId2">
              <a:extLst>
                <a:ext uri="{96DAC541-7B7A-43D3-8B79-37D633B846F1}">
                  <asvg:svgBlip xmlns:asvg="http://schemas.microsoft.com/office/drawing/2016/SVG/main" r:embed="rId3"/>
                </a:ext>
              </a:extLst>
            </a:blip>
            <a:stretch>
              <a:fillRect l="-271" r="-271"/>
            </a:stretch>
          </a:blipFill>
        </p:spPr>
      </p:sp>
      <p:sp>
        <p:nvSpPr>
          <p:cNvPr id="4" name="Freeform 4"/>
          <p:cNvSpPr/>
          <p:nvPr/>
        </p:nvSpPr>
        <p:spPr>
          <a:xfrm>
            <a:off x="0" y="2443258"/>
            <a:ext cx="4360162" cy="4871942"/>
          </a:xfrm>
          <a:custGeom>
            <a:avLst/>
            <a:gdLst/>
            <a:ahLst/>
            <a:cxnLst/>
            <a:rect l="l" t="t" r="r" b="b"/>
            <a:pathLst>
              <a:path w="4360162" h="4871942">
                <a:moveTo>
                  <a:pt x="0" y="0"/>
                </a:moveTo>
                <a:lnTo>
                  <a:pt x="4360162" y="0"/>
                </a:lnTo>
                <a:lnTo>
                  <a:pt x="4360162" y="4871942"/>
                </a:lnTo>
                <a:lnTo>
                  <a:pt x="0" y="4871942"/>
                </a:lnTo>
                <a:lnTo>
                  <a:pt x="0" y="0"/>
                </a:lnTo>
                <a:close/>
              </a:path>
            </a:pathLst>
          </a:custGeom>
          <a:blipFill>
            <a:blip r:embed="rId4"/>
            <a:stretch>
              <a:fillRect/>
            </a:stretch>
          </a:blipFill>
        </p:spPr>
      </p:sp>
      <p:sp>
        <p:nvSpPr>
          <p:cNvPr id="5" name="TextBox 5"/>
          <p:cNvSpPr txBox="1"/>
          <p:nvPr/>
        </p:nvSpPr>
        <p:spPr>
          <a:xfrm>
            <a:off x="762000" y="851916"/>
            <a:ext cx="8229600" cy="741807"/>
          </a:xfrm>
          <a:prstGeom prst="rect">
            <a:avLst/>
          </a:prstGeom>
        </p:spPr>
        <p:txBody>
          <a:bodyPr lIns="0" tIns="0" rIns="0" bIns="0" rtlCol="0" anchor="t">
            <a:spAutoFit/>
          </a:bodyPr>
          <a:lstStyle/>
          <a:p>
            <a:pPr algn="ctr">
              <a:lnSpc>
                <a:spcPts val="4830"/>
              </a:lnSpc>
            </a:pPr>
            <a:r>
              <a:rPr lang="en-US" sz="4830">
                <a:solidFill>
                  <a:srgbClr val="FFFFFF"/>
                </a:solidFill>
                <a:latin typeface="Aleo Bold"/>
              </a:rPr>
              <a:t>Modified Duty</a:t>
            </a:r>
          </a:p>
        </p:txBody>
      </p:sp>
      <p:sp>
        <p:nvSpPr>
          <p:cNvPr id="6" name="TextBox 6"/>
          <p:cNvSpPr txBox="1"/>
          <p:nvPr/>
        </p:nvSpPr>
        <p:spPr>
          <a:xfrm>
            <a:off x="4499966" y="2302571"/>
            <a:ext cx="4871521" cy="3243708"/>
          </a:xfrm>
          <a:prstGeom prst="rect">
            <a:avLst/>
          </a:prstGeom>
        </p:spPr>
        <p:txBody>
          <a:bodyPr lIns="0" tIns="0" rIns="0" bIns="0" rtlCol="0" anchor="t">
            <a:spAutoFit/>
          </a:bodyPr>
          <a:lstStyle/>
          <a:p>
            <a:pPr algn="l">
              <a:lnSpc>
                <a:spcPts val="2862"/>
              </a:lnSpc>
            </a:pPr>
            <a:r>
              <a:rPr lang="en-US" sz="2044" spc="61">
                <a:solidFill>
                  <a:srgbClr val="FFFFFF"/>
                </a:solidFill>
                <a:latin typeface="Glacial Indifference"/>
              </a:rPr>
              <a:t>Once modified duty is determined: </a:t>
            </a:r>
          </a:p>
          <a:p>
            <a:pPr algn="l">
              <a:lnSpc>
                <a:spcPts val="2862"/>
              </a:lnSpc>
            </a:pPr>
            <a:endParaRPr lang="en-US" sz="2044" spc="61">
              <a:solidFill>
                <a:srgbClr val="FFFFFF"/>
              </a:solidFill>
              <a:latin typeface="Glacial Indifference"/>
            </a:endParaRPr>
          </a:p>
          <a:p>
            <a:pPr marL="441511" lvl="1" indent="-220756" algn="l">
              <a:lnSpc>
                <a:spcPts val="2862"/>
              </a:lnSpc>
              <a:buFont typeface="Arial"/>
              <a:buChar char="•"/>
            </a:pPr>
            <a:r>
              <a:rPr lang="en-US" sz="2044" spc="61">
                <a:solidFill>
                  <a:srgbClr val="FFFFFF"/>
                </a:solidFill>
                <a:latin typeface="Glacial Indifference"/>
              </a:rPr>
              <a:t>The doctor has identified the capabilities of the injured employee.</a:t>
            </a:r>
          </a:p>
          <a:p>
            <a:pPr algn="l">
              <a:lnSpc>
                <a:spcPts val="2862"/>
              </a:lnSpc>
            </a:pPr>
            <a:endParaRPr lang="en-US" sz="2044" spc="61">
              <a:solidFill>
                <a:srgbClr val="FFFFFF"/>
              </a:solidFill>
              <a:latin typeface="Glacial Indifference"/>
            </a:endParaRPr>
          </a:p>
          <a:p>
            <a:pPr marL="441511" lvl="1" indent="-220756" algn="l">
              <a:lnSpc>
                <a:spcPts val="2862"/>
              </a:lnSpc>
              <a:buFont typeface="Arial"/>
              <a:buChar char="•"/>
            </a:pPr>
            <a:r>
              <a:rPr lang="en-US" sz="2044" spc="61">
                <a:solidFill>
                  <a:srgbClr val="FFFFFF"/>
                </a:solidFill>
                <a:latin typeface="Glacial Indifference"/>
              </a:rPr>
              <a:t>Employees are placed in suitable positions that accommodate their physical limitations</a:t>
            </a:r>
          </a:p>
          <a:p>
            <a:pPr algn="l">
              <a:lnSpc>
                <a:spcPts val="2862"/>
              </a:lnSpc>
            </a:pPr>
            <a:endParaRPr lang="en-US" sz="2044" spc="61">
              <a:solidFill>
                <a:srgbClr val="FFFFFF"/>
              </a:solidFill>
              <a:latin typeface="Glacial Indifference"/>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000625" y="-389859"/>
            <a:ext cx="2543012" cy="2543012"/>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4AAD"/>
            </a:solidFill>
          </p:spPr>
        </p:sp>
      </p:grpSp>
      <p:grpSp>
        <p:nvGrpSpPr>
          <p:cNvPr id="4" name="Group 4"/>
          <p:cNvGrpSpPr/>
          <p:nvPr/>
        </p:nvGrpSpPr>
        <p:grpSpPr>
          <a:xfrm>
            <a:off x="1704874" y="-428592"/>
            <a:ext cx="4086192" cy="4086192"/>
            <a:chOff x="0" y="0"/>
            <a:chExt cx="6350000" cy="6349975"/>
          </a:xfrm>
        </p:grpSpPr>
        <p:sp>
          <p:nvSpPr>
            <p:cNvPr id="5" name="Freeform 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t="-5869" b="-5869"/>
              </a:stretch>
            </a:blipFill>
          </p:spPr>
        </p:sp>
      </p:grpSp>
      <p:sp>
        <p:nvSpPr>
          <p:cNvPr id="6" name="Freeform 6"/>
          <p:cNvSpPr/>
          <p:nvPr/>
        </p:nvSpPr>
        <p:spPr>
          <a:xfrm>
            <a:off x="-1009650" y="-876300"/>
            <a:ext cx="3515894" cy="3515894"/>
          </a:xfrm>
          <a:custGeom>
            <a:avLst/>
            <a:gdLst/>
            <a:ahLst/>
            <a:cxnLst/>
            <a:rect l="l" t="t" r="r" b="b"/>
            <a:pathLst>
              <a:path w="3515894" h="3515894">
                <a:moveTo>
                  <a:pt x="0" y="0"/>
                </a:moveTo>
                <a:lnTo>
                  <a:pt x="3515894" y="0"/>
                </a:lnTo>
                <a:lnTo>
                  <a:pt x="3515894" y="3515894"/>
                </a:lnTo>
                <a:lnTo>
                  <a:pt x="0" y="3515894"/>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sp>
      <p:sp>
        <p:nvSpPr>
          <p:cNvPr id="7" name="Freeform 7"/>
          <p:cNvSpPr/>
          <p:nvPr/>
        </p:nvSpPr>
        <p:spPr>
          <a:xfrm>
            <a:off x="6829425" y="-609600"/>
            <a:ext cx="3515894" cy="3515894"/>
          </a:xfrm>
          <a:custGeom>
            <a:avLst/>
            <a:gdLst/>
            <a:ahLst/>
            <a:cxnLst/>
            <a:rect l="l" t="t" r="r" b="b"/>
            <a:pathLst>
              <a:path w="3515894" h="3515894">
                <a:moveTo>
                  <a:pt x="0" y="0"/>
                </a:moveTo>
                <a:lnTo>
                  <a:pt x="3515894" y="0"/>
                </a:lnTo>
                <a:lnTo>
                  <a:pt x="3515894" y="3515894"/>
                </a:lnTo>
                <a:lnTo>
                  <a:pt x="0" y="3515894"/>
                </a:lnTo>
                <a:lnTo>
                  <a:pt x="0" y="0"/>
                </a:lnTo>
                <a:close/>
              </a:path>
            </a:pathLst>
          </a:custGeom>
          <a:blipFill>
            <a:blip r:embed="rId5">
              <a:extLst>
                <a:ext uri="{96DAC541-7B7A-43D3-8B79-37D633B846F1}">
                  <asvg:svgBlip xmlns:asvg="http://schemas.microsoft.com/office/drawing/2016/SVG/main" r:embed="rId6"/>
                </a:ext>
              </a:extLst>
            </a:blip>
            <a:stretch>
              <a:fillRect l="-271" r="-271"/>
            </a:stretch>
          </a:blipFill>
        </p:spPr>
      </p:sp>
      <p:grpSp>
        <p:nvGrpSpPr>
          <p:cNvPr id="8" name="Group 8"/>
          <p:cNvGrpSpPr/>
          <p:nvPr/>
        </p:nvGrpSpPr>
        <p:grpSpPr>
          <a:xfrm>
            <a:off x="1263975" y="5118117"/>
            <a:ext cx="4546142" cy="450817"/>
            <a:chOff x="0" y="0"/>
            <a:chExt cx="6061522" cy="601089"/>
          </a:xfrm>
        </p:grpSpPr>
        <p:sp>
          <p:nvSpPr>
            <p:cNvPr id="9" name="Freeform 9"/>
            <p:cNvSpPr/>
            <p:nvPr/>
          </p:nvSpPr>
          <p:spPr>
            <a:xfrm>
              <a:off x="0" y="0"/>
              <a:ext cx="601089" cy="601089"/>
            </a:xfrm>
            <a:custGeom>
              <a:avLst/>
              <a:gdLst/>
              <a:ahLst/>
              <a:cxnLst/>
              <a:rect l="l" t="t" r="r" b="b"/>
              <a:pathLst>
                <a:path w="601089" h="601089">
                  <a:moveTo>
                    <a:pt x="0" y="0"/>
                  </a:moveTo>
                  <a:lnTo>
                    <a:pt x="601089" y="0"/>
                  </a:lnTo>
                  <a:lnTo>
                    <a:pt x="601089" y="601089"/>
                  </a:lnTo>
                  <a:lnTo>
                    <a:pt x="0" y="6010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905322" y="99207"/>
              <a:ext cx="5156200" cy="439928"/>
            </a:xfrm>
            <a:prstGeom prst="rect">
              <a:avLst/>
            </a:prstGeom>
          </p:spPr>
          <p:txBody>
            <a:bodyPr lIns="0" tIns="0" rIns="0" bIns="0" rtlCol="0" anchor="t">
              <a:spAutoFit/>
            </a:bodyPr>
            <a:lstStyle/>
            <a:p>
              <a:pPr algn="l">
                <a:lnSpc>
                  <a:spcPts val="2813"/>
                </a:lnSpc>
              </a:pPr>
              <a:r>
                <a:rPr lang="en-US" sz="2009" spc="60">
                  <a:solidFill>
                    <a:srgbClr val="333330"/>
                  </a:solidFill>
                  <a:latin typeface="Glacial Indifference"/>
                </a:rPr>
                <a:t>Saves Money</a:t>
              </a:r>
            </a:p>
          </p:txBody>
        </p:sp>
      </p:grpSp>
      <p:grpSp>
        <p:nvGrpSpPr>
          <p:cNvPr id="11" name="Group 11"/>
          <p:cNvGrpSpPr/>
          <p:nvPr/>
        </p:nvGrpSpPr>
        <p:grpSpPr>
          <a:xfrm>
            <a:off x="1263975" y="5830871"/>
            <a:ext cx="4546142" cy="450817"/>
            <a:chOff x="0" y="0"/>
            <a:chExt cx="6061522" cy="601089"/>
          </a:xfrm>
        </p:grpSpPr>
        <p:sp>
          <p:nvSpPr>
            <p:cNvPr id="12" name="Freeform 12"/>
            <p:cNvSpPr/>
            <p:nvPr/>
          </p:nvSpPr>
          <p:spPr>
            <a:xfrm>
              <a:off x="0" y="0"/>
              <a:ext cx="601089" cy="601089"/>
            </a:xfrm>
            <a:custGeom>
              <a:avLst/>
              <a:gdLst/>
              <a:ahLst/>
              <a:cxnLst/>
              <a:rect l="l" t="t" r="r" b="b"/>
              <a:pathLst>
                <a:path w="601089" h="601089">
                  <a:moveTo>
                    <a:pt x="0" y="0"/>
                  </a:moveTo>
                  <a:lnTo>
                    <a:pt x="601089" y="0"/>
                  </a:lnTo>
                  <a:lnTo>
                    <a:pt x="601089" y="601089"/>
                  </a:lnTo>
                  <a:lnTo>
                    <a:pt x="0" y="6010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13"/>
            <p:cNvSpPr txBox="1"/>
            <p:nvPr/>
          </p:nvSpPr>
          <p:spPr>
            <a:xfrm>
              <a:off x="905322" y="99207"/>
              <a:ext cx="5156200" cy="439928"/>
            </a:xfrm>
            <a:prstGeom prst="rect">
              <a:avLst/>
            </a:prstGeom>
          </p:spPr>
          <p:txBody>
            <a:bodyPr lIns="0" tIns="0" rIns="0" bIns="0" rtlCol="0" anchor="t">
              <a:spAutoFit/>
            </a:bodyPr>
            <a:lstStyle/>
            <a:p>
              <a:pPr algn="l">
                <a:lnSpc>
                  <a:spcPts val="2813"/>
                </a:lnSpc>
              </a:pPr>
              <a:r>
                <a:rPr lang="en-US" sz="2009" spc="60">
                  <a:solidFill>
                    <a:srgbClr val="333330"/>
                  </a:solidFill>
                  <a:latin typeface="Glacial Indifference"/>
                </a:rPr>
                <a:t>Enhances Recovery</a:t>
              </a:r>
            </a:p>
          </p:txBody>
        </p:sp>
      </p:grpSp>
      <p:grpSp>
        <p:nvGrpSpPr>
          <p:cNvPr id="14" name="Group 14"/>
          <p:cNvGrpSpPr/>
          <p:nvPr/>
        </p:nvGrpSpPr>
        <p:grpSpPr>
          <a:xfrm>
            <a:off x="5000625" y="5846240"/>
            <a:ext cx="4546142" cy="450817"/>
            <a:chOff x="0" y="0"/>
            <a:chExt cx="6061522" cy="601089"/>
          </a:xfrm>
        </p:grpSpPr>
        <p:sp>
          <p:nvSpPr>
            <p:cNvPr id="15" name="Freeform 15"/>
            <p:cNvSpPr/>
            <p:nvPr/>
          </p:nvSpPr>
          <p:spPr>
            <a:xfrm>
              <a:off x="0" y="0"/>
              <a:ext cx="601089" cy="601089"/>
            </a:xfrm>
            <a:custGeom>
              <a:avLst/>
              <a:gdLst/>
              <a:ahLst/>
              <a:cxnLst/>
              <a:rect l="l" t="t" r="r" b="b"/>
              <a:pathLst>
                <a:path w="601089" h="601089">
                  <a:moveTo>
                    <a:pt x="0" y="0"/>
                  </a:moveTo>
                  <a:lnTo>
                    <a:pt x="601089" y="0"/>
                  </a:lnTo>
                  <a:lnTo>
                    <a:pt x="601089" y="601089"/>
                  </a:lnTo>
                  <a:lnTo>
                    <a:pt x="0" y="6010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6"/>
            <p:cNvSpPr txBox="1"/>
            <p:nvPr/>
          </p:nvSpPr>
          <p:spPr>
            <a:xfrm>
              <a:off x="905322" y="99207"/>
              <a:ext cx="5156200" cy="439928"/>
            </a:xfrm>
            <a:prstGeom prst="rect">
              <a:avLst/>
            </a:prstGeom>
          </p:spPr>
          <p:txBody>
            <a:bodyPr lIns="0" tIns="0" rIns="0" bIns="0" rtlCol="0" anchor="t">
              <a:spAutoFit/>
            </a:bodyPr>
            <a:lstStyle/>
            <a:p>
              <a:pPr algn="l">
                <a:lnSpc>
                  <a:spcPts val="2813"/>
                </a:lnSpc>
              </a:pPr>
              <a:r>
                <a:rPr lang="en-US" sz="2009" spc="60">
                  <a:solidFill>
                    <a:srgbClr val="333330"/>
                  </a:solidFill>
                  <a:latin typeface="Glacial Indifference"/>
                </a:rPr>
                <a:t>Encourages teamwork</a:t>
              </a:r>
            </a:p>
          </p:txBody>
        </p:sp>
      </p:grpSp>
      <p:grpSp>
        <p:nvGrpSpPr>
          <p:cNvPr id="17" name="Group 17"/>
          <p:cNvGrpSpPr/>
          <p:nvPr/>
        </p:nvGrpSpPr>
        <p:grpSpPr>
          <a:xfrm>
            <a:off x="1263975" y="6543625"/>
            <a:ext cx="4546142" cy="450817"/>
            <a:chOff x="0" y="0"/>
            <a:chExt cx="6061522" cy="601089"/>
          </a:xfrm>
        </p:grpSpPr>
        <p:sp>
          <p:nvSpPr>
            <p:cNvPr id="18" name="Freeform 18"/>
            <p:cNvSpPr/>
            <p:nvPr/>
          </p:nvSpPr>
          <p:spPr>
            <a:xfrm>
              <a:off x="0" y="0"/>
              <a:ext cx="601089" cy="601089"/>
            </a:xfrm>
            <a:custGeom>
              <a:avLst/>
              <a:gdLst/>
              <a:ahLst/>
              <a:cxnLst/>
              <a:rect l="l" t="t" r="r" b="b"/>
              <a:pathLst>
                <a:path w="601089" h="601089">
                  <a:moveTo>
                    <a:pt x="0" y="0"/>
                  </a:moveTo>
                  <a:lnTo>
                    <a:pt x="601089" y="0"/>
                  </a:lnTo>
                  <a:lnTo>
                    <a:pt x="601089" y="601089"/>
                  </a:lnTo>
                  <a:lnTo>
                    <a:pt x="0" y="6010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TextBox 19"/>
            <p:cNvSpPr txBox="1"/>
            <p:nvPr/>
          </p:nvSpPr>
          <p:spPr>
            <a:xfrm>
              <a:off x="905322" y="99207"/>
              <a:ext cx="5156200" cy="439928"/>
            </a:xfrm>
            <a:prstGeom prst="rect">
              <a:avLst/>
            </a:prstGeom>
          </p:spPr>
          <p:txBody>
            <a:bodyPr lIns="0" tIns="0" rIns="0" bIns="0" rtlCol="0" anchor="t">
              <a:spAutoFit/>
            </a:bodyPr>
            <a:lstStyle/>
            <a:p>
              <a:pPr algn="l">
                <a:lnSpc>
                  <a:spcPts val="2813"/>
                </a:lnSpc>
              </a:pPr>
              <a:r>
                <a:rPr lang="en-US" sz="2009" spc="60">
                  <a:solidFill>
                    <a:srgbClr val="333330"/>
                  </a:solidFill>
                  <a:latin typeface="Glacial Indifference"/>
                </a:rPr>
                <a:t>Increases self-esteem</a:t>
              </a:r>
            </a:p>
          </p:txBody>
        </p:sp>
      </p:grpSp>
      <p:sp>
        <p:nvSpPr>
          <p:cNvPr id="20" name="TextBox 20"/>
          <p:cNvSpPr txBox="1"/>
          <p:nvPr/>
        </p:nvSpPr>
        <p:spPr>
          <a:xfrm>
            <a:off x="914400" y="4109610"/>
            <a:ext cx="7943850" cy="741807"/>
          </a:xfrm>
          <a:prstGeom prst="rect">
            <a:avLst/>
          </a:prstGeom>
        </p:spPr>
        <p:txBody>
          <a:bodyPr lIns="0" tIns="0" rIns="0" bIns="0" rtlCol="0" anchor="t">
            <a:spAutoFit/>
          </a:bodyPr>
          <a:lstStyle/>
          <a:p>
            <a:pPr algn="ctr">
              <a:lnSpc>
                <a:spcPts val="4830"/>
              </a:lnSpc>
            </a:pPr>
            <a:r>
              <a:rPr lang="en-US" sz="4830">
                <a:solidFill>
                  <a:srgbClr val="004AAD"/>
                </a:solidFill>
                <a:latin typeface="Aleo Bold"/>
              </a:rPr>
              <a:t>Return to Work Benefits</a:t>
            </a:r>
          </a:p>
        </p:txBody>
      </p:sp>
      <p:grpSp>
        <p:nvGrpSpPr>
          <p:cNvPr id="21" name="Group 21"/>
          <p:cNvGrpSpPr/>
          <p:nvPr/>
        </p:nvGrpSpPr>
        <p:grpSpPr>
          <a:xfrm>
            <a:off x="5000625" y="5118117"/>
            <a:ext cx="5719065" cy="614905"/>
            <a:chOff x="0" y="0"/>
            <a:chExt cx="7625420" cy="819873"/>
          </a:xfrm>
        </p:grpSpPr>
        <p:sp>
          <p:nvSpPr>
            <p:cNvPr id="22" name="Freeform 22"/>
            <p:cNvSpPr/>
            <p:nvPr/>
          </p:nvSpPr>
          <p:spPr>
            <a:xfrm>
              <a:off x="0" y="0"/>
              <a:ext cx="601089" cy="601089"/>
            </a:xfrm>
            <a:custGeom>
              <a:avLst/>
              <a:gdLst/>
              <a:ahLst/>
              <a:cxnLst/>
              <a:rect l="l" t="t" r="r" b="b"/>
              <a:pathLst>
                <a:path w="601089" h="601089">
                  <a:moveTo>
                    <a:pt x="0" y="0"/>
                  </a:moveTo>
                  <a:lnTo>
                    <a:pt x="601089" y="0"/>
                  </a:lnTo>
                  <a:lnTo>
                    <a:pt x="601089" y="601089"/>
                  </a:lnTo>
                  <a:lnTo>
                    <a:pt x="0" y="6010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TextBox 23"/>
            <p:cNvSpPr txBox="1"/>
            <p:nvPr/>
          </p:nvSpPr>
          <p:spPr>
            <a:xfrm>
              <a:off x="889385" y="28384"/>
              <a:ext cx="6736035" cy="791489"/>
            </a:xfrm>
            <a:prstGeom prst="rect">
              <a:avLst/>
            </a:prstGeom>
          </p:spPr>
          <p:txBody>
            <a:bodyPr lIns="0" tIns="0" rIns="0" bIns="0" rtlCol="0" anchor="t">
              <a:spAutoFit/>
            </a:bodyPr>
            <a:lstStyle/>
            <a:p>
              <a:pPr algn="l">
                <a:lnSpc>
                  <a:spcPts val="2331"/>
                </a:lnSpc>
              </a:pPr>
              <a:r>
                <a:rPr lang="en-US" sz="2009" spc="60">
                  <a:solidFill>
                    <a:srgbClr val="333330"/>
                  </a:solidFill>
                  <a:latin typeface="Glacial Indifference"/>
                </a:rPr>
                <a:t>Increases morale among </a:t>
              </a:r>
            </a:p>
            <a:p>
              <a:pPr algn="l">
                <a:lnSpc>
                  <a:spcPts val="2331"/>
                </a:lnSpc>
              </a:pPr>
              <a:r>
                <a:rPr lang="en-US" sz="2009" spc="60">
                  <a:solidFill>
                    <a:srgbClr val="333330"/>
                  </a:solidFill>
                  <a:latin typeface="Glacial Indifference"/>
                </a:rPr>
                <a:t>entire workforce</a:t>
              </a: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717622" y="2690117"/>
            <a:ext cx="3085275" cy="3085275"/>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DE59"/>
            </a:solidFill>
          </p:spPr>
        </p:sp>
      </p:grpSp>
      <p:grpSp>
        <p:nvGrpSpPr>
          <p:cNvPr id="4" name="Group 4"/>
          <p:cNvGrpSpPr>
            <a:grpSpLocks noChangeAspect="1"/>
          </p:cNvGrpSpPr>
          <p:nvPr/>
        </p:nvGrpSpPr>
        <p:grpSpPr>
          <a:xfrm>
            <a:off x="9321764" y="0"/>
            <a:ext cx="3085275" cy="3085275"/>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DE59"/>
            </a:solidFill>
          </p:spPr>
        </p:sp>
      </p:grpSp>
      <p:sp>
        <p:nvSpPr>
          <p:cNvPr id="6" name="Freeform 6"/>
          <p:cNvSpPr/>
          <p:nvPr/>
        </p:nvSpPr>
        <p:spPr>
          <a:xfrm>
            <a:off x="-2204556" y="1032553"/>
            <a:ext cx="3436938" cy="3436938"/>
          </a:xfrm>
          <a:custGeom>
            <a:avLst/>
            <a:gdLst/>
            <a:ahLst/>
            <a:cxnLst/>
            <a:rect l="l" t="t" r="r" b="b"/>
            <a:pathLst>
              <a:path w="3436938" h="3436938">
                <a:moveTo>
                  <a:pt x="0" y="0"/>
                </a:moveTo>
                <a:lnTo>
                  <a:pt x="3436938" y="0"/>
                </a:lnTo>
                <a:lnTo>
                  <a:pt x="3436938" y="3436938"/>
                </a:lnTo>
                <a:lnTo>
                  <a:pt x="0" y="3436938"/>
                </a:lnTo>
                <a:lnTo>
                  <a:pt x="0" y="0"/>
                </a:lnTo>
                <a:close/>
              </a:path>
            </a:pathLst>
          </a:custGeom>
          <a:blipFill>
            <a:blip r:embed="rId2">
              <a:extLst>
                <a:ext uri="{96DAC541-7B7A-43D3-8B79-37D633B846F1}">
                  <asvg:svgBlip xmlns:asvg="http://schemas.microsoft.com/office/drawing/2016/SVG/main" r:embed="rId3"/>
                </a:ext>
              </a:extLst>
            </a:blip>
            <a:stretch>
              <a:fillRect l="-271" r="-271"/>
            </a:stretch>
          </a:blipFill>
        </p:spPr>
      </p:sp>
      <p:sp>
        <p:nvSpPr>
          <p:cNvPr id="7" name="TextBox 7"/>
          <p:cNvSpPr txBox="1"/>
          <p:nvPr/>
        </p:nvSpPr>
        <p:spPr>
          <a:xfrm>
            <a:off x="621194" y="1951563"/>
            <a:ext cx="8447030" cy="3106135"/>
          </a:xfrm>
          <a:prstGeom prst="rect">
            <a:avLst/>
          </a:prstGeom>
        </p:spPr>
        <p:txBody>
          <a:bodyPr lIns="0" tIns="0" rIns="0" bIns="0" rtlCol="0" anchor="t">
            <a:spAutoFit/>
          </a:bodyPr>
          <a:lstStyle/>
          <a:p>
            <a:pPr marL="477407" lvl="1" indent="-238703" algn="l">
              <a:lnSpc>
                <a:spcPts val="3095"/>
              </a:lnSpc>
              <a:buFont typeface="Arial"/>
              <a:buChar char="•"/>
            </a:pPr>
            <a:r>
              <a:rPr lang="en-US" sz="2211" spc="66">
                <a:solidFill>
                  <a:srgbClr val="FFFFFF"/>
                </a:solidFill>
                <a:latin typeface="Glacial Indifference"/>
              </a:rPr>
              <a:t>District should create a comprehensive modified duty/return to work policy tailored to the specific needs of the district and their employees.</a:t>
            </a:r>
          </a:p>
          <a:p>
            <a:pPr marL="477407" lvl="1" indent="-238703" algn="l">
              <a:lnSpc>
                <a:spcPts val="3095"/>
              </a:lnSpc>
              <a:buFont typeface="Arial"/>
              <a:buChar char="•"/>
            </a:pPr>
            <a:r>
              <a:rPr lang="en-US" sz="2211" spc="66">
                <a:solidFill>
                  <a:srgbClr val="FFFFFF"/>
                </a:solidFill>
                <a:latin typeface="Glacial Indifference"/>
              </a:rPr>
              <a:t>Discuss strategies for return to work plans.</a:t>
            </a:r>
          </a:p>
          <a:p>
            <a:pPr marL="477407" lvl="1" indent="-238703" algn="l">
              <a:lnSpc>
                <a:spcPts val="3095"/>
              </a:lnSpc>
              <a:buFont typeface="Arial"/>
              <a:buChar char="•"/>
            </a:pPr>
            <a:r>
              <a:rPr lang="en-US" sz="2211" spc="66">
                <a:solidFill>
                  <a:srgbClr val="FFFFFF"/>
                </a:solidFill>
                <a:latin typeface="Glacial Indifference"/>
              </a:rPr>
              <a:t>Plan and execute communication between HR, supervisors, and staff safeguarding employee’s abilities and limitations and encouraging collaboration.</a:t>
            </a:r>
          </a:p>
          <a:p>
            <a:pPr marL="477407" lvl="1" indent="-238703" algn="l">
              <a:lnSpc>
                <a:spcPts val="3095"/>
              </a:lnSpc>
              <a:buFont typeface="Arial"/>
              <a:buChar char="•"/>
            </a:pPr>
            <a:r>
              <a:rPr lang="en-US" sz="2211" spc="66">
                <a:solidFill>
                  <a:srgbClr val="FFFFFF"/>
                </a:solidFill>
                <a:latin typeface="Glacial Indifference"/>
              </a:rPr>
              <a:t>Remain consistent and positive!</a:t>
            </a:r>
          </a:p>
        </p:txBody>
      </p:sp>
      <p:sp>
        <p:nvSpPr>
          <p:cNvPr id="8" name="Freeform 8"/>
          <p:cNvSpPr/>
          <p:nvPr/>
        </p:nvSpPr>
        <p:spPr>
          <a:xfrm>
            <a:off x="8877835" y="1032553"/>
            <a:ext cx="3436938" cy="3436938"/>
          </a:xfrm>
          <a:custGeom>
            <a:avLst/>
            <a:gdLst/>
            <a:ahLst/>
            <a:cxnLst/>
            <a:rect l="l" t="t" r="r" b="b"/>
            <a:pathLst>
              <a:path w="3436938" h="3436938">
                <a:moveTo>
                  <a:pt x="0" y="0"/>
                </a:moveTo>
                <a:lnTo>
                  <a:pt x="3436938" y="0"/>
                </a:lnTo>
                <a:lnTo>
                  <a:pt x="3436938" y="3436938"/>
                </a:lnTo>
                <a:lnTo>
                  <a:pt x="0" y="3436938"/>
                </a:lnTo>
                <a:lnTo>
                  <a:pt x="0" y="0"/>
                </a:lnTo>
                <a:close/>
              </a:path>
            </a:pathLst>
          </a:custGeom>
          <a:blipFill>
            <a:blip r:embed="rId2">
              <a:extLst>
                <a:ext uri="{96DAC541-7B7A-43D3-8B79-37D633B846F1}">
                  <asvg:svgBlip xmlns:asvg="http://schemas.microsoft.com/office/drawing/2016/SVG/main" r:embed="rId3"/>
                </a:ext>
              </a:extLst>
            </a:blip>
            <a:stretch>
              <a:fillRect l="-271" r="-271"/>
            </a:stretch>
          </a:blipFill>
        </p:spPr>
      </p:sp>
      <p:sp>
        <p:nvSpPr>
          <p:cNvPr id="9" name="Freeform 9"/>
          <p:cNvSpPr/>
          <p:nvPr/>
        </p:nvSpPr>
        <p:spPr>
          <a:xfrm>
            <a:off x="4844709" y="5171997"/>
            <a:ext cx="4735646" cy="2143203"/>
          </a:xfrm>
          <a:custGeom>
            <a:avLst/>
            <a:gdLst/>
            <a:ahLst/>
            <a:cxnLst/>
            <a:rect l="l" t="t" r="r" b="b"/>
            <a:pathLst>
              <a:path w="4735646" h="2143203">
                <a:moveTo>
                  <a:pt x="0" y="0"/>
                </a:moveTo>
                <a:lnTo>
                  <a:pt x="4735646" y="0"/>
                </a:lnTo>
                <a:lnTo>
                  <a:pt x="4735646" y="2143203"/>
                </a:lnTo>
                <a:lnTo>
                  <a:pt x="0" y="2143203"/>
                </a:lnTo>
                <a:lnTo>
                  <a:pt x="0" y="0"/>
                </a:lnTo>
                <a:close/>
              </a:path>
            </a:pathLst>
          </a:custGeom>
          <a:blipFill>
            <a:blip r:embed="rId4"/>
            <a:stretch>
              <a:fillRect/>
            </a:stretch>
          </a:blipFill>
        </p:spPr>
      </p:sp>
      <p:sp>
        <p:nvSpPr>
          <p:cNvPr id="10" name="TextBox 10"/>
          <p:cNvSpPr txBox="1"/>
          <p:nvPr/>
        </p:nvSpPr>
        <p:spPr>
          <a:xfrm>
            <a:off x="1554822" y="353594"/>
            <a:ext cx="6648450" cy="1357917"/>
          </a:xfrm>
          <a:prstGeom prst="rect">
            <a:avLst/>
          </a:prstGeom>
        </p:spPr>
        <p:txBody>
          <a:bodyPr lIns="0" tIns="0" rIns="0" bIns="0" rtlCol="0" anchor="t">
            <a:spAutoFit/>
          </a:bodyPr>
          <a:lstStyle/>
          <a:p>
            <a:pPr algn="ctr">
              <a:lnSpc>
                <a:spcPts val="5029"/>
              </a:lnSpc>
            </a:pPr>
            <a:r>
              <a:rPr lang="en-US" sz="4226">
                <a:solidFill>
                  <a:srgbClr val="FFDE59"/>
                </a:solidFill>
                <a:latin typeface="Aleo Bold"/>
              </a:rPr>
              <a:t>Working in Partnership</a:t>
            </a:r>
          </a:p>
          <a:p>
            <a:pPr algn="ctr">
              <a:lnSpc>
                <a:spcPts val="5029"/>
              </a:lnSpc>
            </a:pPr>
            <a:r>
              <a:rPr lang="en-US" sz="4226">
                <a:solidFill>
                  <a:srgbClr val="FFDE59"/>
                </a:solidFill>
                <a:latin typeface="Aleo Bold Italics"/>
              </a:rPr>
              <a:t>Help us help you!</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Freeform 2"/>
          <p:cNvSpPr/>
          <p:nvPr/>
        </p:nvSpPr>
        <p:spPr>
          <a:xfrm>
            <a:off x="-628650" y="4178438"/>
            <a:ext cx="10744865" cy="249410"/>
          </a:xfrm>
          <a:custGeom>
            <a:avLst/>
            <a:gdLst/>
            <a:ahLst/>
            <a:cxnLst/>
            <a:rect l="l" t="t" r="r" b="b"/>
            <a:pathLst>
              <a:path w="10744865" h="249410">
                <a:moveTo>
                  <a:pt x="0" y="0"/>
                </a:moveTo>
                <a:lnTo>
                  <a:pt x="10744865" y="0"/>
                </a:lnTo>
                <a:lnTo>
                  <a:pt x="10744865" y="249410"/>
                </a:lnTo>
                <a:lnTo>
                  <a:pt x="0" y="249410"/>
                </a:lnTo>
                <a:lnTo>
                  <a:pt x="0" y="0"/>
                </a:lnTo>
                <a:close/>
              </a:path>
            </a:pathLst>
          </a:custGeom>
          <a:blipFill>
            <a:blip r:embed="rId2">
              <a:extLst>
                <a:ext uri="{96DAC541-7B7A-43D3-8B79-37D633B846F1}">
                  <asvg:svgBlip xmlns:asvg="http://schemas.microsoft.com/office/drawing/2016/SVG/main" r:embed="rId3"/>
                </a:ext>
              </a:extLst>
            </a:blip>
            <a:stretch>
              <a:fillRect t="-2104059" b="-2104059"/>
            </a:stretch>
          </a:blipFill>
        </p:spPr>
      </p:sp>
      <p:sp>
        <p:nvSpPr>
          <p:cNvPr id="3" name="TextBox 3"/>
          <p:cNvSpPr txBox="1"/>
          <p:nvPr/>
        </p:nvSpPr>
        <p:spPr>
          <a:xfrm>
            <a:off x="809625" y="1547336"/>
            <a:ext cx="8229600" cy="1351407"/>
          </a:xfrm>
          <a:prstGeom prst="rect">
            <a:avLst/>
          </a:prstGeom>
        </p:spPr>
        <p:txBody>
          <a:bodyPr lIns="0" tIns="0" rIns="0" bIns="0" rtlCol="0" anchor="t">
            <a:spAutoFit/>
          </a:bodyPr>
          <a:lstStyle/>
          <a:p>
            <a:pPr algn="ctr">
              <a:lnSpc>
                <a:spcPts val="4830"/>
              </a:lnSpc>
            </a:pPr>
            <a:r>
              <a:rPr lang="en-US" sz="4830">
                <a:solidFill>
                  <a:srgbClr val="020202"/>
                </a:solidFill>
                <a:latin typeface="Aleo Bold"/>
              </a:rPr>
              <a:t>Establishing a</a:t>
            </a:r>
          </a:p>
          <a:p>
            <a:pPr algn="ctr">
              <a:lnSpc>
                <a:spcPts val="4830"/>
              </a:lnSpc>
            </a:pPr>
            <a:r>
              <a:rPr lang="en-US" sz="4830">
                <a:solidFill>
                  <a:srgbClr val="020202"/>
                </a:solidFill>
                <a:latin typeface="Aleo Bold"/>
              </a:rPr>
              <a:t>Return to Work Program </a:t>
            </a:r>
          </a:p>
        </p:txBody>
      </p:sp>
      <p:sp>
        <p:nvSpPr>
          <p:cNvPr id="4" name="TextBox 4"/>
          <p:cNvSpPr txBox="1"/>
          <p:nvPr/>
        </p:nvSpPr>
        <p:spPr>
          <a:xfrm>
            <a:off x="861416" y="4917553"/>
            <a:ext cx="1809750" cy="844931"/>
          </a:xfrm>
          <a:prstGeom prst="rect">
            <a:avLst/>
          </a:prstGeom>
        </p:spPr>
        <p:txBody>
          <a:bodyPr lIns="0" tIns="0" rIns="0" bIns="0" rtlCol="0" anchor="t">
            <a:spAutoFit/>
          </a:bodyPr>
          <a:lstStyle/>
          <a:p>
            <a:pPr algn="ctr">
              <a:lnSpc>
                <a:spcPts val="2253"/>
              </a:lnSpc>
            </a:pPr>
            <a:r>
              <a:rPr lang="en-US" sz="1609" spc="48">
                <a:solidFill>
                  <a:srgbClr val="020202"/>
                </a:solidFill>
                <a:latin typeface="Glacial Indifference"/>
              </a:rPr>
              <a:t>Clearly outline the district’s position on modified duty</a:t>
            </a:r>
          </a:p>
        </p:txBody>
      </p:sp>
      <p:sp>
        <p:nvSpPr>
          <p:cNvPr id="5" name="Freeform 5"/>
          <p:cNvSpPr/>
          <p:nvPr/>
        </p:nvSpPr>
        <p:spPr>
          <a:xfrm>
            <a:off x="1338215" y="3926858"/>
            <a:ext cx="752570" cy="752570"/>
          </a:xfrm>
          <a:custGeom>
            <a:avLst/>
            <a:gdLst/>
            <a:ahLst/>
            <a:cxnLst/>
            <a:rect l="l" t="t" r="r" b="b"/>
            <a:pathLst>
              <a:path w="752570" h="752570">
                <a:moveTo>
                  <a:pt x="0" y="0"/>
                </a:moveTo>
                <a:lnTo>
                  <a:pt x="752570" y="0"/>
                </a:lnTo>
                <a:lnTo>
                  <a:pt x="752570" y="752570"/>
                </a:lnTo>
                <a:lnTo>
                  <a:pt x="0" y="752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809625" y="3181613"/>
            <a:ext cx="1809750" cy="433642"/>
          </a:xfrm>
          <a:prstGeom prst="rect">
            <a:avLst/>
          </a:prstGeom>
        </p:spPr>
        <p:txBody>
          <a:bodyPr lIns="0" tIns="0" rIns="0" bIns="0" rtlCol="0" anchor="t">
            <a:spAutoFit/>
          </a:bodyPr>
          <a:lstStyle/>
          <a:p>
            <a:pPr algn="ctr">
              <a:lnSpc>
                <a:spcPts val="2822"/>
              </a:lnSpc>
            </a:pPr>
            <a:r>
              <a:rPr lang="en-US" sz="2822">
                <a:solidFill>
                  <a:srgbClr val="004AAD"/>
                </a:solidFill>
                <a:latin typeface="Aleo Bold"/>
              </a:rPr>
              <a:t>Objective</a:t>
            </a:r>
          </a:p>
        </p:txBody>
      </p:sp>
      <p:sp>
        <p:nvSpPr>
          <p:cNvPr id="7" name="Freeform 7"/>
          <p:cNvSpPr/>
          <p:nvPr/>
        </p:nvSpPr>
        <p:spPr>
          <a:xfrm>
            <a:off x="4490990" y="3926858"/>
            <a:ext cx="752570" cy="752570"/>
          </a:xfrm>
          <a:custGeom>
            <a:avLst/>
            <a:gdLst/>
            <a:ahLst/>
            <a:cxnLst/>
            <a:rect l="l" t="t" r="r" b="b"/>
            <a:pathLst>
              <a:path w="752570" h="752570">
                <a:moveTo>
                  <a:pt x="0" y="0"/>
                </a:moveTo>
                <a:lnTo>
                  <a:pt x="752570" y="0"/>
                </a:lnTo>
                <a:lnTo>
                  <a:pt x="752570" y="752570"/>
                </a:lnTo>
                <a:lnTo>
                  <a:pt x="0" y="752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3962400" y="3181613"/>
            <a:ext cx="1809750" cy="433642"/>
          </a:xfrm>
          <a:prstGeom prst="rect">
            <a:avLst/>
          </a:prstGeom>
        </p:spPr>
        <p:txBody>
          <a:bodyPr lIns="0" tIns="0" rIns="0" bIns="0" rtlCol="0" anchor="t">
            <a:spAutoFit/>
          </a:bodyPr>
          <a:lstStyle/>
          <a:p>
            <a:pPr algn="ctr">
              <a:lnSpc>
                <a:spcPts val="2822"/>
              </a:lnSpc>
            </a:pPr>
            <a:r>
              <a:rPr lang="en-US" sz="2822">
                <a:solidFill>
                  <a:srgbClr val="004AAD"/>
                </a:solidFill>
                <a:latin typeface="Aleo Bold"/>
              </a:rPr>
              <a:t>Eligibility</a:t>
            </a:r>
          </a:p>
        </p:txBody>
      </p:sp>
      <p:sp>
        <p:nvSpPr>
          <p:cNvPr id="9" name="TextBox 9"/>
          <p:cNvSpPr txBox="1"/>
          <p:nvPr/>
        </p:nvSpPr>
        <p:spPr>
          <a:xfrm>
            <a:off x="3300866" y="4908028"/>
            <a:ext cx="3247118" cy="2559431"/>
          </a:xfrm>
          <a:prstGeom prst="rect">
            <a:avLst/>
          </a:prstGeom>
        </p:spPr>
        <p:txBody>
          <a:bodyPr lIns="0" tIns="0" rIns="0" bIns="0" rtlCol="0" anchor="t">
            <a:spAutoFit/>
          </a:bodyPr>
          <a:lstStyle/>
          <a:p>
            <a:pPr algn="l">
              <a:lnSpc>
                <a:spcPts val="2254"/>
              </a:lnSpc>
            </a:pPr>
            <a:r>
              <a:rPr lang="en-US" sz="1610" spc="48">
                <a:solidFill>
                  <a:srgbClr val="020202"/>
                </a:solidFill>
                <a:latin typeface="Glacial Indifference"/>
              </a:rPr>
              <a:t>Restrictions will be reviewed (adherence with medical clearance and provide appropriate accommodations) </a:t>
            </a:r>
          </a:p>
          <a:p>
            <a:pPr marL="347600" lvl="1" indent="-173800" algn="l">
              <a:lnSpc>
                <a:spcPts val="2254"/>
              </a:lnSpc>
              <a:buFont typeface="Arial"/>
              <a:buChar char="•"/>
            </a:pPr>
            <a:r>
              <a:rPr lang="en-US" sz="1610" spc="48">
                <a:solidFill>
                  <a:srgbClr val="020202"/>
                </a:solidFill>
                <a:latin typeface="Glacial Indifference"/>
              </a:rPr>
              <a:t>Can be discussed with:</a:t>
            </a:r>
          </a:p>
          <a:p>
            <a:pPr marL="695199" lvl="2" indent="-231733" algn="l">
              <a:lnSpc>
                <a:spcPts val="2254"/>
              </a:lnSpc>
              <a:buFont typeface="Arial"/>
              <a:buChar char="⚬"/>
            </a:pPr>
            <a:r>
              <a:rPr lang="en-US" sz="1610" spc="48">
                <a:solidFill>
                  <a:srgbClr val="020202"/>
                </a:solidFill>
                <a:latin typeface="Glacial Indifference"/>
              </a:rPr>
              <a:t>NJSIG WC Adjuster </a:t>
            </a:r>
          </a:p>
          <a:p>
            <a:pPr marL="695199" lvl="2" indent="-231733" algn="l">
              <a:lnSpc>
                <a:spcPts val="2254"/>
              </a:lnSpc>
              <a:buFont typeface="Arial"/>
              <a:buChar char="⚬"/>
            </a:pPr>
            <a:r>
              <a:rPr lang="en-US" sz="1610" spc="48">
                <a:solidFill>
                  <a:srgbClr val="020202"/>
                </a:solidFill>
                <a:latin typeface="Glacial Indifference"/>
              </a:rPr>
              <a:t>Legal Counsel</a:t>
            </a:r>
          </a:p>
          <a:p>
            <a:pPr marL="695199" lvl="2" indent="-231733" algn="l">
              <a:lnSpc>
                <a:spcPts val="2254"/>
              </a:lnSpc>
              <a:buFont typeface="Arial"/>
              <a:buChar char="⚬"/>
            </a:pPr>
            <a:r>
              <a:rPr lang="en-US" sz="1610" spc="48">
                <a:solidFill>
                  <a:srgbClr val="020202"/>
                </a:solidFill>
                <a:latin typeface="Glacial Indifference"/>
              </a:rPr>
              <a:t>HR/Supervisor</a:t>
            </a:r>
          </a:p>
          <a:p>
            <a:pPr algn="l">
              <a:lnSpc>
                <a:spcPts val="2253"/>
              </a:lnSpc>
            </a:pPr>
            <a:endParaRPr lang="en-US" sz="1610" spc="48">
              <a:solidFill>
                <a:srgbClr val="020202"/>
              </a:solidFill>
              <a:latin typeface="Glacial Indifference"/>
            </a:endParaRPr>
          </a:p>
        </p:txBody>
      </p:sp>
      <p:sp>
        <p:nvSpPr>
          <p:cNvPr id="10" name="Freeform 10"/>
          <p:cNvSpPr/>
          <p:nvPr/>
        </p:nvSpPr>
        <p:spPr>
          <a:xfrm>
            <a:off x="7682317" y="3926858"/>
            <a:ext cx="752570" cy="752570"/>
          </a:xfrm>
          <a:custGeom>
            <a:avLst/>
            <a:gdLst/>
            <a:ahLst/>
            <a:cxnLst/>
            <a:rect l="l" t="t" r="r" b="b"/>
            <a:pathLst>
              <a:path w="752570" h="752570">
                <a:moveTo>
                  <a:pt x="0" y="0"/>
                </a:moveTo>
                <a:lnTo>
                  <a:pt x="752570" y="0"/>
                </a:lnTo>
                <a:lnTo>
                  <a:pt x="752570" y="752570"/>
                </a:lnTo>
                <a:lnTo>
                  <a:pt x="0" y="752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6867525" y="3181613"/>
            <a:ext cx="2382155" cy="433642"/>
          </a:xfrm>
          <a:prstGeom prst="rect">
            <a:avLst/>
          </a:prstGeom>
        </p:spPr>
        <p:txBody>
          <a:bodyPr lIns="0" tIns="0" rIns="0" bIns="0" rtlCol="0" anchor="t">
            <a:spAutoFit/>
          </a:bodyPr>
          <a:lstStyle/>
          <a:p>
            <a:pPr algn="ctr">
              <a:lnSpc>
                <a:spcPts val="2822"/>
              </a:lnSpc>
            </a:pPr>
            <a:r>
              <a:rPr lang="en-US" sz="2822">
                <a:solidFill>
                  <a:srgbClr val="004AAD"/>
                </a:solidFill>
                <a:latin typeface="Aleo Bold"/>
              </a:rPr>
              <a:t>Communicate</a:t>
            </a:r>
          </a:p>
        </p:txBody>
      </p:sp>
      <p:sp>
        <p:nvSpPr>
          <p:cNvPr id="12" name="TextBox 12"/>
          <p:cNvSpPr txBox="1"/>
          <p:nvPr/>
        </p:nvSpPr>
        <p:spPr>
          <a:xfrm>
            <a:off x="6731809" y="4908028"/>
            <a:ext cx="2886075" cy="2559431"/>
          </a:xfrm>
          <a:prstGeom prst="rect">
            <a:avLst/>
          </a:prstGeom>
        </p:spPr>
        <p:txBody>
          <a:bodyPr lIns="0" tIns="0" rIns="0" bIns="0" rtlCol="0" anchor="t">
            <a:spAutoFit/>
          </a:bodyPr>
          <a:lstStyle/>
          <a:p>
            <a:pPr algn="l">
              <a:lnSpc>
                <a:spcPts val="2254"/>
              </a:lnSpc>
            </a:pPr>
            <a:r>
              <a:rPr lang="en-US" sz="1610" spc="48">
                <a:solidFill>
                  <a:srgbClr val="020202"/>
                </a:solidFill>
                <a:latin typeface="Glacial Indifference"/>
              </a:rPr>
              <a:t>Outline the rights and responsibilities of the employee during the return to work process</a:t>
            </a:r>
          </a:p>
          <a:p>
            <a:pPr marL="347600" lvl="1" indent="-173800" algn="l">
              <a:lnSpc>
                <a:spcPts val="2254"/>
              </a:lnSpc>
              <a:buFont typeface="Arial"/>
              <a:buChar char="•"/>
            </a:pPr>
            <a:r>
              <a:rPr lang="en-US" sz="1610" spc="48">
                <a:solidFill>
                  <a:srgbClr val="020202"/>
                </a:solidFill>
                <a:latin typeface="Glacial Indifference"/>
              </a:rPr>
              <a:t>Included but not limited to; expectations, attendance, adherence, and special considerations</a:t>
            </a:r>
          </a:p>
          <a:p>
            <a:pPr algn="l">
              <a:lnSpc>
                <a:spcPts val="2253"/>
              </a:lnSpc>
            </a:pPr>
            <a:endParaRPr lang="en-US" sz="1610" spc="48">
              <a:solidFill>
                <a:srgbClr val="020202"/>
              </a:solidFill>
              <a:latin typeface="Glacial Indifference"/>
            </a:endParaRPr>
          </a:p>
        </p:txBody>
      </p:sp>
      <p:grpSp>
        <p:nvGrpSpPr>
          <p:cNvPr id="13" name="Group 13"/>
          <p:cNvGrpSpPr>
            <a:grpSpLocks noChangeAspect="1"/>
          </p:cNvGrpSpPr>
          <p:nvPr/>
        </p:nvGrpSpPr>
        <p:grpSpPr>
          <a:xfrm>
            <a:off x="4191000" y="-1943100"/>
            <a:ext cx="3325220" cy="3325220"/>
            <a:chOff x="0" y="0"/>
            <a:chExt cx="6350000" cy="6350000"/>
          </a:xfrm>
        </p:grpSpPr>
        <p:sp>
          <p:nvSpPr>
            <p:cNvPr id="14" name="Freeform 1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4AAD"/>
            </a:solidFill>
          </p:spPr>
        </p:sp>
      </p:grpSp>
      <p:sp>
        <p:nvSpPr>
          <p:cNvPr id="15" name="Freeform 15"/>
          <p:cNvSpPr/>
          <p:nvPr/>
        </p:nvSpPr>
        <p:spPr>
          <a:xfrm>
            <a:off x="2228850" y="-1695450"/>
            <a:ext cx="3086677" cy="3086677"/>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6">
              <a:extLst>
                <a:ext uri="{96DAC541-7B7A-43D3-8B79-37D633B846F1}">
                  <asvg:svgBlip xmlns:asvg="http://schemas.microsoft.com/office/drawing/2016/SVG/main" r:embed="rId7"/>
                </a:ext>
              </a:extLst>
            </a:blip>
            <a:stretch>
              <a:fillRect l="-271" r="-271"/>
            </a:stretch>
          </a:blipFill>
        </p:spPr>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09625" y="-361950"/>
            <a:ext cx="3325220" cy="3325220"/>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DE59"/>
            </a:solidFill>
          </p:spPr>
        </p:sp>
      </p:grpSp>
      <p:sp>
        <p:nvSpPr>
          <p:cNvPr id="4" name="Freeform 4"/>
          <p:cNvSpPr/>
          <p:nvPr/>
        </p:nvSpPr>
        <p:spPr>
          <a:xfrm>
            <a:off x="-1685925" y="876300"/>
            <a:ext cx="3086677" cy="3086677"/>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2">
              <a:extLst>
                <a:ext uri="{96DAC541-7B7A-43D3-8B79-37D633B846F1}">
                  <asvg:svgBlip xmlns:asvg="http://schemas.microsoft.com/office/drawing/2016/SVG/main" r:embed="rId3"/>
                </a:ext>
              </a:extLst>
            </a:blip>
            <a:stretch>
              <a:fillRect l="-271" r="-271"/>
            </a:stretch>
          </a:blipFill>
        </p:spPr>
      </p:sp>
      <p:sp>
        <p:nvSpPr>
          <p:cNvPr id="5" name="Freeform 5"/>
          <p:cNvSpPr/>
          <p:nvPr/>
        </p:nvSpPr>
        <p:spPr>
          <a:xfrm>
            <a:off x="266886" y="2235158"/>
            <a:ext cx="4834711" cy="4834711"/>
          </a:xfrm>
          <a:custGeom>
            <a:avLst/>
            <a:gdLst/>
            <a:ahLst/>
            <a:cxnLst/>
            <a:rect l="l" t="t" r="r" b="b"/>
            <a:pathLst>
              <a:path w="4834711" h="4834711">
                <a:moveTo>
                  <a:pt x="0" y="0"/>
                </a:moveTo>
                <a:lnTo>
                  <a:pt x="4834710" y="0"/>
                </a:lnTo>
                <a:lnTo>
                  <a:pt x="4834710" y="4834710"/>
                </a:lnTo>
                <a:lnTo>
                  <a:pt x="0" y="4834710"/>
                </a:lnTo>
                <a:lnTo>
                  <a:pt x="0" y="0"/>
                </a:lnTo>
                <a:close/>
              </a:path>
            </a:pathLst>
          </a:custGeom>
          <a:blipFill>
            <a:blip r:embed="rId4"/>
            <a:stretch>
              <a:fillRect l="-4786" r="-6962" b="-2176"/>
            </a:stretch>
          </a:blipFill>
        </p:spPr>
      </p:sp>
      <p:sp>
        <p:nvSpPr>
          <p:cNvPr id="6" name="TextBox 6"/>
          <p:cNvSpPr txBox="1"/>
          <p:nvPr/>
        </p:nvSpPr>
        <p:spPr>
          <a:xfrm>
            <a:off x="2684241" y="731520"/>
            <a:ext cx="7069359" cy="698627"/>
          </a:xfrm>
          <a:prstGeom prst="rect">
            <a:avLst/>
          </a:prstGeom>
        </p:spPr>
        <p:txBody>
          <a:bodyPr lIns="0" tIns="0" rIns="0" bIns="0" rtlCol="0" anchor="t">
            <a:spAutoFit/>
          </a:bodyPr>
          <a:lstStyle/>
          <a:p>
            <a:pPr algn="l">
              <a:lnSpc>
                <a:spcPts val="4630"/>
              </a:lnSpc>
            </a:pPr>
            <a:r>
              <a:rPr lang="en-US" sz="4630">
                <a:solidFill>
                  <a:srgbClr val="FFFFFF"/>
                </a:solidFill>
                <a:latin typeface="Aleo Bold"/>
              </a:rPr>
              <a:t>Defining Modified Duty</a:t>
            </a:r>
          </a:p>
        </p:txBody>
      </p:sp>
      <p:sp>
        <p:nvSpPr>
          <p:cNvPr id="7" name="TextBox 7"/>
          <p:cNvSpPr txBox="1"/>
          <p:nvPr/>
        </p:nvSpPr>
        <p:spPr>
          <a:xfrm>
            <a:off x="5212293" y="2197058"/>
            <a:ext cx="4429125" cy="3327702"/>
          </a:xfrm>
          <a:prstGeom prst="rect">
            <a:avLst/>
          </a:prstGeom>
        </p:spPr>
        <p:txBody>
          <a:bodyPr lIns="0" tIns="0" rIns="0" bIns="0" rtlCol="0" anchor="t">
            <a:spAutoFit/>
          </a:bodyPr>
          <a:lstStyle/>
          <a:p>
            <a:pPr marL="348877" lvl="1" indent="-174438" algn="l">
              <a:lnSpc>
                <a:spcPts val="2958"/>
              </a:lnSpc>
              <a:buFont typeface="Arial"/>
              <a:buChar char="•"/>
            </a:pPr>
            <a:r>
              <a:rPr lang="en-US" sz="2113" spc="63">
                <a:solidFill>
                  <a:srgbClr val="FFFFFF"/>
                </a:solidFill>
                <a:latin typeface="Glacial Indifference"/>
              </a:rPr>
              <a:t>District personnel should be encouraged to make a list of tasks that can be included in the return to work program. These tasks should include a wish list of items that are often not complete due to more important, urgent, or pressing tasks. </a:t>
            </a:r>
          </a:p>
          <a:p>
            <a:pPr marL="348877" lvl="1" indent="-174438" algn="l">
              <a:lnSpc>
                <a:spcPts val="2958"/>
              </a:lnSpc>
              <a:buFont typeface="Arial"/>
              <a:buChar char="•"/>
            </a:pPr>
            <a:r>
              <a:rPr lang="en-US" sz="2113" spc="63">
                <a:solidFill>
                  <a:srgbClr val="FFFFFF"/>
                </a:solidFill>
                <a:latin typeface="Glacial Indifference"/>
              </a:rPr>
              <a:t>The list can evolve over time.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extBox 2"/>
          <p:cNvSpPr txBox="1"/>
          <p:nvPr/>
        </p:nvSpPr>
        <p:spPr>
          <a:xfrm>
            <a:off x="1316939" y="1884236"/>
            <a:ext cx="6648450" cy="719742"/>
          </a:xfrm>
          <a:prstGeom prst="rect">
            <a:avLst/>
          </a:prstGeom>
        </p:spPr>
        <p:txBody>
          <a:bodyPr lIns="0" tIns="0" rIns="0" bIns="0" rtlCol="0" anchor="t">
            <a:spAutoFit/>
          </a:bodyPr>
          <a:lstStyle/>
          <a:p>
            <a:pPr algn="ctr">
              <a:lnSpc>
                <a:spcPts val="5029"/>
              </a:lnSpc>
            </a:pPr>
            <a:r>
              <a:rPr lang="en-US" sz="4226">
                <a:solidFill>
                  <a:srgbClr val="FFFFFF"/>
                </a:solidFill>
                <a:latin typeface="Aleo Bold"/>
              </a:rPr>
              <a:t>Key Takeaways:</a:t>
            </a:r>
          </a:p>
        </p:txBody>
      </p:sp>
      <p:sp>
        <p:nvSpPr>
          <p:cNvPr id="3" name="Freeform 3"/>
          <p:cNvSpPr/>
          <p:nvPr/>
        </p:nvSpPr>
        <p:spPr>
          <a:xfrm>
            <a:off x="-1371600" y="-228600"/>
            <a:ext cx="3086100" cy="3086100"/>
          </a:xfrm>
          <a:custGeom>
            <a:avLst/>
            <a:gdLst/>
            <a:ahLst/>
            <a:cxnLst/>
            <a:rect l="l" t="t" r="r" b="b"/>
            <a:pathLst>
              <a:path w="3086100" h="3086100">
                <a:moveTo>
                  <a:pt x="0" y="0"/>
                </a:moveTo>
                <a:lnTo>
                  <a:pt x="3086100" y="0"/>
                </a:lnTo>
                <a:lnTo>
                  <a:pt x="3086100" y="3086100"/>
                </a:lnTo>
                <a:lnTo>
                  <a:pt x="0" y="3086100"/>
                </a:lnTo>
                <a:lnTo>
                  <a:pt x="0" y="0"/>
                </a:lnTo>
                <a:close/>
              </a:path>
            </a:pathLst>
          </a:custGeom>
          <a:blipFill>
            <a:blip r:embed="rId2">
              <a:extLst>
                <a:ext uri="{96DAC541-7B7A-43D3-8B79-37D633B846F1}">
                  <asvg:svgBlip xmlns:asvg="http://schemas.microsoft.com/office/drawing/2016/SVG/main" r:embed="rId3"/>
                </a:ext>
              </a:extLst>
            </a:blip>
            <a:stretch>
              <a:fillRect l="-271" r="-271"/>
            </a:stretch>
          </a:blipFill>
        </p:spPr>
      </p:sp>
      <p:grpSp>
        <p:nvGrpSpPr>
          <p:cNvPr id="4" name="Group 4"/>
          <p:cNvGrpSpPr>
            <a:grpSpLocks noChangeAspect="1"/>
          </p:cNvGrpSpPr>
          <p:nvPr/>
        </p:nvGrpSpPr>
        <p:grpSpPr>
          <a:xfrm>
            <a:off x="6991350" y="5791200"/>
            <a:ext cx="2505004" cy="2505004"/>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DE59"/>
            </a:solidFill>
          </p:spPr>
        </p:sp>
      </p:grpSp>
      <p:sp>
        <p:nvSpPr>
          <p:cNvPr id="6" name="TextBox 6"/>
          <p:cNvSpPr txBox="1"/>
          <p:nvPr/>
        </p:nvSpPr>
        <p:spPr>
          <a:xfrm>
            <a:off x="1247323" y="2854023"/>
            <a:ext cx="7258955" cy="3327702"/>
          </a:xfrm>
          <a:prstGeom prst="rect">
            <a:avLst/>
          </a:prstGeom>
        </p:spPr>
        <p:txBody>
          <a:bodyPr lIns="0" tIns="0" rIns="0" bIns="0" rtlCol="0" anchor="t">
            <a:spAutoFit/>
          </a:bodyPr>
          <a:lstStyle/>
          <a:p>
            <a:pPr algn="l">
              <a:lnSpc>
                <a:spcPts val="2958"/>
              </a:lnSpc>
            </a:pPr>
            <a:r>
              <a:rPr lang="en-US" sz="2113" spc="63">
                <a:solidFill>
                  <a:srgbClr val="FFFFFF"/>
                </a:solidFill>
                <a:latin typeface="Glacial Indifference"/>
              </a:rPr>
              <a:t>·Paying 100% wages for up to 1 year following accident. </a:t>
            </a:r>
          </a:p>
          <a:p>
            <a:pPr algn="l">
              <a:lnSpc>
                <a:spcPts val="2958"/>
              </a:lnSpc>
            </a:pPr>
            <a:r>
              <a:rPr lang="en-US" sz="2113" spc="63">
                <a:solidFill>
                  <a:srgbClr val="FFFFFF"/>
                </a:solidFill>
                <a:latin typeface="Glacial Indifference"/>
              </a:rPr>
              <a:t>·Establish a return to work program.</a:t>
            </a:r>
          </a:p>
          <a:p>
            <a:pPr algn="l">
              <a:lnSpc>
                <a:spcPts val="2958"/>
              </a:lnSpc>
            </a:pPr>
            <a:r>
              <a:rPr lang="en-US" sz="2113" spc="63">
                <a:solidFill>
                  <a:srgbClr val="FFFFFF"/>
                </a:solidFill>
                <a:latin typeface="Glacial Indifference"/>
              </a:rPr>
              <a:t>Return to work programs allow the district to benefit from new opportunities for task completion. </a:t>
            </a:r>
          </a:p>
          <a:p>
            <a:pPr algn="l">
              <a:lnSpc>
                <a:spcPts val="2958"/>
              </a:lnSpc>
            </a:pPr>
            <a:r>
              <a:rPr lang="en-US" sz="2113" spc="63">
                <a:solidFill>
                  <a:srgbClr val="FFFFFF"/>
                </a:solidFill>
                <a:latin typeface="Glacial Indifference"/>
              </a:rPr>
              <a:t>·Establish a return to work program.</a:t>
            </a:r>
          </a:p>
          <a:p>
            <a:pPr algn="l">
              <a:lnSpc>
                <a:spcPts val="2958"/>
              </a:lnSpc>
            </a:pPr>
            <a:r>
              <a:rPr lang="en-US" sz="2113" spc="63">
                <a:solidFill>
                  <a:srgbClr val="FFFFFF"/>
                </a:solidFill>
                <a:latin typeface="Glacial Indifference"/>
              </a:rPr>
              <a:t>·Commit to open lines of communication.</a:t>
            </a:r>
          </a:p>
          <a:p>
            <a:pPr algn="l">
              <a:lnSpc>
                <a:spcPts val="2958"/>
              </a:lnSpc>
            </a:pPr>
            <a:r>
              <a:rPr lang="en-US" sz="2113" spc="63">
                <a:solidFill>
                  <a:srgbClr val="FFFFFF"/>
                </a:solidFill>
                <a:latin typeface="Glacial Indifference"/>
              </a:rPr>
              <a:t>·Develop a modified duty task list in advance that can evolve over time.</a:t>
            </a:r>
          </a:p>
          <a:p>
            <a:pPr algn="l">
              <a:lnSpc>
                <a:spcPts val="2958"/>
              </a:lnSpc>
            </a:pPr>
            <a:endParaRPr lang="en-US" sz="2113" spc="63">
              <a:solidFill>
                <a:srgbClr val="FFFFFF"/>
              </a:solidFill>
              <a:latin typeface="Glacial Indifference"/>
            </a:endParaRPr>
          </a:p>
        </p:txBody>
      </p:sp>
      <p:sp>
        <p:nvSpPr>
          <p:cNvPr id="7" name="Freeform 7"/>
          <p:cNvSpPr/>
          <p:nvPr/>
        </p:nvSpPr>
        <p:spPr>
          <a:xfrm>
            <a:off x="8382000" y="4267200"/>
            <a:ext cx="3086100" cy="3086100"/>
          </a:xfrm>
          <a:custGeom>
            <a:avLst/>
            <a:gdLst/>
            <a:ahLst/>
            <a:cxnLst/>
            <a:rect l="l" t="t" r="r" b="b"/>
            <a:pathLst>
              <a:path w="3086100" h="3086100">
                <a:moveTo>
                  <a:pt x="0" y="0"/>
                </a:moveTo>
                <a:lnTo>
                  <a:pt x="3086100" y="0"/>
                </a:lnTo>
                <a:lnTo>
                  <a:pt x="3086100" y="3086100"/>
                </a:lnTo>
                <a:lnTo>
                  <a:pt x="0" y="3086100"/>
                </a:lnTo>
                <a:lnTo>
                  <a:pt x="0" y="0"/>
                </a:lnTo>
                <a:close/>
              </a:path>
            </a:pathLst>
          </a:custGeom>
          <a:blipFill>
            <a:blip r:embed="rId4">
              <a:extLst>
                <a:ext uri="{96DAC541-7B7A-43D3-8B79-37D633B846F1}">
                  <asvg:svgBlip xmlns:asvg="http://schemas.microsoft.com/office/drawing/2016/SVG/main" r:embed="rId5"/>
                </a:ext>
              </a:extLst>
            </a:blip>
            <a:stretch>
              <a:fillRect l="-271" r="-271"/>
            </a:stretch>
          </a:blipFill>
        </p:spPr>
      </p:sp>
      <p:grpSp>
        <p:nvGrpSpPr>
          <p:cNvPr id="8" name="Group 8"/>
          <p:cNvGrpSpPr>
            <a:grpSpLocks noChangeAspect="1"/>
          </p:cNvGrpSpPr>
          <p:nvPr/>
        </p:nvGrpSpPr>
        <p:grpSpPr>
          <a:xfrm>
            <a:off x="623066" y="-544567"/>
            <a:ext cx="2505004" cy="2505004"/>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DE59"/>
            </a:solidFill>
          </p:spPr>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2950" y="6945463"/>
            <a:ext cx="10171900" cy="553887"/>
          </a:xfrm>
          <a:custGeom>
            <a:avLst/>
            <a:gdLst/>
            <a:ahLst/>
            <a:cxnLst/>
            <a:rect l="l" t="t" r="r" b="b"/>
            <a:pathLst>
              <a:path w="10171900" h="553887">
                <a:moveTo>
                  <a:pt x="0" y="0"/>
                </a:moveTo>
                <a:lnTo>
                  <a:pt x="10171900" y="0"/>
                </a:lnTo>
                <a:lnTo>
                  <a:pt x="10171900" y="553888"/>
                </a:lnTo>
                <a:lnTo>
                  <a:pt x="0" y="553888"/>
                </a:lnTo>
                <a:lnTo>
                  <a:pt x="0" y="0"/>
                </a:lnTo>
                <a:close/>
              </a:path>
            </a:pathLst>
          </a:custGeom>
          <a:blipFill>
            <a:blip r:embed="rId2">
              <a:extLst>
                <a:ext uri="{96DAC541-7B7A-43D3-8B79-37D633B846F1}">
                  <asvg:svgBlip xmlns:asvg="http://schemas.microsoft.com/office/drawing/2016/SVG/main" r:embed="rId3"/>
                </a:ext>
              </a:extLst>
            </a:blip>
            <a:stretch>
              <a:fillRect t="-868228" b="-868228"/>
            </a:stretch>
          </a:blipFill>
        </p:spPr>
      </p:sp>
      <p:sp>
        <p:nvSpPr>
          <p:cNvPr id="3" name="Freeform 3"/>
          <p:cNvSpPr/>
          <p:nvPr/>
        </p:nvSpPr>
        <p:spPr>
          <a:xfrm>
            <a:off x="5398423" y="-1345732"/>
            <a:ext cx="3500443" cy="3500443"/>
          </a:xfrm>
          <a:custGeom>
            <a:avLst/>
            <a:gdLst/>
            <a:ahLst/>
            <a:cxnLst/>
            <a:rect l="l" t="t" r="r" b="b"/>
            <a:pathLst>
              <a:path w="3500443" h="3500443">
                <a:moveTo>
                  <a:pt x="0" y="0"/>
                </a:moveTo>
                <a:lnTo>
                  <a:pt x="3500443" y="0"/>
                </a:lnTo>
                <a:lnTo>
                  <a:pt x="3500443" y="3500443"/>
                </a:lnTo>
                <a:lnTo>
                  <a:pt x="0" y="3500443"/>
                </a:lnTo>
                <a:lnTo>
                  <a:pt x="0" y="0"/>
                </a:lnTo>
                <a:close/>
              </a:path>
            </a:pathLst>
          </a:custGeom>
          <a:blipFill>
            <a:blip r:embed="rId4">
              <a:extLst>
                <a:ext uri="{96DAC541-7B7A-43D3-8B79-37D633B846F1}">
                  <asvg:svgBlip xmlns:asvg="http://schemas.microsoft.com/office/drawing/2016/SVG/main" r:embed="rId5"/>
                </a:ext>
              </a:extLst>
            </a:blip>
            <a:stretch>
              <a:fillRect l="-271" r="-271"/>
            </a:stretch>
          </a:blipFill>
        </p:spPr>
      </p:sp>
      <p:grpSp>
        <p:nvGrpSpPr>
          <p:cNvPr id="4" name="Group 4"/>
          <p:cNvGrpSpPr>
            <a:grpSpLocks noChangeAspect="1"/>
          </p:cNvGrpSpPr>
          <p:nvPr/>
        </p:nvGrpSpPr>
        <p:grpSpPr>
          <a:xfrm>
            <a:off x="7410450" y="-152400"/>
            <a:ext cx="3716815" cy="3716815"/>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DE59"/>
            </a:solidFill>
          </p:spPr>
        </p:sp>
      </p:grpSp>
      <p:sp>
        <p:nvSpPr>
          <p:cNvPr id="6" name="TextBox 6"/>
          <p:cNvSpPr txBox="1"/>
          <p:nvPr/>
        </p:nvSpPr>
        <p:spPr>
          <a:xfrm>
            <a:off x="657225" y="4739888"/>
            <a:ext cx="8591550" cy="1358392"/>
          </a:xfrm>
          <a:prstGeom prst="rect">
            <a:avLst/>
          </a:prstGeom>
        </p:spPr>
        <p:txBody>
          <a:bodyPr lIns="0" tIns="0" rIns="0" bIns="0" rtlCol="0" anchor="t">
            <a:spAutoFit/>
          </a:bodyPr>
          <a:lstStyle/>
          <a:p>
            <a:pPr algn="l">
              <a:lnSpc>
                <a:spcPts val="8855"/>
              </a:lnSpc>
            </a:pPr>
            <a:r>
              <a:rPr lang="en-US" sz="8855">
                <a:solidFill>
                  <a:srgbClr val="004AAD"/>
                </a:solidFill>
                <a:latin typeface="Aleo Bold"/>
              </a:rPr>
              <a:t>Thank You!!</a:t>
            </a:r>
          </a:p>
        </p:txBody>
      </p:sp>
      <p:sp>
        <p:nvSpPr>
          <p:cNvPr id="7" name="TextBox 7"/>
          <p:cNvSpPr txBox="1"/>
          <p:nvPr/>
        </p:nvSpPr>
        <p:spPr>
          <a:xfrm>
            <a:off x="647700" y="6197316"/>
            <a:ext cx="8591550" cy="355902"/>
          </a:xfrm>
          <a:prstGeom prst="rect">
            <a:avLst/>
          </a:prstGeom>
        </p:spPr>
        <p:txBody>
          <a:bodyPr lIns="0" tIns="0" rIns="0" bIns="0" rtlCol="0" anchor="t">
            <a:spAutoFit/>
          </a:bodyPr>
          <a:lstStyle/>
          <a:p>
            <a:pPr algn="l">
              <a:lnSpc>
                <a:spcPts val="2958"/>
              </a:lnSpc>
            </a:pPr>
            <a:r>
              <a:rPr lang="en-US" sz="2113" spc="316">
                <a:solidFill>
                  <a:srgbClr val="004AAD"/>
                </a:solidFill>
                <a:latin typeface="Glacial Indifference Bold"/>
              </a:rPr>
              <a:t>JOANNA RADOMICKI - NJSIG</a:t>
            </a:r>
          </a:p>
        </p:txBody>
      </p:sp>
      <p:sp>
        <p:nvSpPr>
          <p:cNvPr id="8" name="Freeform 8"/>
          <p:cNvSpPr/>
          <p:nvPr/>
        </p:nvSpPr>
        <p:spPr>
          <a:xfrm>
            <a:off x="1764422" y="1816582"/>
            <a:ext cx="1438997" cy="2885206"/>
          </a:xfrm>
          <a:custGeom>
            <a:avLst/>
            <a:gdLst/>
            <a:ahLst/>
            <a:cxnLst/>
            <a:rect l="l" t="t" r="r" b="b"/>
            <a:pathLst>
              <a:path w="1438997" h="2885206">
                <a:moveTo>
                  <a:pt x="0" y="0"/>
                </a:moveTo>
                <a:lnTo>
                  <a:pt x="1438996" y="0"/>
                </a:lnTo>
                <a:lnTo>
                  <a:pt x="1438996" y="2885206"/>
                </a:lnTo>
                <a:lnTo>
                  <a:pt x="0" y="2885206"/>
                </a:lnTo>
                <a:lnTo>
                  <a:pt x="0" y="0"/>
                </a:lnTo>
                <a:close/>
              </a:path>
            </a:pathLst>
          </a:custGeom>
          <a:blipFill>
            <a:blip r:embed="rId6"/>
            <a:stretch>
              <a:fillRect/>
            </a:stretch>
          </a:blipFill>
        </p:spPr>
      </p:sp>
      <p:sp>
        <p:nvSpPr>
          <p:cNvPr id="9" name="Freeform 9"/>
          <p:cNvSpPr/>
          <p:nvPr/>
        </p:nvSpPr>
        <p:spPr>
          <a:xfrm>
            <a:off x="5248210" y="1910971"/>
            <a:ext cx="1966959" cy="2790817"/>
          </a:xfrm>
          <a:custGeom>
            <a:avLst/>
            <a:gdLst/>
            <a:ahLst/>
            <a:cxnLst/>
            <a:rect l="l" t="t" r="r" b="b"/>
            <a:pathLst>
              <a:path w="1966959" h="2790817">
                <a:moveTo>
                  <a:pt x="0" y="0"/>
                </a:moveTo>
                <a:lnTo>
                  <a:pt x="1966960" y="0"/>
                </a:lnTo>
                <a:lnTo>
                  <a:pt x="1966960" y="2790817"/>
                </a:lnTo>
                <a:lnTo>
                  <a:pt x="0" y="2790817"/>
                </a:lnTo>
                <a:lnTo>
                  <a:pt x="0" y="0"/>
                </a:lnTo>
                <a:close/>
              </a:path>
            </a:pathLst>
          </a:custGeom>
          <a:blipFill>
            <a:blip r:embed="rId7"/>
            <a:stretch>
              <a:fillRect/>
            </a:stretch>
          </a:blipFill>
        </p:spPr>
      </p:sp>
      <p:sp>
        <p:nvSpPr>
          <p:cNvPr id="10" name="Freeform 10"/>
          <p:cNvSpPr/>
          <p:nvPr/>
        </p:nvSpPr>
        <p:spPr>
          <a:xfrm>
            <a:off x="3352575" y="3005495"/>
            <a:ext cx="1746478" cy="796831"/>
          </a:xfrm>
          <a:custGeom>
            <a:avLst/>
            <a:gdLst/>
            <a:ahLst/>
            <a:cxnLst/>
            <a:rect l="l" t="t" r="r" b="b"/>
            <a:pathLst>
              <a:path w="1746478" h="796831">
                <a:moveTo>
                  <a:pt x="0" y="0"/>
                </a:moveTo>
                <a:lnTo>
                  <a:pt x="1746479" y="0"/>
                </a:lnTo>
                <a:lnTo>
                  <a:pt x="1746479" y="796831"/>
                </a:lnTo>
                <a:lnTo>
                  <a:pt x="0" y="7968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3432348" y="3802326"/>
            <a:ext cx="793466" cy="362019"/>
          </a:xfrm>
          <a:custGeom>
            <a:avLst/>
            <a:gdLst/>
            <a:ahLst/>
            <a:cxnLst/>
            <a:rect l="l" t="t" r="r" b="b"/>
            <a:pathLst>
              <a:path w="793466" h="362019">
                <a:moveTo>
                  <a:pt x="0" y="0"/>
                </a:moveTo>
                <a:lnTo>
                  <a:pt x="793466" y="0"/>
                </a:lnTo>
                <a:lnTo>
                  <a:pt x="793466" y="362019"/>
                </a:lnTo>
                <a:lnTo>
                  <a:pt x="0" y="3620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4556267" y="2510127"/>
            <a:ext cx="793466" cy="362019"/>
          </a:xfrm>
          <a:custGeom>
            <a:avLst/>
            <a:gdLst/>
            <a:ahLst/>
            <a:cxnLst/>
            <a:rect l="l" t="t" r="r" b="b"/>
            <a:pathLst>
              <a:path w="793466" h="362019">
                <a:moveTo>
                  <a:pt x="0" y="0"/>
                </a:moveTo>
                <a:lnTo>
                  <a:pt x="793466" y="0"/>
                </a:lnTo>
                <a:lnTo>
                  <a:pt x="793466" y="362018"/>
                </a:lnTo>
                <a:lnTo>
                  <a:pt x="0" y="3620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731520" y="392613"/>
            <a:ext cx="1721165" cy="677814"/>
          </a:xfrm>
          <a:custGeom>
            <a:avLst/>
            <a:gdLst/>
            <a:ahLst/>
            <a:cxnLst/>
            <a:rect l="l" t="t" r="r" b="b"/>
            <a:pathLst>
              <a:path w="1721165" h="677814">
                <a:moveTo>
                  <a:pt x="0" y="0"/>
                </a:moveTo>
                <a:lnTo>
                  <a:pt x="1721165" y="0"/>
                </a:lnTo>
                <a:lnTo>
                  <a:pt x="1721165" y="677814"/>
                </a:lnTo>
                <a:lnTo>
                  <a:pt x="0" y="677814"/>
                </a:lnTo>
                <a:lnTo>
                  <a:pt x="0" y="0"/>
                </a:lnTo>
                <a:close/>
              </a:path>
            </a:pathLst>
          </a:custGeom>
          <a:blipFill>
            <a:blip r:embed="rId12"/>
            <a:stretch>
              <a:fillRect/>
            </a:stretch>
          </a:blipFill>
        </p:spPr>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82830" y="2319126"/>
            <a:ext cx="5477570" cy="543097"/>
          </a:xfrm>
          <a:prstGeom prst="rect">
            <a:avLst/>
          </a:prstGeom>
        </p:spPr>
        <p:txBody>
          <a:bodyPr lIns="0" tIns="0" rIns="0" bIns="0" rtlCol="0" anchor="t">
            <a:spAutoFit/>
          </a:bodyPr>
          <a:lstStyle/>
          <a:p>
            <a:pPr algn="r">
              <a:lnSpc>
                <a:spcPts val="4363"/>
              </a:lnSpc>
              <a:spcBef>
                <a:spcPct val="0"/>
              </a:spcBef>
            </a:pPr>
            <a:r>
              <a:rPr lang="en-US" sz="3116" dirty="0">
                <a:solidFill>
                  <a:srgbClr val="000000"/>
                </a:solidFill>
                <a:latin typeface="Garet ExtraBold"/>
              </a:rPr>
              <a:t>Bob Gemmell</a:t>
            </a:r>
          </a:p>
        </p:txBody>
      </p:sp>
      <p:sp>
        <p:nvSpPr>
          <p:cNvPr id="3" name="AutoShape 3"/>
          <p:cNvSpPr/>
          <p:nvPr/>
        </p:nvSpPr>
        <p:spPr>
          <a:xfrm rot="5400000">
            <a:off x="-2822910" y="789732"/>
            <a:ext cx="9753600" cy="4107780"/>
          </a:xfrm>
          <a:prstGeom prst="rect">
            <a:avLst/>
          </a:prstGeom>
          <a:solidFill>
            <a:srgbClr val="495D88"/>
          </a:solidFill>
        </p:spPr>
      </p:sp>
      <p:sp>
        <p:nvSpPr>
          <p:cNvPr id="4" name="AutoShape 4"/>
          <p:cNvSpPr/>
          <p:nvPr/>
        </p:nvSpPr>
        <p:spPr>
          <a:xfrm>
            <a:off x="0" y="6083908"/>
            <a:ext cx="9753600" cy="316892"/>
          </a:xfrm>
          <a:prstGeom prst="rect">
            <a:avLst/>
          </a:prstGeom>
          <a:solidFill>
            <a:srgbClr val="FBDD67"/>
          </a:solidFill>
        </p:spPr>
      </p:sp>
      <p:sp>
        <p:nvSpPr>
          <p:cNvPr id="5" name="AutoShape 5"/>
          <p:cNvSpPr/>
          <p:nvPr/>
        </p:nvSpPr>
        <p:spPr>
          <a:xfrm>
            <a:off x="4529445" y="380825"/>
            <a:ext cx="4730954" cy="1086916"/>
          </a:xfrm>
          <a:prstGeom prst="rect">
            <a:avLst/>
          </a:prstGeom>
          <a:solidFill>
            <a:srgbClr val="495D88"/>
          </a:solidFill>
        </p:spPr>
      </p:sp>
      <p:sp>
        <p:nvSpPr>
          <p:cNvPr id="7" name="TextBox 7"/>
          <p:cNvSpPr txBox="1"/>
          <p:nvPr/>
        </p:nvSpPr>
        <p:spPr>
          <a:xfrm>
            <a:off x="4369580" y="3276600"/>
            <a:ext cx="4890819" cy="705962"/>
          </a:xfrm>
          <a:prstGeom prst="rect">
            <a:avLst/>
          </a:prstGeom>
        </p:spPr>
        <p:txBody>
          <a:bodyPr lIns="0" tIns="0" rIns="0" bIns="0" rtlCol="0" anchor="t">
            <a:spAutoFit/>
          </a:bodyPr>
          <a:lstStyle/>
          <a:p>
            <a:pPr algn="r">
              <a:lnSpc>
                <a:spcPts val="2822"/>
              </a:lnSpc>
            </a:pPr>
            <a:r>
              <a:rPr lang="en-US" sz="2016" dirty="0">
                <a:solidFill>
                  <a:srgbClr val="000000"/>
                </a:solidFill>
                <a:latin typeface="Garet 1 Light"/>
              </a:rPr>
              <a:t>ERIC West Sub Fund Administrator</a:t>
            </a:r>
          </a:p>
          <a:p>
            <a:pPr algn="r">
              <a:lnSpc>
                <a:spcPts val="2822"/>
              </a:lnSpc>
              <a:spcBef>
                <a:spcPct val="0"/>
              </a:spcBef>
            </a:pPr>
            <a:endParaRPr lang="en-US" sz="2016" dirty="0">
              <a:solidFill>
                <a:srgbClr val="000000"/>
              </a:solidFill>
              <a:latin typeface="Garet 1 Light"/>
            </a:endParaRPr>
          </a:p>
        </p:txBody>
      </p:sp>
      <p:pic>
        <p:nvPicPr>
          <p:cNvPr id="8" name="Picture 7">
            <a:extLst>
              <a:ext uri="{FF2B5EF4-FFF2-40B4-BE49-F238E27FC236}">
                <a16:creationId xmlns:a16="http://schemas.microsoft.com/office/drawing/2014/main" id="{D2DA73C3-A90A-2B73-EA99-55825553E92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876800" y="705639"/>
            <a:ext cx="3276600" cy="517116"/>
          </a:xfrm>
          <a:prstGeom prst="rect">
            <a:avLst/>
          </a:prstGeom>
        </p:spPr>
      </p:pic>
      <p:pic>
        <p:nvPicPr>
          <p:cNvPr id="9" name="Picture 8">
            <a:extLst>
              <a:ext uri="{FF2B5EF4-FFF2-40B4-BE49-F238E27FC236}">
                <a16:creationId xmlns:a16="http://schemas.microsoft.com/office/drawing/2014/main" id="{DDF6DC1D-CC28-2FC3-1CC3-1B7D0382DB53}"/>
              </a:ext>
            </a:extLst>
          </p:cNvPr>
          <p:cNvPicPr>
            <a:picLocks noChangeAspect="1"/>
          </p:cNvPicPr>
          <p:nvPr/>
        </p:nvPicPr>
        <p:blipFill>
          <a:blip r:embed="rId3"/>
          <a:stretch>
            <a:fillRect/>
          </a:stretch>
        </p:blipFill>
        <p:spPr>
          <a:xfrm>
            <a:off x="6206014" y="4586006"/>
            <a:ext cx="1377815" cy="125588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1387" y="2077160"/>
            <a:ext cx="7039258" cy="3323987"/>
          </a:xfrm>
          <a:prstGeom prst="rect">
            <a:avLst/>
          </a:prstGeom>
        </p:spPr>
        <p:txBody>
          <a:bodyPr wrap="square" lIns="0" tIns="0" rIns="0" bIns="0" rtlCol="0" anchor="t">
            <a:spAutoFit/>
          </a:bodyPr>
          <a:lstStyle/>
          <a:p>
            <a:pPr>
              <a:spcBef>
                <a:spcPct val="0"/>
              </a:spcBef>
            </a:pPr>
            <a:r>
              <a:rPr lang="en-US" dirty="0">
                <a:solidFill>
                  <a:srgbClr val="000000"/>
                </a:solidFill>
                <a:latin typeface="Arial" panose="020B0604020202020204" pitchFamily="34" charset="0"/>
                <a:cs typeface="Arial" panose="020B0604020202020204" pitchFamily="34" charset="0"/>
              </a:rPr>
              <a:t>As of January 2, 2024 NJSIG has updated the certificate of insurance procedure as it pertains to Additional Insured Status.</a:t>
            </a:r>
          </a:p>
          <a:p>
            <a:pPr>
              <a:spcBef>
                <a:spcPct val="0"/>
              </a:spcBef>
            </a:pPr>
            <a:endParaRPr lang="en-US" dirty="0">
              <a:solidFill>
                <a:srgbClr val="000000"/>
              </a:solidFill>
              <a:latin typeface="Arial" panose="020B0604020202020204" pitchFamily="34" charset="0"/>
              <a:cs typeface="Arial" panose="020B0604020202020204" pitchFamily="34" charset="0"/>
            </a:endParaRPr>
          </a:p>
          <a:p>
            <a:pPr>
              <a:spcBef>
                <a:spcPct val="0"/>
              </a:spcBef>
            </a:pPr>
            <a:r>
              <a:rPr lang="en-US" dirty="0">
                <a:solidFill>
                  <a:srgbClr val="000000"/>
                </a:solidFill>
                <a:latin typeface="Arial" panose="020B0604020202020204" pitchFamily="34" charset="0"/>
                <a:cs typeface="Arial" panose="020B0604020202020204" pitchFamily="34" charset="0"/>
              </a:rPr>
              <a:t>This is to confirm that extensions of coverage are granted properly.</a:t>
            </a:r>
          </a:p>
          <a:p>
            <a:pPr>
              <a:spcBef>
                <a:spcPct val="0"/>
              </a:spcBef>
            </a:pPr>
            <a:endParaRPr lang="en-US" dirty="0">
              <a:solidFill>
                <a:srgbClr val="000000"/>
              </a:solidFill>
              <a:latin typeface="Arial" panose="020B0604020202020204" pitchFamily="34" charset="0"/>
              <a:cs typeface="Arial" panose="020B0604020202020204" pitchFamily="34" charset="0"/>
            </a:endParaRPr>
          </a:p>
          <a:p>
            <a:pPr>
              <a:spcBef>
                <a:spcPct val="0"/>
              </a:spcBef>
            </a:pPr>
            <a:r>
              <a:rPr lang="en-US" dirty="0">
                <a:solidFill>
                  <a:srgbClr val="000000"/>
                </a:solidFill>
                <a:latin typeface="Arial" panose="020B0604020202020204" pitchFamily="34" charset="0"/>
                <a:cs typeface="Arial" panose="020B0604020202020204" pitchFamily="34" charset="0"/>
              </a:rPr>
              <a:t>When being asked to provide additional insured status to a third party, be sure to include the ENTIRE original contract, agreement or other documentation that notates the request for additional insured.</a:t>
            </a:r>
          </a:p>
          <a:p>
            <a:pPr>
              <a:spcBef>
                <a:spcPct val="0"/>
              </a:spcBef>
            </a:pPr>
            <a:endParaRPr lang="en-US" dirty="0">
              <a:solidFill>
                <a:srgbClr val="000000"/>
              </a:solidFill>
              <a:latin typeface="Arial" panose="020B0604020202020204" pitchFamily="34" charset="0"/>
              <a:cs typeface="Arial" panose="020B0604020202020204" pitchFamily="34" charset="0"/>
            </a:endParaRPr>
          </a:p>
          <a:p>
            <a:pPr>
              <a:spcBef>
                <a:spcPct val="0"/>
              </a:spcBef>
            </a:pPr>
            <a:r>
              <a:rPr lang="en-US" dirty="0">
                <a:solidFill>
                  <a:srgbClr val="000000"/>
                </a:solidFill>
                <a:latin typeface="Arial" panose="020B0604020202020204" pitchFamily="34" charset="0"/>
                <a:cs typeface="Arial" panose="020B0604020202020204" pitchFamily="34" charset="0"/>
              </a:rPr>
              <a:t>When an outside entity is using our facilities, a facilities request form should be completed.  This form outlines the insurance requirements and other information necessary for usage of your facility.  </a:t>
            </a:r>
          </a:p>
        </p:txBody>
      </p:sp>
      <p:sp>
        <p:nvSpPr>
          <p:cNvPr id="3" name="AutoShape 3"/>
          <p:cNvSpPr/>
          <p:nvPr/>
        </p:nvSpPr>
        <p:spPr>
          <a:xfrm rot="5400000">
            <a:off x="-2781301" y="2781302"/>
            <a:ext cx="7315202" cy="1752600"/>
          </a:xfrm>
          <a:prstGeom prst="rect">
            <a:avLst/>
          </a:prstGeom>
          <a:solidFill>
            <a:srgbClr val="495D88"/>
          </a:solidFill>
        </p:spPr>
      </p:sp>
      <p:sp>
        <p:nvSpPr>
          <p:cNvPr id="4" name="AutoShape 4"/>
          <p:cNvSpPr/>
          <p:nvPr/>
        </p:nvSpPr>
        <p:spPr>
          <a:xfrm>
            <a:off x="0" y="6083908"/>
            <a:ext cx="9753600" cy="316892"/>
          </a:xfrm>
          <a:prstGeom prst="rect">
            <a:avLst/>
          </a:prstGeom>
          <a:solidFill>
            <a:srgbClr val="FBDD67"/>
          </a:solidFill>
        </p:spPr>
      </p:sp>
      <p:sp>
        <p:nvSpPr>
          <p:cNvPr id="5" name="AutoShape 5"/>
          <p:cNvSpPr/>
          <p:nvPr/>
        </p:nvSpPr>
        <p:spPr>
          <a:xfrm>
            <a:off x="2286000" y="363632"/>
            <a:ext cx="6891273" cy="1086916"/>
          </a:xfrm>
          <a:prstGeom prst="rect">
            <a:avLst/>
          </a:prstGeom>
          <a:solidFill>
            <a:srgbClr val="495D88"/>
          </a:solidFill>
        </p:spPr>
      </p:sp>
      <p:sp>
        <p:nvSpPr>
          <p:cNvPr id="7" name="TextBox 7"/>
          <p:cNvSpPr txBox="1"/>
          <p:nvPr/>
        </p:nvSpPr>
        <p:spPr>
          <a:xfrm>
            <a:off x="2513607" y="533400"/>
            <a:ext cx="6414819" cy="1065035"/>
          </a:xfrm>
          <a:prstGeom prst="rect">
            <a:avLst/>
          </a:prstGeom>
        </p:spPr>
        <p:txBody>
          <a:bodyPr wrap="square" lIns="0" tIns="0" rIns="0" bIns="0" rtlCol="0" anchor="t">
            <a:spAutoFit/>
          </a:bodyPr>
          <a:lstStyle/>
          <a:p>
            <a:pPr algn="ctr">
              <a:lnSpc>
                <a:spcPts val="2822"/>
              </a:lnSpc>
            </a:pPr>
            <a:r>
              <a:rPr lang="en-US" sz="2016" dirty="0">
                <a:solidFill>
                  <a:schemeClr val="bg1"/>
                </a:solidFill>
                <a:latin typeface="Garet 1 Light"/>
              </a:rPr>
              <a:t>Certificates of Insurance – UPDATED NJSIG Procedure</a:t>
            </a:r>
          </a:p>
          <a:p>
            <a:pPr algn="r">
              <a:lnSpc>
                <a:spcPts val="2822"/>
              </a:lnSpc>
              <a:spcBef>
                <a:spcPct val="0"/>
              </a:spcBef>
            </a:pPr>
            <a:endParaRPr lang="en-US" sz="2016" dirty="0">
              <a:solidFill>
                <a:srgbClr val="000000"/>
              </a:solidFill>
              <a:latin typeface="Garet 1 Light"/>
            </a:endParaRPr>
          </a:p>
        </p:txBody>
      </p:sp>
    </p:spTree>
    <p:extLst>
      <p:ext uri="{BB962C8B-B14F-4D97-AF65-F5344CB8AC3E}">
        <p14:creationId xmlns:p14="http://schemas.microsoft.com/office/powerpoint/2010/main" val="84467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3612444" cy="2709333"/>
          </a:xfrm>
        </p:grpSpPr>
        <p:sp>
          <p:nvSpPr>
            <p:cNvPr id="3" name="Freeform 3"/>
            <p:cNvSpPr/>
            <p:nvPr/>
          </p:nvSpPr>
          <p:spPr>
            <a:xfrm>
              <a:off x="0" y="0"/>
              <a:ext cx="3612445" cy="2709333"/>
            </a:xfrm>
            <a:custGeom>
              <a:avLst/>
              <a:gdLst/>
              <a:ahLst/>
              <a:cxnLst/>
              <a:rect l="l" t="t" r="r" b="b"/>
              <a:pathLst>
                <a:path w="3612445" h="2709333">
                  <a:moveTo>
                    <a:pt x="0" y="0"/>
                  </a:moveTo>
                  <a:lnTo>
                    <a:pt x="3612445" y="0"/>
                  </a:lnTo>
                  <a:lnTo>
                    <a:pt x="3612445" y="2709333"/>
                  </a:lnTo>
                  <a:lnTo>
                    <a:pt x="0" y="2709333"/>
                  </a:lnTo>
                  <a:close/>
                </a:path>
              </a:pathLst>
            </a:custGeom>
            <a:solidFill>
              <a:srgbClr val="FBDD67"/>
            </a:solidFill>
          </p:spPr>
        </p:sp>
        <p:sp>
          <p:nvSpPr>
            <p:cNvPr id="4" name="TextBox 4"/>
            <p:cNvSpPr txBox="1"/>
            <p:nvPr/>
          </p:nvSpPr>
          <p:spPr>
            <a:xfrm>
              <a:off x="0" y="-19050"/>
              <a:ext cx="3612444" cy="2728383"/>
            </a:xfrm>
            <a:prstGeom prst="rect">
              <a:avLst/>
            </a:prstGeom>
          </p:spPr>
          <p:txBody>
            <a:bodyPr lIns="50800" tIns="50800" rIns="50800" bIns="50800" rtlCol="0" anchor="ctr"/>
            <a:lstStyle/>
            <a:p>
              <a:pPr algn="ctr">
                <a:lnSpc>
                  <a:spcPts val="1669"/>
                </a:lnSpc>
              </a:pPr>
              <a:endParaRPr/>
            </a:p>
          </p:txBody>
        </p:sp>
      </p:grpSp>
      <p:grpSp>
        <p:nvGrpSpPr>
          <p:cNvPr id="5" name="Group 5"/>
          <p:cNvGrpSpPr/>
          <p:nvPr/>
        </p:nvGrpSpPr>
        <p:grpSpPr>
          <a:xfrm>
            <a:off x="0" y="0"/>
            <a:ext cx="2742587" cy="7315200"/>
            <a:chOff x="0" y="0"/>
            <a:chExt cx="1015773" cy="2709333"/>
          </a:xfrm>
        </p:grpSpPr>
        <p:sp>
          <p:nvSpPr>
            <p:cNvPr id="6" name="Freeform 6"/>
            <p:cNvSpPr/>
            <p:nvPr/>
          </p:nvSpPr>
          <p:spPr>
            <a:xfrm>
              <a:off x="0" y="0"/>
              <a:ext cx="1015773" cy="2709333"/>
            </a:xfrm>
            <a:custGeom>
              <a:avLst/>
              <a:gdLst/>
              <a:ahLst/>
              <a:cxnLst/>
              <a:rect l="l" t="t" r="r" b="b"/>
              <a:pathLst>
                <a:path w="1015773" h="2709333">
                  <a:moveTo>
                    <a:pt x="0" y="0"/>
                  </a:moveTo>
                  <a:lnTo>
                    <a:pt x="1015773" y="0"/>
                  </a:lnTo>
                  <a:lnTo>
                    <a:pt x="1015773" y="2709333"/>
                  </a:lnTo>
                  <a:lnTo>
                    <a:pt x="0" y="2709333"/>
                  </a:lnTo>
                  <a:close/>
                </a:path>
              </a:pathLst>
            </a:custGeom>
            <a:solidFill>
              <a:srgbClr val="FFFFFF"/>
            </a:solidFill>
          </p:spPr>
        </p:sp>
        <p:sp>
          <p:nvSpPr>
            <p:cNvPr id="7" name="TextBox 7"/>
            <p:cNvSpPr txBox="1"/>
            <p:nvPr/>
          </p:nvSpPr>
          <p:spPr>
            <a:xfrm>
              <a:off x="0" y="-57150"/>
              <a:ext cx="1015773" cy="2766483"/>
            </a:xfrm>
            <a:prstGeom prst="rect">
              <a:avLst/>
            </a:prstGeom>
          </p:spPr>
          <p:txBody>
            <a:bodyPr lIns="50800" tIns="50800" rIns="50800" bIns="50800" rtlCol="0" anchor="ctr"/>
            <a:lstStyle/>
            <a:p>
              <a:pPr algn="ctr">
                <a:lnSpc>
                  <a:spcPts val="2849"/>
                </a:lnSpc>
              </a:pPr>
              <a:endParaRPr/>
            </a:p>
          </p:txBody>
        </p:sp>
      </p:grpSp>
      <p:sp>
        <p:nvSpPr>
          <p:cNvPr id="8" name="Freeform 8"/>
          <p:cNvSpPr/>
          <p:nvPr/>
        </p:nvSpPr>
        <p:spPr>
          <a:xfrm rot="-5400000">
            <a:off x="-1816186" y="2406653"/>
            <a:ext cx="6394640" cy="2518279"/>
          </a:xfrm>
          <a:custGeom>
            <a:avLst/>
            <a:gdLst/>
            <a:ahLst/>
            <a:cxnLst/>
            <a:rect l="l" t="t" r="r" b="b"/>
            <a:pathLst>
              <a:path w="6394640" h="2518279">
                <a:moveTo>
                  <a:pt x="0" y="0"/>
                </a:moveTo>
                <a:lnTo>
                  <a:pt x="6394640" y="0"/>
                </a:lnTo>
                <a:lnTo>
                  <a:pt x="6394640" y="2518280"/>
                </a:lnTo>
                <a:lnTo>
                  <a:pt x="0" y="2518280"/>
                </a:lnTo>
                <a:lnTo>
                  <a:pt x="0" y="0"/>
                </a:lnTo>
                <a:close/>
              </a:path>
            </a:pathLst>
          </a:custGeom>
          <a:blipFill>
            <a:blip r:embed="rId2"/>
            <a:stretch>
              <a:fillRect/>
            </a:stretch>
          </a:blipFill>
        </p:spPr>
      </p:sp>
      <p:sp>
        <p:nvSpPr>
          <p:cNvPr id="9" name="TextBox 9"/>
          <p:cNvSpPr txBox="1"/>
          <p:nvPr/>
        </p:nvSpPr>
        <p:spPr>
          <a:xfrm>
            <a:off x="3046669" y="2322271"/>
            <a:ext cx="5743501" cy="3258314"/>
          </a:xfrm>
          <a:prstGeom prst="rect">
            <a:avLst/>
          </a:prstGeom>
        </p:spPr>
        <p:txBody>
          <a:bodyPr lIns="0" tIns="0" rIns="0" bIns="0" rtlCol="0" anchor="t">
            <a:spAutoFit/>
          </a:bodyPr>
          <a:lstStyle/>
          <a:p>
            <a:pPr marL="453387" lvl="1" indent="-226693" algn="just">
              <a:lnSpc>
                <a:spcPts val="4388"/>
              </a:lnSpc>
              <a:buFont typeface="Arial"/>
              <a:buChar char="•"/>
            </a:pPr>
            <a:r>
              <a:rPr lang="en-US" sz="2099">
                <a:solidFill>
                  <a:srgbClr val="193970"/>
                </a:solidFill>
                <a:latin typeface="Garet 1"/>
              </a:rPr>
              <a:t>Vacant buildings policy changes</a:t>
            </a:r>
          </a:p>
          <a:p>
            <a:pPr marL="453387" lvl="1" indent="-226693" algn="just">
              <a:lnSpc>
                <a:spcPts val="4388"/>
              </a:lnSpc>
              <a:buFont typeface="Arial"/>
              <a:buChar char="•"/>
            </a:pPr>
            <a:r>
              <a:rPr lang="en-US" sz="2099">
                <a:solidFill>
                  <a:srgbClr val="193970"/>
                </a:solidFill>
                <a:latin typeface="Garet 1"/>
              </a:rPr>
              <a:t>E&amp;O to be brought in-house</a:t>
            </a:r>
          </a:p>
          <a:p>
            <a:pPr marL="453387" lvl="1" indent="-226693" algn="just">
              <a:lnSpc>
                <a:spcPts val="4388"/>
              </a:lnSpc>
              <a:buFont typeface="Arial"/>
              <a:buChar char="•"/>
            </a:pPr>
            <a:r>
              <a:rPr lang="en-US" sz="2099">
                <a:solidFill>
                  <a:srgbClr val="193970"/>
                </a:solidFill>
                <a:latin typeface="Garet 1"/>
              </a:rPr>
              <a:t>Appraisals (85%)</a:t>
            </a:r>
          </a:p>
          <a:p>
            <a:pPr marL="453387" lvl="1" indent="-226693" algn="just">
              <a:lnSpc>
                <a:spcPts val="4388"/>
              </a:lnSpc>
              <a:buFont typeface="Arial"/>
              <a:buChar char="•"/>
            </a:pPr>
            <a:r>
              <a:rPr lang="en-US" sz="2099">
                <a:solidFill>
                  <a:srgbClr val="193970"/>
                </a:solidFill>
                <a:latin typeface="Garet 1"/>
              </a:rPr>
              <a:t>Surplus</a:t>
            </a:r>
          </a:p>
          <a:p>
            <a:pPr marL="453387" lvl="1" indent="-226693" algn="just">
              <a:lnSpc>
                <a:spcPts val="4388"/>
              </a:lnSpc>
              <a:buFont typeface="Arial"/>
              <a:buChar char="•"/>
            </a:pPr>
            <a:r>
              <a:rPr lang="en-US" sz="2099">
                <a:solidFill>
                  <a:srgbClr val="193970"/>
                </a:solidFill>
                <a:latin typeface="Garet 1"/>
              </a:rPr>
              <a:t>Safety Grant portal is open!</a:t>
            </a:r>
          </a:p>
          <a:p>
            <a:pPr marL="453387" lvl="1" indent="-226693" algn="just">
              <a:lnSpc>
                <a:spcPts val="4388"/>
              </a:lnSpc>
              <a:buFont typeface="Arial"/>
              <a:buChar char="•"/>
            </a:pPr>
            <a:r>
              <a:rPr lang="en-US" sz="2099">
                <a:solidFill>
                  <a:srgbClr val="193970"/>
                </a:solidFill>
                <a:latin typeface="Garet 1"/>
              </a:rPr>
              <a:t>Underwriting Application Portal is live! </a:t>
            </a:r>
          </a:p>
        </p:txBody>
      </p:sp>
      <p:sp>
        <p:nvSpPr>
          <p:cNvPr id="10" name="AutoShape 10"/>
          <p:cNvSpPr/>
          <p:nvPr/>
        </p:nvSpPr>
        <p:spPr>
          <a:xfrm>
            <a:off x="3098679" y="1877421"/>
            <a:ext cx="516821" cy="63628"/>
          </a:xfrm>
          <a:prstGeom prst="rect">
            <a:avLst/>
          </a:prstGeom>
          <a:solidFill>
            <a:srgbClr val="193970"/>
          </a:solidFill>
        </p:spPr>
      </p:sp>
      <p:sp>
        <p:nvSpPr>
          <p:cNvPr id="11" name="TextBox 11"/>
          <p:cNvSpPr txBox="1"/>
          <p:nvPr/>
        </p:nvSpPr>
        <p:spPr>
          <a:xfrm>
            <a:off x="3046669" y="731520"/>
            <a:ext cx="5769673" cy="685800"/>
          </a:xfrm>
          <a:prstGeom prst="rect">
            <a:avLst/>
          </a:prstGeom>
        </p:spPr>
        <p:txBody>
          <a:bodyPr lIns="0" tIns="0" rIns="0" bIns="0" rtlCol="0" anchor="t">
            <a:spAutoFit/>
          </a:bodyPr>
          <a:lstStyle/>
          <a:p>
            <a:pPr algn="l">
              <a:lnSpc>
                <a:spcPts val="5400"/>
              </a:lnSpc>
            </a:pPr>
            <a:r>
              <a:rPr lang="en-US" sz="4500">
                <a:solidFill>
                  <a:srgbClr val="193970"/>
                </a:solidFill>
                <a:latin typeface="Garet ExtraBold"/>
              </a:rPr>
              <a:t>NJSIG UPDATE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5400000">
            <a:off x="-2781301" y="2781302"/>
            <a:ext cx="7315202" cy="1752600"/>
          </a:xfrm>
          <a:prstGeom prst="rect">
            <a:avLst/>
          </a:prstGeom>
          <a:solidFill>
            <a:srgbClr val="495D88"/>
          </a:solidFill>
        </p:spPr>
      </p:sp>
      <p:sp>
        <p:nvSpPr>
          <p:cNvPr id="4" name="AutoShape 4"/>
          <p:cNvSpPr/>
          <p:nvPr/>
        </p:nvSpPr>
        <p:spPr>
          <a:xfrm>
            <a:off x="0" y="6083908"/>
            <a:ext cx="9753600" cy="316892"/>
          </a:xfrm>
          <a:prstGeom prst="rect">
            <a:avLst/>
          </a:prstGeom>
          <a:solidFill>
            <a:srgbClr val="FBDD67"/>
          </a:solidFill>
        </p:spPr>
      </p:sp>
      <p:sp>
        <p:nvSpPr>
          <p:cNvPr id="5" name="AutoShape 5"/>
          <p:cNvSpPr/>
          <p:nvPr/>
        </p:nvSpPr>
        <p:spPr>
          <a:xfrm>
            <a:off x="2286000" y="363632"/>
            <a:ext cx="6891273" cy="1086916"/>
          </a:xfrm>
          <a:prstGeom prst="rect">
            <a:avLst/>
          </a:prstGeom>
          <a:solidFill>
            <a:srgbClr val="495D88"/>
          </a:solidFill>
        </p:spPr>
      </p:sp>
      <p:sp>
        <p:nvSpPr>
          <p:cNvPr id="7" name="TextBox 7"/>
          <p:cNvSpPr txBox="1"/>
          <p:nvPr/>
        </p:nvSpPr>
        <p:spPr>
          <a:xfrm>
            <a:off x="2736434" y="533400"/>
            <a:ext cx="6414819" cy="1065035"/>
          </a:xfrm>
          <a:prstGeom prst="rect">
            <a:avLst/>
          </a:prstGeom>
        </p:spPr>
        <p:txBody>
          <a:bodyPr wrap="square" lIns="0" tIns="0" rIns="0" bIns="0" rtlCol="0" anchor="t">
            <a:spAutoFit/>
          </a:bodyPr>
          <a:lstStyle/>
          <a:p>
            <a:pPr algn="ctr">
              <a:lnSpc>
                <a:spcPts val="2822"/>
              </a:lnSpc>
            </a:pPr>
            <a:r>
              <a:rPr lang="en-US" sz="2016" dirty="0">
                <a:solidFill>
                  <a:schemeClr val="bg1"/>
                </a:solidFill>
                <a:latin typeface="Garet 1 Light"/>
              </a:rPr>
              <a:t>Use of Facilities Agreement</a:t>
            </a:r>
          </a:p>
          <a:p>
            <a:pPr algn="ctr">
              <a:lnSpc>
                <a:spcPts val="2822"/>
              </a:lnSpc>
            </a:pPr>
            <a:r>
              <a:rPr lang="en-US" sz="2016" dirty="0">
                <a:solidFill>
                  <a:schemeClr val="bg1"/>
                </a:solidFill>
                <a:latin typeface="Garet 1 Light"/>
              </a:rPr>
              <a:t>SAMPLE</a:t>
            </a:r>
          </a:p>
          <a:p>
            <a:pPr algn="r">
              <a:lnSpc>
                <a:spcPts val="2822"/>
              </a:lnSpc>
              <a:spcBef>
                <a:spcPct val="0"/>
              </a:spcBef>
            </a:pPr>
            <a:endParaRPr lang="en-US" sz="2016" dirty="0">
              <a:solidFill>
                <a:srgbClr val="000000"/>
              </a:solidFill>
              <a:latin typeface="Garet 1 Light"/>
            </a:endParaRPr>
          </a:p>
        </p:txBody>
      </p:sp>
      <p:pic>
        <p:nvPicPr>
          <p:cNvPr id="8" name="Picture 7">
            <a:extLst>
              <a:ext uri="{FF2B5EF4-FFF2-40B4-BE49-F238E27FC236}">
                <a16:creationId xmlns:a16="http://schemas.microsoft.com/office/drawing/2014/main" id="{A5F46053-32CF-141E-4B23-7C0972888809}"/>
              </a:ext>
            </a:extLst>
          </p:cNvPr>
          <p:cNvPicPr>
            <a:picLocks noChangeAspect="1"/>
          </p:cNvPicPr>
          <p:nvPr/>
        </p:nvPicPr>
        <p:blipFill>
          <a:blip r:embed="rId2"/>
          <a:stretch>
            <a:fillRect/>
          </a:stretch>
        </p:blipFill>
        <p:spPr>
          <a:xfrm>
            <a:off x="392819" y="1635005"/>
            <a:ext cx="4687229" cy="5331252"/>
          </a:xfrm>
          <a:prstGeom prst="rect">
            <a:avLst/>
          </a:prstGeom>
        </p:spPr>
      </p:pic>
      <p:pic>
        <p:nvPicPr>
          <p:cNvPr id="14" name="Picture 13">
            <a:extLst>
              <a:ext uri="{FF2B5EF4-FFF2-40B4-BE49-F238E27FC236}">
                <a16:creationId xmlns:a16="http://schemas.microsoft.com/office/drawing/2014/main" id="{E4C09B46-EF15-BF05-792A-86D72E7EA161}"/>
              </a:ext>
            </a:extLst>
          </p:cNvPr>
          <p:cNvPicPr>
            <a:picLocks noChangeAspect="1"/>
          </p:cNvPicPr>
          <p:nvPr/>
        </p:nvPicPr>
        <p:blipFill>
          <a:blip r:embed="rId3"/>
          <a:stretch>
            <a:fillRect/>
          </a:stretch>
        </p:blipFill>
        <p:spPr>
          <a:xfrm>
            <a:off x="5401089" y="1465416"/>
            <a:ext cx="4315341" cy="5334000"/>
          </a:xfrm>
          <a:prstGeom prst="rect">
            <a:avLst/>
          </a:prstGeom>
        </p:spPr>
      </p:pic>
    </p:spTree>
    <p:extLst>
      <p:ext uri="{BB962C8B-B14F-4D97-AF65-F5344CB8AC3E}">
        <p14:creationId xmlns:p14="http://schemas.microsoft.com/office/powerpoint/2010/main" val="16802025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1386" y="2077160"/>
            <a:ext cx="7171213" cy="1384995"/>
          </a:xfrm>
          <a:prstGeom prst="rect">
            <a:avLst/>
          </a:prstGeom>
        </p:spPr>
        <p:txBody>
          <a:bodyPr wrap="square" lIns="0" tIns="0" rIns="0" bIns="0" rtlCol="0" anchor="t">
            <a:spAutoFit/>
          </a:bodyPr>
          <a:lstStyle/>
          <a:p>
            <a:pPr>
              <a:spcBef>
                <a:spcPct val="0"/>
              </a:spcBef>
            </a:pPr>
            <a:r>
              <a:rPr lang="en-US" dirty="0">
                <a:solidFill>
                  <a:srgbClr val="000000"/>
                </a:solidFill>
                <a:latin typeface="Arial" panose="020B0604020202020204" pitchFamily="34" charset="0"/>
                <a:cs typeface="Arial" panose="020B0604020202020204" pitchFamily="34" charset="0"/>
              </a:rPr>
              <a:t>NJSIG is moving the Errors &amp; Omissions in-house</a:t>
            </a:r>
          </a:p>
          <a:p>
            <a:pPr>
              <a:spcBef>
                <a:spcPct val="0"/>
              </a:spcBef>
            </a:pPr>
            <a:endParaRPr lang="en-US" dirty="0">
              <a:solidFill>
                <a:srgbClr val="000000"/>
              </a:solidFill>
              <a:latin typeface="Arial" panose="020B0604020202020204" pitchFamily="34" charset="0"/>
              <a:cs typeface="Arial" panose="020B0604020202020204" pitchFamily="34" charset="0"/>
            </a:endParaRPr>
          </a:p>
          <a:p>
            <a:pPr>
              <a:spcBef>
                <a:spcPct val="0"/>
              </a:spcBef>
            </a:pPr>
            <a:endParaRPr lang="en-US" dirty="0">
              <a:solidFill>
                <a:srgbClr val="000000"/>
              </a:solidFill>
              <a:latin typeface="Arial" panose="020B0604020202020204" pitchFamily="34" charset="0"/>
              <a:cs typeface="Arial" panose="020B0604020202020204" pitchFamily="34" charset="0"/>
            </a:endParaRPr>
          </a:p>
          <a:p>
            <a:pPr>
              <a:spcBef>
                <a:spcPct val="0"/>
              </a:spcBef>
            </a:pPr>
            <a:endParaRPr lang="en-US" dirty="0">
              <a:solidFill>
                <a:srgbClr val="000000"/>
              </a:solidFill>
              <a:latin typeface="Arial" panose="020B0604020202020204" pitchFamily="34" charset="0"/>
              <a:cs typeface="Arial" panose="020B0604020202020204" pitchFamily="34" charset="0"/>
            </a:endParaRPr>
          </a:p>
          <a:p>
            <a:pPr>
              <a:spcBef>
                <a:spcPct val="0"/>
              </a:spcBef>
            </a:pPr>
            <a:r>
              <a:rPr lang="en-US" dirty="0">
                <a:solidFill>
                  <a:srgbClr val="000000"/>
                </a:solidFill>
                <a:latin typeface="Arial" panose="020B0604020202020204" pitchFamily="34" charset="0"/>
                <a:cs typeface="Arial" panose="020B0604020202020204" pitchFamily="34" charset="0"/>
              </a:rPr>
              <a:t>Report all </a:t>
            </a:r>
            <a:r>
              <a:rPr lang="en-US" b="1" dirty="0">
                <a:solidFill>
                  <a:srgbClr val="000000"/>
                </a:solidFill>
                <a:latin typeface="Arial" panose="020B0604020202020204" pitchFamily="34" charset="0"/>
                <a:cs typeface="Arial" panose="020B0604020202020204" pitchFamily="34" charset="0"/>
              </a:rPr>
              <a:t>known</a:t>
            </a:r>
            <a:r>
              <a:rPr lang="en-US" dirty="0">
                <a:solidFill>
                  <a:srgbClr val="000000"/>
                </a:solidFill>
                <a:latin typeface="Arial" panose="020B0604020202020204" pitchFamily="34" charset="0"/>
                <a:cs typeface="Arial" panose="020B0604020202020204" pitchFamily="34" charset="0"/>
              </a:rPr>
              <a:t> and </a:t>
            </a:r>
            <a:r>
              <a:rPr lang="en-US" b="1" dirty="0">
                <a:solidFill>
                  <a:srgbClr val="000000"/>
                </a:solidFill>
                <a:latin typeface="Arial" panose="020B0604020202020204" pitchFamily="34" charset="0"/>
                <a:cs typeface="Arial" panose="020B0604020202020204" pitchFamily="34" charset="0"/>
              </a:rPr>
              <a:t>potential </a:t>
            </a:r>
            <a:r>
              <a:rPr lang="en-US" dirty="0">
                <a:solidFill>
                  <a:srgbClr val="000000"/>
                </a:solidFill>
                <a:latin typeface="Arial" panose="020B0604020202020204" pitchFamily="34" charset="0"/>
                <a:cs typeface="Arial" panose="020B0604020202020204" pitchFamily="34" charset="0"/>
              </a:rPr>
              <a:t>claims by 6/30/2024</a:t>
            </a:r>
            <a:endParaRPr lang="en-US" b="1" dirty="0">
              <a:solidFill>
                <a:srgbClr val="000000"/>
              </a:solidFill>
              <a:latin typeface="Arial" panose="020B0604020202020204" pitchFamily="34" charset="0"/>
              <a:cs typeface="Arial" panose="020B0604020202020204" pitchFamily="34" charset="0"/>
            </a:endParaRPr>
          </a:p>
        </p:txBody>
      </p:sp>
      <p:sp>
        <p:nvSpPr>
          <p:cNvPr id="3" name="AutoShape 3"/>
          <p:cNvSpPr/>
          <p:nvPr/>
        </p:nvSpPr>
        <p:spPr>
          <a:xfrm rot="5400000">
            <a:off x="-2781301" y="2781302"/>
            <a:ext cx="7315202" cy="1752600"/>
          </a:xfrm>
          <a:prstGeom prst="rect">
            <a:avLst/>
          </a:prstGeom>
          <a:solidFill>
            <a:srgbClr val="495D88"/>
          </a:solidFill>
        </p:spPr>
      </p:sp>
      <p:sp>
        <p:nvSpPr>
          <p:cNvPr id="4" name="AutoShape 4"/>
          <p:cNvSpPr/>
          <p:nvPr/>
        </p:nvSpPr>
        <p:spPr>
          <a:xfrm>
            <a:off x="0" y="6083908"/>
            <a:ext cx="9753600" cy="316892"/>
          </a:xfrm>
          <a:prstGeom prst="rect">
            <a:avLst/>
          </a:prstGeom>
          <a:solidFill>
            <a:srgbClr val="FBDD67"/>
          </a:solidFill>
        </p:spPr>
      </p:sp>
      <p:sp>
        <p:nvSpPr>
          <p:cNvPr id="5" name="AutoShape 5"/>
          <p:cNvSpPr/>
          <p:nvPr/>
        </p:nvSpPr>
        <p:spPr>
          <a:xfrm>
            <a:off x="2286000" y="363632"/>
            <a:ext cx="6891273" cy="1086916"/>
          </a:xfrm>
          <a:prstGeom prst="rect">
            <a:avLst/>
          </a:prstGeom>
          <a:solidFill>
            <a:srgbClr val="495D88"/>
          </a:solidFill>
        </p:spPr>
      </p:sp>
      <p:sp>
        <p:nvSpPr>
          <p:cNvPr id="7" name="TextBox 7"/>
          <p:cNvSpPr txBox="1"/>
          <p:nvPr/>
        </p:nvSpPr>
        <p:spPr>
          <a:xfrm>
            <a:off x="2513607" y="533400"/>
            <a:ext cx="6414819" cy="705962"/>
          </a:xfrm>
          <a:prstGeom prst="rect">
            <a:avLst/>
          </a:prstGeom>
        </p:spPr>
        <p:txBody>
          <a:bodyPr wrap="square" lIns="0" tIns="0" rIns="0" bIns="0" rtlCol="0" anchor="t">
            <a:spAutoFit/>
          </a:bodyPr>
          <a:lstStyle/>
          <a:p>
            <a:pPr algn="ctr">
              <a:lnSpc>
                <a:spcPts val="2822"/>
              </a:lnSpc>
            </a:pPr>
            <a:r>
              <a:rPr lang="en-US" sz="2016" dirty="0">
                <a:solidFill>
                  <a:schemeClr val="bg1"/>
                </a:solidFill>
                <a:latin typeface="Garet 1 Light"/>
              </a:rPr>
              <a:t>ERRORS &amp; OMISSIONS </a:t>
            </a:r>
          </a:p>
          <a:p>
            <a:pPr algn="ctr">
              <a:lnSpc>
                <a:spcPts val="2822"/>
              </a:lnSpc>
            </a:pPr>
            <a:r>
              <a:rPr lang="en-US" sz="2016" dirty="0">
                <a:solidFill>
                  <a:schemeClr val="bg1"/>
                </a:solidFill>
                <a:latin typeface="Garet 1 Light"/>
              </a:rPr>
              <a:t>(School Board Legal Liability)</a:t>
            </a:r>
            <a:endParaRPr lang="en-US" sz="2016" dirty="0">
              <a:solidFill>
                <a:srgbClr val="000000"/>
              </a:solidFill>
              <a:latin typeface="Garet 1 Light"/>
            </a:endParaRPr>
          </a:p>
        </p:txBody>
      </p:sp>
    </p:spTree>
    <p:extLst>
      <p:ext uri="{BB962C8B-B14F-4D97-AF65-F5344CB8AC3E}">
        <p14:creationId xmlns:p14="http://schemas.microsoft.com/office/powerpoint/2010/main" val="6660359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g11553d21168_0_32"/>
          <p:cNvPicPr preferRelativeResize="0"/>
          <p:nvPr/>
        </p:nvPicPr>
        <p:blipFill>
          <a:blip r:embed="rId3">
            <a:alphaModFix/>
          </a:blip>
          <a:stretch>
            <a:fillRect/>
          </a:stretch>
        </p:blipFill>
        <p:spPr>
          <a:xfrm>
            <a:off x="8454854" y="6727039"/>
            <a:ext cx="1221334" cy="481280"/>
          </a:xfrm>
          <a:prstGeom prst="rect">
            <a:avLst/>
          </a:prstGeom>
          <a:noFill/>
          <a:ln>
            <a:noFill/>
          </a:ln>
        </p:spPr>
      </p:pic>
      <p:sp>
        <p:nvSpPr>
          <p:cNvPr id="207" name="Google Shape;207;g11553d21168_0_32"/>
          <p:cNvSpPr/>
          <p:nvPr/>
        </p:nvSpPr>
        <p:spPr>
          <a:xfrm>
            <a:off x="0" y="0"/>
            <a:ext cx="4437440" cy="1783680"/>
          </a:xfrm>
          <a:prstGeom prst="rect">
            <a:avLst/>
          </a:prstGeom>
          <a:solidFill>
            <a:srgbClr val="1F497D"/>
          </a:solidFill>
          <a:ln w="9525" cap="flat" cmpd="sng">
            <a:solidFill>
              <a:schemeClr val="dk2"/>
            </a:solidFill>
            <a:prstDash val="solid"/>
            <a:round/>
            <a:headEnd type="none" w="sm" len="sm"/>
            <a:tailEnd type="none" w="sm" len="sm"/>
          </a:ln>
        </p:spPr>
        <p:txBody>
          <a:bodyPr spcFirstLastPara="1" wrap="square" lIns="97520" tIns="97520" rIns="97520" bIns="97520" anchor="ctr" anchorCtr="0">
            <a:noAutofit/>
          </a:bodyPr>
          <a:lstStyle/>
          <a:p>
            <a:endParaRPr sz="1920"/>
          </a:p>
        </p:txBody>
      </p:sp>
      <p:sp>
        <p:nvSpPr>
          <p:cNvPr id="208" name="Google Shape;208;g11553d21168_0_32"/>
          <p:cNvSpPr txBox="1">
            <a:spLocks noGrp="1"/>
          </p:cNvSpPr>
          <p:nvPr>
            <p:ph type="body" idx="1"/>
          </p:nvPr>
        </p:nvSpPr>
        <p:spPr>
          <a:xfrm>
            <a:off x="110827" y="149733"/>
            <a:ext cx="5089600" cy="772160"/>
          </a:xfrm>
          <a:prstGeom prst="rect">
            <a:avLst/>
          </a:prstGeom>
          <a:noFill/>
          <a:ln>
            <a:noFill/>
          </a:ln>
        </p:spPr>
        <p:txBody>
          <a:bodyPr spcFirstLastPara="1" vert="horz" wrap="square" lIns="97520" tIns="48747" rIns="97520" bIns="48747" rtlCol="0" anchor="t" anchorCtr="0">
            <a:noAutofit/>
          </a:bodyPr>
          <a:lstStyle/>
          <a:p>
            <a:pPr marL="0" indent="0">
              <a:spcBef>
                <a:spcPts val="0"/>
              </a:spcBef>
              <a:buClr>
                <a:srgbClr val="222222"/>
              </a:buClr>
              <a:buSzPts val="450"/>
              <a:buNone/>
            </a:pPr>
            <a:r>
              <a:rPr lang="en-US" sz="4907" b="1">
                <a:solidFill>
                  <a:schemeClr val="lt1"/>
                </a:solidFill>
                <a:latin typeface="Oswald"/>
                <a:ea typeface="Oswald"/>
                <a:cs typeface="Oswald"/>
                <a:sym typeface="Oswald"/>
              </a:rPr>
              <a:t>Evaluation &amp; Certificate</a:t>
            </a:r>
            <a:endParaRPr sz="213" b="1">
              <a:solidFill>
                <a:srgbClr val="1F497D"/>
              </a:solidFill>
            </a:endParaRPr>
          </a:p>
          <a:p>
            <a:pPr marL="0" indent="0">
              <a:spcBef>
                <a:spcPts val="0"/>
              </a:spcBef>
              <a:buClr>
                <a:srgbClr val="222222"/>
              </a:buClr>
              <a:buSzPts val="450"/>
              <a:buNone/>
            </a:pPr>
            <a:endParaRPr b="1">
              <a:solidFill>
                <a:srgbClr val="FF9900"/>
              </a:solidFill>
            </a:endParaRPr>
          </a:p>
        </p:txBody>
      </p:sp>
      <p:pic>
        <p:nvPicPr>
          <p:cNvPr id="3" name="Picture 2">
            <a:extLst>
              <a:ext uri="{FF2B5EF4-FFF2-40B4-BE49-F238E27FC236}">
                <a16:creationId xmlns:a16="http://schemas.microsoft.com/office/drawing/2014/main" id="{4DEE0622-09F7-BFE4-490A-5114265E026D}"/>
              </a:ext>
            </a:extLst>
          </p:cNvPr>
          <p:cNvPicPr>
            <a:picLocks noChangeAspect="1"/>
          </p:cNvPicPr>
          <p:nvPr/>
        </p:nvPicPr>
        <p:blipFill>
          <a:blip r:embed="rId4"/>
          <a:stretch>
            <a:fillRect/>
          </a:stretch>
        </p:blipFill>
        <p:spPr>
          <a:xfrm>
            <a:off x="164818" y="2311468"/>
            <a:ext cx="4865231" cy="3719513"/>
          </a:xfrm>
          <a:prstGeom prst="rect">
            <a:avLst/>
          </a:prstGeom>
        </p:spPr>
      </p:pic>
      <p:pic>
        <p:nvPicPr>
          <p:cNvPr id="5" name="Picture 4">
            <a:extLst>
              <a:ext uri="{FF2B5EF4-FFF2-40B4-BE49-F238E27FC236}">
                <a16:creationId xmlns:a16="http://schemas.microsoft.com/office/drawing/2014/main" id="{09A89C23-E6ED-8E7C-195A-9E4DD63BE348}"/>
              </a:ext>
            </a:extLst>
          </p:cNvPr>
          <p:cNvPicPr>
            <a:picLocks noChangeAspect="1"/>
          </p:cNvPicPr>
          <p:nvPr/>
        </p:nvPicPr>
        <p:blipFill>
          <a:blip r:embed="rId5"/>
          <a:stretch>
            <a:fillRect/>
          </a:stretch>
        </p:blipFill>
        <p:spPr>
          <a:xfrm>
            <a:off x="5151342" y="685800"/>
            <a:ext cx="4437440" cy="5755706"/>
          </a:xfrm>
          <a:prstGeom prst="rect">
            <a:avLst/>
          </a:prstGeom>
        </p:spPr>
      </p:pic>
    </p:spTree>
    <p:extLst>
      <p:ext uri="{BB962C8B-B14F-4D97-AF65-F5344CB8AC3E}">
        <p14:creationId xmlns:p14="http://schemas.microsoft.com/office/powerpoint/2010/main" val="1735166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410318" y="0"/>
            <a:ext cx="3343282" cy="5625522"/>
          </a:xfrm>
          <a:prstGeom prst="rect">
            <a:avLst/>
          </a:prstGeom>
          <a:solidFill>
            <a:srgbClr val="495D88"/>
          </a:solidFill>
        </p:spPr>
      </p:sp>
      <p:sp>
        <p:nvSpPr>
          <p:cNvPr id="3" name="AutoShape 3"/>
          <p:cNvSpPr/>
          <p:nvPr/>
        </p:nvSpPr>
        <p:spPr>
          <a:xfrm>
            <a:off x="2717139" y="0"/>
            <a:ext cx="2301539" cy="4426232"/>
          </a:xfrm>
          <a:prstGeom prst="rect">
            <a:avLst/>
          </a:prstGeom>
          <a:solidFill>
            <a:srgbClr val="FBDD67"/>
          </a:solidFill>
        </p:spPr>
      </p:sp>
      <p:sp>
        <p:nvSpPr>
          <p:cNvPr id="4" name="AutoShape 4"/>
          <p:cNvSpPr/>
          <p:nvPr/>
        </p:nvSpPr>
        <p:spPr>
          <a:xfrm>
            <a:off x="0" y="6726639"/>
            <a:ext cx="1200728" cy="626661"/>
          </a:xfrm>
          <a:prstGeom prst="rect">
            <a:avLst/>
          </a:prstGeom>
          <a:solidFill>
            <a:srgbClr val="8D97AC"/>
          </a:solidFill>
        </p:spPr>
      </p:sp>
      <p:sp>
        <p:nvSpPr>
          <p:cNvPr id="7" name="AutoShape 7"/>
          <p:cNvSpPr/>
          <p:nvPr/>
        </p:nvSpPr>
        <p:spPr>
          <a:xfrm>
            <a:off x="6075953" y="1790046"/>
            <a:ext cx="3343282" cy="5625522"/>
          </a:xfrm>
          <a:prstGeom prst="rect">
            <a:avLst/>
          </a:prstGeom>
          <a:solidFill>
            <a:srgbClr val="FFFFFF"/>
          </a:solidFill>
        </p:spPr>
      </p:sp>
      <p:sp>
        <p:nvSpPr>
          <p:cNvPr id="8" name="Freeform 8"/>
          <p:cNvSpPr/>
          <p:nvPr/>
        </p:nvSpPr>
        <p:spPr>
          <a:xfrm>
            <a:off x="5538537" y="1870568"/>
            <a:ext cx="3799143" cy="5444632"/>
          </a:xfrm>
          <a:custGeom>
            <a:avLst/>
            <a:gdLst/>
            <a:ahLst/>
            <a:cxnLst/>
            <a:rect l="l" t="t" r="r" b="b"/>
            <a:pathLst>
              <a:path w="3799143" h="5444632">
                <a:moveTo>
                  <a:pt x="0" y="0"/>
                </a:moveTo>
                <a:lnTo>
                  <a:pt x="3799143" y="0"/>
                </a:lnTo>
                <a:lnTo>
                  <a:pt x="3799143" y="5444632"/>
                </a:lnTo>
                <a:lnTo>
                  <a:pt x="0" y="5444632"/>
                </a:lnTo>
                <a:lnTo>
                  <a:pt x="0" y="0"/>
                </a:lnTo>
                <a:close/>
              </a:path>
            </a:pathLst>
          </a:custGeom>
          <a:blipFill>
            <a:blip r:embed="rId2"/>
            <a:stretch>
              <a:fillRect r="-114833"/>
            </a:stretch>
          </a:blipFill>
        </p:spPr>
      </p:sp>
      <p:sp>
        <p:nvSpPr>
          <p:cNvPr id="9" name="Freeform 9"/>
          <p:cNvSpPr/>
          <p:nvPr/>
        </p:nvSpPr>
        <p:spPr>
          <a:xfrm>
            <a:off x="240074" y="1033414"/>
            <a:ext cx="1921307" cy="756632"/>
          </a:xfrm>
          <a:custGeom>
            <a:avLst/>
            <a:gdLst/>
            <a:ahLst/>
            <a:cxnLst/>
            <a:rect l="l" t="t" r="r" b="b"/>
            <a:pathLst>
              <a:path w="1921307" h="756632">
                <a:moveTo>
                  <a:pt x="0" y="0"/>
                </a:moveTo>
                <a:lnTo>
                  <a:pt x="1921307" y="0"/>
                </a:lnTo>
                <a:lnTo>
                  <a:pt x="1921307" y="756632"/>
                </a:lnTo>
                <a:lnTo>
                  <a:pt x="0" y="756632"/>
                </a:lnTo>
                <a:lnTo>
                  <a:pt x="0" y="0"/>
                </a:lnTo>
                <a:close/>
              </a:path>
            </a:pathLst>
          </a:custGeom>
          <a:blipFill>
            <a:blip r:embed="rId3"/>
            <a:stretch>
              <a:fillRect/>
            </a:stretch>
          </a:blipFill>
        </p:spPr>
      </p:sp>
      <p:sp>
        <p:nvSpPr>
          <p:cNvPr id="12" name="TextBox 12"/>
          <p:cNvSpPr txBox="1"/>
          <p:nvPr/>
        </p:nvSpPr>
        <p:spPr>
          <a:xfrm>
            <a:off x="731520" y="2680998"/>
            <a:ext cx="4130944" cy="592470"/>
          </a:xfrm>
          <a:prstGeom prst="rect">
            <a:avLst/>
          </a:prstGeom>
        </p:spPr>
        <p:txBody>
          <a:bodyPr lIns="0" tIns="0" rIns="0" bIns="0" rtlCol="0" anchor="t">
            <a:spAutoFit/>
          </a:bodyPr>
          <a:lstStyle/>
          <a:p>
            <a:pPr algn="l">
              <a:lnSpc>
                <a:spcPts val="4363"/>
              </a:lnSpc>
              <a:spcBef>
                <a:spcPct val="0"/>
              </a:spcBef>
            </a:pPr>
            <a:r>
              <a:rPr lang="en-US" sz="4400" dirty="0">
                <a:solidFill>
                  <a:srgbClr val="1D1E21"/>
                </a:solidFill>
                <a:latin typeface="Garet ExtraBold"/>
              </a:rPr>
              <a:t>THANK YOU!</a:t>
            </a:r>
          </a:p>
        </p:txBody>
      </p:sp>
      <p:sp>
        <p:nvSpPr>
          <p:cNvPr id="13" name="TextBox 13"/>
          <p:cNvSpPr txBox="1"/>
          <p:nvPr/>
        </p:nvSpPr>
        <p:spPr>
          <a:xfrm>
            <a:off x="807451" y="3756317"/>
            <a:ext cx="3414934" cy="452337"/>
          </a:xfrm>
          <a:prstGeom prst="rect">
            <a:avLst/>
          </a:prstGeom>
        </p:spPr>
        <p:txBody>
          <a:bodyPr lIns="0" tIns="0" rIns="0" bIns="0" rtlCol="0" anchor="t">
            <a:spAutoFit/>
          </a:bodyPr>
          <a:lstStyle/>
          <a:p>
            <a:pPr algn="l">
              <a:lnSpc>
                <a:spcPts val="1843"/>
              </a:lnSpc>
            </a:pPr>
            <a:r>
              <a:rPr lang="en-US" sz="1316" dirty="0">
                <a:solidFill>
                  <a:srgbClr val="1D1E21"/>
                </a:solidFill>
                <a:latin typeface="Garet 1 Light"/>
              </a:rPr>
              <a:t>ERIC West</a:t>
            </a:r>
          </a:p>
          <a:p>
            <a:pPr algn="l">
              <a:lnSpc>
                <a:spcPts val="1843"/>
              </a:lnSpc>
              <a:spcBef>
                <a:spcPct val="0"/>
              </a:spcBef>
            </a:pPr>
            <a:r>
              <a:rPr lang="en-US" sz="1316" dirty="0">
                <a:solidFill>
                  <a:srgbClr val="1D1E21"/>
                </a:solidFill>
                <a:latin typeface="Garet 1 Light"/>
              </a:rPr>
              <a:t>Sub-fund Educational Meeting</a:t>
            </a:r>
          </a:p>
        </p:txBody>
      </p:sp>
      <p:sp>
        <p:nvSpPr>
          <p:cNvPr id="15" name="TextBox 15"/>
          <p:cNvSpPr txBox="1"/>
          <p:nvPr/>
        </p:nvSpPr>
        <p:spPr>
          <a:xfrm>
            <a:off x="2750580" y="5330543"/>
            <a:ext cx="1902214" cy="222369"/>
          </a:xfrm>
          <a:prstGeom prst="rect">
            <a:avLst/>
          </a:prstGeom>
        </p:spPr>
        <p:txBody>
          <a:bodyPr lIns="0" tIns="0" rIns="0" bIns="0" rtlCol="0" anchor="t">
            <a:spAutoFit/>
          </a:bodyPr>
          <a:lstStyle/>
          <a:p>
            <a:pPr algn="ctr">
              <a:lnSpc>
                <a:spcPts val="1791"/>
              </a:lnSpc>
            </a:pPr>
            <a:r>
              <a:rPr lang="en-US" sz="1280" dirty="0">
                <a:solidFill>
                  <a:srgbClr val="FFFFFF"/>
                </a:solidFill>
                <a:latin typeface="Garet 1 Light"/>
              </a:rPr>
              <a:t>ZOOM</a:t>
            </a:r>
          </a:p>
        </p:txBody>
      </p:sp>
      <p:pic>
        <p:nvPicPr>
          <p:cNvPr id="16" name="Picture 15">
            <a:extLst>
              <a:ext uri="{FF2B5EF4-FFF2-40B4-BE49-F238E27FC236}">
                <a16:creationId xmlns:a16="http://schemas.microsoft.com/office/drawing/2014/main" id="{10C709FD-3AA2-DDED-E30E-82FA557E160C}"/>
              </a:ext>
            </a:extLst>
          </p:cNvPr>
          <p:cNvPicPr>
            <a:picLocks noChangeAspect="1"/>
          </p:cNvPicPr>
          <p:nvPr/>
        </p:nvPicPr>
        <p:blipFill>
          <a:blip r:embed="rId4"/>
          <a:stretch>
            <a:fillRect/>
          </a:stretch>
        </p:blipFill>
        <p:spPr>
          <a:xfrm>
            <a:off x="2109116" y="5954466"/>
            <a:ext cx="1375752" cy="1258244"/>
          </a:xfrm>
          <a:prstGeom prst="rect">
            <a:avLst/>
          </a:prstGeom>
        </p:spPr>
      </p:pic>
    </p:spTree>
    <p:extLst>
      <p:ext uri="{BB962C8B-B14F-4D97-AF65-F5344CB8AC3E}">
        <p14:creationId xmlns:p14="http://schemas.microsoft.com/office/powerpoint/2010/main" val="333813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74976" y="2319126"/>
            <a:ext cx="4485423" cy="531709"/>
          </a:xfrm>
          <a:prstGeom prst="rect">
            <a:avLst/>
          </a:prstGeom>
        </p:spPr>
        <p:txBody>
          <a:bodyPr lIns="0" tIns="0" rIns="0" bIns="0" rtlCol="0" anchor="t">
            <a:spAutoFit/>
          </a:bodyPr>
          <a:lstStyle/>
          <a:p>
            <a:pPr algn="r">
              <a:lnSpc>
                <a:spcPts val="4363"/>
              </a:lnSpc>
              <a:spcBef>
                <a:spcPct val="0"/>
              </a:spcBef>
            </a:pPr>
            <a:r>
              <a:rPr lang="en-US" sz="3116">
                <a:solidFill>
                  <a:srgbClr val="000000"/>
                </a:solidFill>
                <a:latin typeface="Garet ExtraBold"/>
              </a:rPr>
              <a:t>Joe Semptimphelter</a:t>
            </a:r>
          </a:p>
        </p:txBody>
      </p:sp>
      <p:sp>
        <p:nvSpPr>
          <p:cNvPr id="3" name="TextBox 3"/>
          <p:cNvSpPr txBox="1"/>
          <p:nvPr/>
        </p:nvSpPr>
        <p:spPr>
          <a:xfrm>
            <a:off x="4369580" y="3276600"/>
            <a:ext cx="4890819" cy="701258"/>
          </a:xfrm>
          <a:prstGeom prst="rect">
            <a:avLst/>
          </a:prstGeom>
        </p:spPr>
        <p:txBody>
          <a:bodyPr lIns="0" tIns="0" rIns="0" bIns="0" rtlCol="0" anchor="t">
            <a:spAutoFit/>
          </a:bodyPr>
          <a:lstStyle/>
          <a:p>
            <a:pPr algn="r">
              <a:lnSpc>
                <a:spcPts val="2822"/>
              </a:lnSpc>
            </a:pPr>
            <a:r>
              <a:rPr lang="en-US" sz="2016">
                <a:solidFill>
                  <a:srgbClr val="000000"/>
                </a:solidFill>
                <a:latin typeface="Garet 1 Light"/>
              </a:rPr>
              <a:t>Sr. Business Development Specialist</a:t>
            </a:r>
          </a:p>
          <a:p>
            <a:pPr algn="r">
              <a:lnSpc>
                <a:spcPts val="2822"/>
              </a:lnSpc>
              <a:spcBef>
                <a:spcPct val="0"/>
              </a:spcBef>
            </a:pPr>
            <a:r>
              <a:rPr lang="en-US" sz="2016">
                <a:solidFill>
                  <a:srgbClr val="000000"/>
                </a:solidFill>
                <a:latin typeface="Garet 1 Light"/>
              </a:rPr>
              <a:t>NJSIG</a:t>
            </a:r>
          </a:p>
        </p:txBody>
      </p:sp>
      <p:sp>
        <p:nvSpPr>
          <p:cNvPr id="4" name="AutoShape 4"/>
          <p:cNvSpPr/>
          <p:nvPr/>
        </p:nvSpPr>
        <p:spPr>
          <a:xfrm rot="5400000">
            <a:off x="-2822910" y="789732"/>
            <a:ext cx="9753600" cy="4107780"/>
          </a:xfrm>
          <a:prstGeom prst="rect">
            <a:avLst/>
          </a:prstGeom>
          <a:solidFill>
            <a:srgbClr val="495D88"/>
          </a:solidFill>
        </p:spPr>
      </p:sp>
      <p:sp>
        <p:nvSpPr>
          <p:cNvPr id="5" name="AutoShape 5"/>
          <p:cNvSpPr/>
          <p:nvPr/>
        </p:nvSpPr>
        <p:spPr>
          <a:xfrm>
            <a:off x="0" y="6083908"/>
            <a:ext cx="9753600" cy="316892"/>
          </a:xfrm>
          <a:prstGeom prst="rect">
            <a:avLst/>
          </a:prstGeom>
          <a:solidFill>
            <a:srgbClr val="FBDD67"/>
          </a:solidFill>
        </p:spPr>
      </p:sp>
      <p:sp>
        <p:nvSpPr>
          <p:cNvPr id="6" name="Freeform 6"/>
          <p:cNvSpPr/>
          <p:nvPr/>
        </p:nvSpPr>
        <p:spPr>
          <a:xfrm>
            <a:off x="6002183" y="365873"/>
            <a:ext cx="1856968" cy="731294"/>
          </a:xfrm>
          <a:custGeom>
            <a:avLst/>
            <a:gdLst/>
            <a:ahLst/>
            <a:cxnLst/>
            <a:rect l="l" t="t" r="r" b="b"/>
            <a:pathLst>
              <a:path w="1856968" h="731294">
                <a:moveTo>
                  <a:pt x="0" y="0"/>
                </a:moveTo>
                <a:lnTo>
                  <a:pt x="1856968" y="0"/>
                </a:lnTo>
                <a:lnTo>
                  <a:pt x="1856968" y="731294"/>
                </a:lnTo>
                <a:lnTo>
                  <a:pt x="0" y="731294"/>
                </a:lnTo>
                <a:lnTo>
                  <a:pt x="0" y="0"/>
                </a:lnTo>
                <a:close/>
              </a:path>
            </a:pathLst>
          </a:custGeom>
          <a:blipFill>
            <a:blip r:embed="rId2"/>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753600" cy="1944913"/>
          </a:xfrm>
          <a:prstGeom prst="rect">
            <a:avLst/>
          </a:prstGeom>
          <a:solidFill>
            <a:srgbClr val="FBDD67"/>
          </a:solidFill>
        </p:spPr>
      </p:sp>
      <p:grpSp>
        <p:nvGrpSpPr>
          <p:cNvPr id="3" name="Group 3"/>
          <p:cNvGrpSpPr/>
          <p:nvPr/>
        </p:nvGrpSpPr>
        <p:grpSpPr>
          <a:xfrm>
            <a:off x="1323846" y="6507731"/>
            <a:ext cx="7698234" cy="569788"/>
            <a:chOff x="0" y="0"/>
            <a:chExt cx="10264312" cy="759718"/>
          </a:xfrm>
        </p:grpSpPr>
        <p:sp>
          <p:nvSpPr>
            <p:cNvPr id="4" name="AutoShape 4"/>
            <p:cNvSpPr/>
            <p:nvPr/>
          </p:nvSpPr>
          <p:spPr>
            <a:xfrm>
              <a:off x="0" y="0"/>
              <a:ext cx="2403617" cy="89703"/>
            </a:xfrm>
            <a:prstGeom prst="rect">
              <a:avLst/>
            </a:prstGeom>
            <a:solidFill>
              <a:srgbClr val="193970"/>
            </a:solidFill>
          </p:spPr>
        </p:sp>
        <p:sp>
          <p:nvSpPr>
            <p:cNvPr id="5" name="TextBox 5"/>
            <p:cNvSpPr txBox="1"/>
            <p:nvPr/>
          </p:nvSpPr>
          <p:spPr>
            <a:xfrm>
              <a:off x="0" y="400651"/>
              <a:ext cx="10264312" cy="359067"/>
            </a:xfrm>
            <a:prstGeom prst="rect">
              <a:avLst/>
            </a:prstGeom>
          </p:spPr>
          <p:txBody>
            <a:bodyPr lIns="0" tIns="0" rIns="0" bIns="0" rtlCol="0" anchor="t">
              <a:spAutoFit/>
            </a:bodyPr>
            <a:lstStyle/>
            <a:p>
              <a:pPr algn="l">
                <a:lnSpc>
                  <a:spcPts val="2400"/>
                </a:lnSpc>
              </a:pPr>
              <a:r>
                <a:rPr lang="en-US" sz="1600">
                  <a:solidFill>
                    <a:srgbClr val="193970"/>
                  </a:solidFill>
                  <a:latin typeface="Montserrat"/>
                </a:rPr>
                <a:t>NJSIG New Marketing Materials</a:t>
              </a:r>
            </a:p>
          </p:txBody>
        </p:sp>
      </p:grpSp>
      <p:sp>
        <p:nvSpPr>
          <p:cNvPr id="6" name="Freeform 6"/>
          <p:cNvSpPr/>
          <p:nvPr/>
        </p:nvSpPr>
        <p:spPr>
          <a:xfrm>
            <a:off x="1560594" y="2222264"/>
            <a:ext cx="6357292" cy="3943693"/>
          </a:xfrm>
          <a:custGeom>
            <a:avLst/>
            <a:gdLst/>
            <a:ahLst/>
            <a:cxnLst/>
            <a:rect l="l" t="t" r="r" b="b"/>
            <a:pathLst>
              <a:path w="6357292" h="3943693">
                <a:moveTo>
                  <a:pt x="0" y="0"/>
                </a:moveTo>
                <a:lnTo>
                  <a:pt x="6357292" y="0"/>
                </a:lnTo>
                <a:lnTo>
                  <a:pt x="6357292" y="3943693"/>
                </a:lnTo>
                <a:lnTo>
                  <a:pt x="0" y="3943693"/>
                </a:lnTo>
                <a:lnTo>
                  <a:pt x="0" y="0"/>
                </a:lnTo>
                <a:close/>
              </a:path>
            </a:pathLst>
          </a:custGeom>
          <a:blipFill>
            <a:blip r:embed="rId2"/>
            <a:stretch>
              <a:fillRect/>
            </a:stretch>
          </a:blipFill>
        </p:spPr>
      </p:sp>
      <p:sp>
        <p:nvSpPr>
          <p:cNvPr id="7" name="Freeform 7"/>
          <p:cNvSpPr/>
          <p:nvPr/>
        </p:nvSpPr>
        <p:spPr>
          <a:xfrm>
            <a:off x="6078691" y="97701"/>
            <a:ext cx="1953253" cy="1782787"/>
          </a:xfrm>
          <a:custGeom>
            <a:avLst/>
            <a:gdLst/>
            <a:ahLst/>
            <a:cxnLst/>
            <a:rect l="l" t="t" r="r" b="b"/>
            <a:pathLst>
              <a:path w="1953253" h="1782787">
                <a:moveTo>
                  <a:pt x="0" y="0"/>
                </a:moveTo>
                <a:lnTo>
                  <a:pt x="1953253" y="0"/>
                </a:lnTo>
                <a:lnTo>
                  <a:pt x="1953253" y="1782788"/>
                </a:lnTo>
                <a:lnTo>
                  <a:pt x="0" y="17827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323846" y="309384"/>
            <a:ext cx="5543981" cy="1359422"/>
          </a:xfrm>
          <a:prstGeom prst="rect">
            <a:avLst/>
          </a:prstGeom>
        </p:spPr>
        <p:txBody>
          <a:bodyPr lIns="0" tIns="0" rIns="0" bIns="0" rtlCol="0" anchor="t">
            <a:spAutoFit/>
          </a:bodyPr>
          <a:lstStyle/>
          <a:p>
            <a:pPr algn="l">
              <a:lnSpc>
                <a:spcPts val="5400"/>
              </a:lnSpc>
            </a:pPr>
            <a:r>
              <a:rPr lang="en-US" sz="4500">
                <a:solidFill>
                  <a:srgbClr val="475883"/>
                </a:solidFill>
                <a:latin typeface="Montserrat Semi-Bold"/>
              </a:rPr>
              <a:t>VALUE ADDED SERVICES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f330c94a-8a4d-49d0-9c47-e6afb7f11af9">
      <Terms xmlns="http://schemas.microsoft.com/office/infopath/2007/PartnerControls"/>
    </lcf76f155ced4ddcb4097134ff3c332f>
    <_ip_UnifiedCompliancePolicyProperties xmlns="http://schemas.microsoft.com/sharepoint/v3" xsi:nil="true"/>
    <TaxCatchAll xmlns="931c40ba-bd61-48c7-ac8f-9a4c190129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15981648163846A2910B4D2599C1D2" ma:contentTypeVersion="17" ma:contentTypeDescription="Create a new document." ma:contentTypeScope="" ma:versionID="db5abb5f6498fc5e6db9d0a869884ce7">
  <xsd:schema xmlns:xsd="http://www.w3.org/2001/XMLSchema" xmlns:xs="http://www.w3.org/2001/XMLSchema" xmlns:p="http://schemas.microsoft.com/office/2006/metadata/properties" xmlns:ns1="http://schemas.microsoft.com/sharepoint/v3" xmlns:ns2="f330c94a-8a4d-49d0-9c47-e6afb7f11af9" xmlns:ns3="931c40ba-bd61-48c7-ac8f-9a4c19012998" targetNamespace="http://schemas.microsoft.com/office/2006/metadata/properties" ma:root="true" ma:fieldsID="9fed808b3bcd0257d15f0b58ee0b826a" ns1:_="" ns2:_="" ns3:_="">
    <xsd:import namespace="http://schemas.microsoft.com/sharepoint/v3"/>
    <xsd:import namespace="f330c94a-8a4d-49d0-9c47-e6afb7f11af9"/>
    <xsd:import namespace="931c40ba-bd61-48c7-ac8f-9a4c1901299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30c94a-8a4d-49d0-9c47-e6afb7f11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8cf1c0-73f6-4b47-a830-15ce2263149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1c40ba-bd61-48c7-ac8f-9a4c1901299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25b2f3f-5d21-406f-b307-10bdeb9d4847}" ma:internalName="TaxCatchAll" ma:showField="CatchAllData" ma:web="931c40ba-bd61-48c7-ac8f-9a4c1901299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C601A2-9C60-453E-898B-EDED6E1A5153}">
  <ds:schemaRefs>
    <ds:schemaRef ds:uri="http://schemas.microsoft.com/office/2006/metadata/properties"/>
    <ds:schemaRef ds:uri="http://schemas.microsoft.com/office/infopath/2007/PartnerControls"/>
    <ds:schemaRef ds:uri="http://schemas.microsoft.com/sharepoint/v3"/>
    <ds:schemaRef ds:uri="f330c94a-8a4d-49d0-9c47-e6afb7f11af9"/>
    <ds:schemaRef ds:uri="931c40ba-bd61-48c7-ac8f-9a4c19012998"/>
  </ds:schemaRefs>
</ds:datastoreItem>
</file>

<file path=customXml/itemProps2.xml><?xml version="1.0" encoding="utf-8"?>
<ds:datastoreItem xmlns:ds="http://schemas.openxmlformats.org/officeDocument/2006/customXml" ds:itemID="{63C86223-716E-4070-850F-5BE57A3B1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30c94a-8a4d-49d0-9c47-e6afb7f11af9"/>
    <ds:schemaRef ds:uri="931c40ba-bd61-48c7-ac8f-9a4c190129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3A0815-4625-4561-BAFE-3332723B75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TotalTime>
  <Words>6673</Words>
  <Application>Microsoft Office PowerPoint</Application>
  <PresentationFormat>Custom</PresentationFormat>
  <Paragraphs>407</Paragraphs>
  <Slides>73</Slides>
  <Notes>9</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73</vt:i4>
      </vt:variant>
    </vt:vector>
  </HeadingPairs>
  <TitlesOfParts>
    <vt:vector size="97" baseType="lpstr">
      <vt:lpstr>Wingdings 3</vt:lpstr>
      <vt:lpstr>proxima-nova</vt:lpstr>
      <vt:lpstr>Calibri</vt:lpstr>
      <vt:lpstr>Garet 1 Light</vt:lpstr>
      <vt:lpstr>Glacial Indifference Italics</vt:lpstr>
      <vt:lpstr>Arial</vt:lpstr>
      <vt:lpstr>Glacial Indifference Bold</vt:lpstr>
      <vt:lpstr>Oswald</vt:lpstr>
      <vt:lpstr>Garet 2 Bold</vt:lpstr>
      <vt:lpstr>Aleo Bold Italics</vt:lpstr>
      <vt:lpstr>Garet ExtraBold</vt:lpstr>
      <vt:lpstr>Montserrat Semi-Bold</vt:lpstr>
      <vt:lpstr>Garet 1 Bold</vt:lpstr>
      <vt:lpstr>Montserrat</vt:lpstr>
      <vt:lpstr>Trebuchet MS</vt:lpstr>
      <vt:lpstr>Garet 1 Bold Italics</vt:lpstr>
      <vt:lpstr>Aleo Bold</vt:lpstr>
      <vt:lpstr>Glacial Indifference</vt:lpstr>
      <vt:lpstr>Gill Sans MT</vt:lpstr>
      <vt:lpstr>Courier New</vt:lpstr>
      <vt:lpstr>Garet 1</vt:lpstr>
      <vt:lpstr>Times New Roman</vt:lpstr>
      <vt:lpstr>Office Theme</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Keeping Dollars in the Classroom: School Ethics, HIB, RIF  May 31, 2024 </vt:lpstr>
      <vt:lpstr>Introduction</vt:lpstr>
      <vt:lpstr>The New Jersey School Ethics Act</vt:lpstr>
      <vt:lpstr> School Official Ethics  School Official Roles and Responsibilities </vt:lpstr>
      <vt:lpstr>School Official Ethics </vt:lpstr>
      <vt:lpstr>Code of Ethics for School Board Members N.J.S.A. 18A:12-24.1</vt:lpstr>
      <vt:lpstr>Common ISSUES</vt:lpstr>
      <vt:lpstr>a) No school official or member of his immediate family shall have an interest in a business organization or engage in any business, transaction, or professional activity, which is in substantial conflict with the proper discharge of his duties in the public interest.</vt:lpstr>
      <vt:lpstr>a) No school official or member of his immediate family shall have an interest in a business organization or engage in any business, transaction, or professional activity, which is in substantial conflict with the proper discharge of his duties in the public interest.</vt:lpstr>
      <vt:lpstr>b) Obtaining privileges, advantages, employment for self, family, others  </vt:lpstr>
      <vt:lpstr>b) Obtaining privileges, advantages, employment for self, family, others (cont.).</vt:lpstr>
      <vt:lpstr>b) Obtaining privileges, advantages, employment for self, family, others (cont.). </vt:lpstr>
      <vt:lpstr> IMO Sheila Brogan, Appellate Division 6/21/23  </vt:lpstr>
      <vt:lpstr>Schwartz v. Abedrabbo,  Awwad and Clifton BOE et. als, APP. DIV, October 6, 2023</vt:lpstr>
      <vt:lpstr>Siegel v. Aziz , Westfield Board of Education, Union County, C18-23 (December 19, 2023)</vt:lpstr>
      <vt:lpstr>EASY FIX </vt:lpstr>
      <vt:lpstr>PowerPoint Presentation</vt:lpstr>
      <vt:lpstr>Pinto v. Cooper, Cusato, Parrino, Pedersen, et. al., Westwood Regional Board of Education Bergen County, C75-23</vt:lpstr>
      <vt:lpstr>SEC Complaint Dismissals 2021-23 </vt:lpstr>
      <vt:lpstr>OVERVIEW OF HARASSMENT, INTIMIDATION, BULLYING</vt:lpstr>
      <vt:lpstr>HIB vs. Student Conflicts</vt:lpstr>
      <vt:lpstr>Reporting and Investigating Allegations of HIB</vt:lpstr>
      <vt:lpstr>Reporting and Investigating</vt:lpstr>
      <vt:lpstr>Preliminary Determinations</vt:lpstr>
      <vt:lpstr>Investigation Tips</vt:lpstr>
      <vt:lpstr>Preservation of Evidence</vt:lpstr>
      <vt:lpstr>ALWAYS REMEMBER</vt:lpstr>
      <vt:lpstr>Investigation Report and Findings</vt:lpstr>
      <vt:lpstr>HIB Investigations</vt:lpstr>
      <vt:lpstr>Reporting Information to the Board &amp; Parties</vt:lpstr>
      <vt:lpstr>HIB Hearings </vt:lpstr>
      <vt:lpstr>Resources from New Jersey Department of Education</vt:lpstr>
      <vt:lpstr>REDUCTIONS IN FORCE</vt:lpstr>
      <vt:lpstr>Board Officers</vt:lpstr>
      <vt:lpstr>Secretaries and Clerks</vt:lpstr>
      <vt:lpstr>Tenure Rights</vt:lpstr>
      <vt:lpstr>Seniority </vt:lpstr>
      <vt:lpstr>When Seniority Applies</vt:lpstr>
      <vt:lpstr>Seniority</vt:lpstr>
      <vt:lpstr>Creation of Categories</vt:lpstr>
      <vt:lpstr>Administrative</vt:lpstr>
      <vt:lpstr>Limitation by endorsement</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Dollars in the Classrooms”</dc:title>
  <dc:creator>JillianSmith</dc:creator>
  <cp:lastModifiedBy>Bob Gemmell</cp:lastModifiedBy>
  <cp:revision>3</cp:revision>
  <dcterms:created xsi:type="dcterms:W3CDTF">2006-08-16T00:00:00Z</dcterms:created>
  <dcterms:modified xsi:type="dcterms:W3CDTF">2024-05-29T18:27:20Z</dcterms:modified>
  <dc:identifier>DAGE2bDLT4Q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0x010100AE15981648163846A2910B4D2599C1D2</vt:lpwstr>
  </property>
  <property fmtid="{D5CDD505-2E9C-101B-9397-08002B2CF9AE}" pid="3" name="MediaServiceImageTags">
    <vt:lpwstr/>
  </property>
</Properties>
</file>