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2.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 id="2147483678" r:id="rId3"/>
    <p:sldMasterId id="2147483725" r:id="rId4"/>
  </p:sldMasterIdLst>
  <p:notesMasterIdLst>
    <p:notesMasterId r:id="rId141"/>
  </p:notesMasterIdLst>
  <p:sldIdLst>
    <p:sldId id="256" r:id="rId5"/>
    <p:sldId id="257" r:id="rId6"/>
    <p:sldId id="258" r:id="rId7"/>
    <p:sldId id="259" r:id="rId8"/>
    <p:sldId id="260" r:id="rId9"/>
    <p:sldId id="261" r:id="rId10"/>
    <p:sldId id="262" r:id="rId11"/>
    <p:sldId id="263" r:id="rId12"/>
    <p:sldId id="264"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281" r:id="rId34"/>
    <p:sldId id="378" r:id="rId35"/>
    <p:sldId id="379" r:id="rId36"/>
    <p:sldId id="380" r:id="rId37"/>
    <p:sldId id="381" r:id="rId38"/>
    <p:sldId id="382" r:id="rId39"/>
    <p:sldId id="282" r:id="rId40"/>
    <p:sldId id="383" r:id="rId41"/>
    <p:sldId id="384" r:id="rId42"/>
    <p:sldId id="385" r:id="rId43"/>
    <p:sldId id="386" r:id="rId44"/>
    <p:sldId id="387" r:id="rId45"/>
    <p:sldId id="388" r:id="rId46"/>
    <p:sldId id="389" r:id="rId47"/>
    <p:sldId id="390" r:id="rId48"/>
    <p:sldId id="391" r:id="rId49"/>
    <p:sldId id="392" r:id="rId50"/>
    <p:sldId id="393" r:id="rId51"/>
    <p:sldId id="394" r:id="rId52"/>
    <p:sldId id="395" r:id="rId53"/>
    <p:sldId id="396" r:id="rId54"/>
    <p:sldId id="397" r:id="rId55"/>
    <p:sldId id="265" r:id="rId56"/>
    <p:sldId id="266" r:id="rId57"/>
    <p:sldId id="267" r:id="rId58"/>
    <p:sldId id="268" r:id="rId59"/>
    <p:sldId id="269" r:id="rId60"/>
    <p:sldId id="270" r:id="rId61"/>
    <p:sldId id="271" r:id="rId62"/>
    <p:sldId id="272" r:id="rId63"/>
    <p:sldId id="273" r:id="rId64"/>
    <p:sldId id="274" r:id="rId65"/>
    <p:sldId id="275" r:id="rId66"/>
    <p:sldId id="276" r:id="rId67"/>
    <p:sldId id="277" r:id="rId68"/>
    <p:sldId id="278" r:id="rId69"/>
    <p:sldId id="473" r:id="rId70"/>
    <p:sldId id="1028" r:id="rId71"/>
    <p:sldId id="400" r:id="rId72"/>
    <p:sldId id="450" r:id="rId73"/>
    <p:sldId id="447" r:id="rId74"/>
    <p:sldId id="457" r:id="rId75"/>
    <p:sldId id="448" r:id="rId76"/>
    <p:sldId id="401" r:id="rId77"/>
    <p:sldId id="405" r:id="rId78"/>
    <p:sldId id="446" r:id="rId79"/>
    <p:sldId id="1017" r:id="rId80"/>
    <p:sldId id="1006" r:id="rId81"/>
    <p:sldId id="954" r:id="rId82"/>
    <p:sldId id="955" r:id="rId83"/>
    <p:sldId id="1002" r:id="rId84"/>
    <p:sldId id="1012" r:id="rId85"/>
    <p:sldId id="1016" r:id="rId86"/>
    <p:sldId id="1013" r:id="rId87"/>
    <p:sldId id="1003" r:id="rId88"/>
    <p:sldId id="1004" r:id="rId89"/>
    <p:sldId id="984" r:id="rId90"/>
    <p:sldId id="587" r:id="rId91"/>
    <p:sldId id="999" r:id="rId92"/>
    <p:sldId id="1000" r:id="rId93"/>
    <p:sldId id="675" r:id="rId94"/>
    <p:sldId id="679" r:id="rId95"/>
    <p:sldId id="699" r:id="rId96"/>
    <p:sldId id="783" r:id="rId97"/>
    <p:sldId id="789" r:id="rId98"/>
    <p:sldId id="865" r:id="rId99"/>
    <p:sldId id="866" r:id="rId100"/>
    <p:sldId id="879" r:id="rId101"/>
    <p:sldId id="1015" r:id="rId102"/>
    <p:sldId id="887" r:id="rId103"/>
    <p:sldId id="908" r:id="rId104"/>
    <p:sldId id="909" r:id="rId105"/>
    <p:sldId id="971" r:id="rId106"/>
    <p:sldId id="1027" r:id="rId107"/>
    <p:sldId id="431" r:id="rId108"/>
    <p:sldId id="1019" r:id="rId109"/>
    <p:sldId id="468" r:id="rId110"/>
    <p:sldId id="402" r:id="rId111"/>
    <p:sldId id="404" r:id="rId112"/>
    <p:sldId id="1020" r:id="rId113"/>
    <p:sldId id="407" r:id="rId114"/>
    <p:sldId id="408" r:id="rId115"/>
    <p:sldId id="409" r:id="rId116"/>
    <p:sldId id="410" r:id="rId117"/>
    <p:sldId id="411" r:id="rId118"/>
    <p:sldId id="412" r:id="rId119"/>
    <p:sldId id="413" r:id="rId120"/>
    <p:sldId id="432" r:id="rId121"/>
    <p:sldId id="476" r:id="rId122"/>
    <p:sldId id="477" r:id="rId123"/>
    <p:sldId id="467" r:id="rId124"/>
    <p:sldId id="436" r:id="rId125"/>
    <p:sldId id="437" r:id="rId126"/>
    <p:sldId id="438" r:id="rId127"/>
    <p:sldId id="439" r:id="rId128"/>
    <p:sldId id="440" r:id="rId129"/>
    <p:sldId id="441" r:id="rId130"/>
    <p:sldId id="442" r:id="rId131"/>
    <p:sldId id="444" r:id="rId132"/>
    <p:sldId id="469" r:id="rId133"/>
    <p:sldId id="445" r:id="rId134"/>
    <p:sldId id="1021" r:id="rId135"/>
    <p:sldId id="1022" r:id="rId136"/>
    <p:sldId id="456" r:id="rId137"/>
    <p:sldId id="1026" r:id="rId138"/>
    <p:sldId id="1029" r:id="rId139"/>
    <p:sldId id="279" r:id="rId140"/>
  </p:sldIdLst>
  <p:sldSz cx="9753600" cy="7315200"/>
  <p:notesSz cx="7010400" cy="9296400"/>
  <p:embeddedFontLst>
    <p:embeddedFont>
      <p:font typeface="Aleo Bold" panose="020B0604020202020204" charset="0"/>
      <p:regular r:id="rId142"/>
    </p:embeddedFont>
    <p:embeddedFont>
      <p:font typeface="Aleo Bold Italics" panose="020B0604020202020204" charset="0"/>
      <p:regular r:id="rId143"/>
    </p:embeddedFont>
    <p:embeddedFont>
      <p:font typeface="Garet 1" panose="020B0604020202020204" charset="0"/>
      <p:regular r:id="rId144"/>
    </p:embeddedFont>
    <p:embeddedFont>
      <p:font typeface="Garet 1 Bold" panose="020B0604020202020204" charset="0"/>
      <p:regular r:id="rId145"/>
    </p:embeddedFont>
    <p:embeddedFont>
      <p:font typeface="Garet 1 Bold Italics" panose="020B0604020202020204" charset="0"/>
      <p:regular r:id="rId146"/>
    </p:embeddedFont>
    <p:embeddedFont>
      <p:font typeface="Garet 1 Light" panose="020B0604020202020204" charset="0"/>
      <p:regular r:id="rId147"/>
    </p:embeddedFont>
    <p:embeddedFont>
      <p:font typeface="Garet 2 Bold" panose="020B0604020202020204" charset="0"/>
      <p:regular r:id="rId148"/>
    </p:embeddedFont>
    <p:embeddedFont>
      <p:font typeface="Garet ExtraBold" panose="020B0604020202020204" charset="0"/>
      <p:regular r:id="rId149"/>
    </p:embeddedFont>
    <p:embeddedFont>
      <p:font typeface="Gill Sans MT" panose="020B0502020104020203" pitchFamily="34" charset="0"/>
      <p:regular r:id="rId150"/>
      <p:bold r:id="rId151"/>
      <p:italic r:id="rId152"/>
    </p:embeddedFont>
    <p:embeddedFont>
      <p:font typeface="Glacial Indifference" panose="020B0604020202020204" charset="0"/>
      <p:regular r:id="rId153"/>
    </p:embeddedFont>
    <p:embeddedFont>
      <p:font typeface="Glacial Indifference Bold" panose="020B0604020202020204" charset="0"/>
      <p:regular r:id="rId154"/>
    </p:embeddedFont>
    <p:embeddedFont>
      <p:font typeface="Glacial Indifference Italics" panose="020B0604020202020204" charset="0"/>
      <p:regular r:id="rId155"/>
    </p:embeddedFont>
    <p:embeddedFont>
      <p:font typeface="Montserrat" panose="00000500000000000000" pitchFamily="2" charset="0"/>
      <p:regular r:id="rId156"/>
      <p:bold r:id="rId157"/>
      <p:italic r:id="rId158"/>
      <p:boldItalic r:id="rId159"/>
    </p:embeddedFont>
    <p:embeddedFont>
      <p:font typeface="Montserrat Semi-Bold" panose="020B0604020202020204" charset="0"/>
      <p:regular r:id="rId160"/>
    </p:embeddedFont>
    <p:embeddedFont>
      <p:font typeface="Trebuchet MS" panose="020B0603020202020204" pitchFamily="34" charset="0"/>
      <p:regular r:id="rId161"/>
      <p:bold r:id="rId162"/>
      <p:italic r:id="rId163"/>
      <p:boldItalic r:id="rId164"/>
    </p:embeddedFont>
    <p:embeddedFont>
      <p:font typeface="Verdana" panose="020B0604030504040204" pitchFamily="34" charset="0"/>
      <p:regular r:id="rId165"/>
      <p:bold r:id="rId166"/>
      <p:italic r:id="rId167"/>
      <p:boldItalic r:id="rId168"/>
    </p:embeddedFont>
    <p:embeddedFont>
      <p:font typeface="Wingdings 3" panose="05040102010807070707" pitchFamily="18" charset="2"/>
      <p:regular r:id="rId1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1" d="100"/>
          <a:sy n="91" d="100"/>
        </p:scale>
        <p:origin x="31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font" Target="fonts/font13.fntdata"/><Relationship Id="rId159" Type="http://schemas.openxmlformats.org/officeDocument/2006/relationships/font" Target="fonts/font18.fntdata"/><Relationship Id="rId170"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3.fntdata"/><Relationship Id="rId149" Type="http://schemas.openxmlformats.org/officeDocument/2006/relationships/font" Target="fonts/font8.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font" Target="fonts/font19.fntdata"/><Relationship Id="rId165" Type="http://schemas.openxmlformats.org/officeDocument/2006/relationships/font" Target="fonts/font2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9.fntdata"/><Relationship Id="rId155" Type="http://schemas.openxmlformats.org/officeDocument/2006/relationships/font" Target="fonts/font14.fntdata"/><Relationship Id="rId171"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font" Target="fonts/font4.fntdata"/><Relationship Id="rId161" Type="http://schemas.openxmlformats.org/officeDocument/2006/relationships/font" Target="fonts/font20.fntdata"/><Relationship Id="rId166"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font" Target="fonts/font2.fntdata"/><Relationship Id="rId148" Type="http://schemas.openxmlformats.org/officeDocument/2006/relationships/font" Target="fonts/font7.fntdata"/><Relationship Id="rId151" Type="http://schemas.openxmlformats.org/officeDocument/2006/relationships/font" Target="fonts/font10.fntdata"/><Relationship Id="rId156" Type="http://schemas.openxmlformats.org/officeDocument/2006/relationships/font" Target="fonts/font15.fntdata"/><Relationship Id="rId164" Type="http://schemas.openxmlformats.org/officeDocument/2006/relationships/font" Target="fonts/font23.fntdata"/><Relationship Id="rId169"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146" Type="http://schemas.openxmlformats.org/officeDocument/2006/relationships/font" Target="fonts/font5.fntdata"/><Relationship Id="rId167" Type="http://schemas.openxmlformats.org/officeDocument/2006/relationships/font" Target="fonts/font2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6.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1.fntdata"/><Relationship Id="rId17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6.fntdata"/><Relationship Id="rId168"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fntdata"/><Relationship Id="rId163" Type="http://schemas.openxmlformats.org/officeDocument/2006/relationships/font" Target="fonts/font22.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3D09A0-07B0-45A0-9D19-7E7AC87BFF76}" type="datetimeFigureOut">
              <a:rPr lang="en-US" smtClean="0"/>
              <a:t>5/15/2024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3D999-F00D-4FBC-AF4E-95205D11DD75}" type="slidenum">
              <a:rPr lang="en-US" smtClean="0"/>
              <a:t>‹#›</a:t>
            </a:fld>
            <a:endParaRPr lang="en-US"/>
          </a:p>
        </p:txBody>
      </p:sp>
    </p:spTree>
    <p:extLst>
      <p:ext uri="{BB962C8B-B14F-4D97-AF65-F5344CB8AC3E}">
        <p14:creationId xmlns:p14="http://schemas.microsoft.com/office/powerpoint/2010/main" val="171276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osha.gov/laws-regs/interlinking/standards/1910.1001(j)(7)(iv)"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BFC1D03A-39B6-4B04-9980-D9FF336A46A8}" type="slidenum">
              <a:rPr lang="en-US">
                <a:solidFill>
                  <a:prstClr val="black"/>
                </a:solidFill>
                <a:latin typeface="Calibri" panose="020F0502020204030204"/>
              </a:rPr>
              <a:pPr defTabSz="465887">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85648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65038" fontAlgn="base">
              <a:spcBef>
                <a:spcPct val="0"/>
              </a:spcBef>
              <a:spcAft>
                <a:spcPct val="0"/>
              </a:spcAft>
              <a:defRPr/>
            </a:pPr>
            <a:fld id="{61B3C67C-683A-4BA6-8F8D-01B9E483A276}" type="slidenum">
              <a:rPr lang="en-US" altLang="en-US">
                <a:solidFill>
                  <a:srgbClr val="000000"/>
                </a:solidFill>
                <a:latin typeface="Arial" panose="020B0604020202020204" pitchFamily="34" charset="0"/>
              </a:rPr>
              <a:pPr defTabSz="965038" fontAlgn="base">
                <a:spcBef>
                  <a:spcPct val="0"/>
                </a:spcBef>
                <a:spcAft>
                  <a:spcPct val="0"/>
                </a:spcAft>
                <a:defRPr/>
              </a:pPr>
              <a:t>74</a:t>
            </a:fld>
            <a:endParaRPr lang="en-US" altLang="en-US">
              <a:solidFill>
                <a:srgbClr val="000000"/>
              </a:solidFill>
              <a:latin typeface="Arial" panose="020B0604020202020204" pitchFamily="34"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8023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65038" fontAlgn="base">
              <a:spcBef>
                <a:spcPct val="0"/>
              </a:spcBef>
              <a:spcAft>
                <a:spcPct val="0"/>
              </a:spcAft>
              <a:defRPr/>
            </a:pPr>
            <a:fld id="{385EB59B-6E97-432C-B73B-399FE21CC7BE}" type="slidenum">
              <a:rPr lang="en-US" altLang="en-US">
                <a:solidFill>
                  <a:srgbClr val="000000"/>
                </a:solidFill>
                <a:latin typeface="Arial" panose="020B0604020202020204" pitchFamily="34" charset="0"/>
              </a:rPr>
              <a:pPr defTabSz="965038" fontAlgn="base">
                <a:spcBef>
                  <a:spcPct val="0"/>
                </a:spcBef>
                <a:spcAft>
                  <a:spcPct val="0"/>
                </a:spcAft>
                <a:defRPr/>
              </a:pPr>
              <a:t>75</a:t>
            </a:fld>
            <a:endParaRPr lang="en-US" altLang="en-US">
              <a:solidFill>
                <a:srgbClr val="000000"/>
              </a:solidFill>
              <a:latin typeface="Arial" panose="020B0604020202020204" pitchFamily="34"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9980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5"/>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79</a:t>
            </a:fld>
            <a:endParaRPr lang="en-US" dirty="0">
              <a:solidFill>
                <a:srgbClr val="000000"/>
              </a:solidFill>
              <a:latin typeface="Arial" charset="0"/>
            </a:endParaRPr>
          </a:p>
        </p:txBody>
      </p:sp>
    </p:spTree>
    <p:extLst>
      <p:ext uri="{BB962C8B-B14F-4D97-AF65-F5344CB8AC3E}">
        <p14:creationId xmlns:p14="http://schemas.microsoft.com/office/powerpoint/2010/main" val="155139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733425"/>
            <a:ext cx="4879975" cy="3659188"/>
          </a:xfrm>
        </p:spPr>
      </p:sp>
      <p:sp>
        <p:nvSpPr>
          <p:cNvPr id="3" name="Notes Placeholder 2"/>
          <p:cNvSpPr>
            <a:spLocks noGrp="1"/>
          </p:cNvSpPr>
          <p:nvPr>
            <p:ph type="body" idx="1"/>
          </p:nvPr>
        </p:nvSpPr>
        <p:spPr/>
        <p:txBody>
          <a:bodyPr/>
          <a:lstStyle/>
          <a:p>
            <a:r>
              <a:rPr lang="en-US" dirty="0"/>
              <a:t>New Jersey Public Employers must report fatalities to NJPEOSH within eight (8) hours of the occurrence and report work-related hospitalizations, amputations, or loss of an eye within 24 hours by calling the 24-hour hotline (800)624-1644 or the 24-hour fax line (609)292-3749.</a:t>
            </a:r>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83</a:t>
            </a:fld>
            <a:endParaRPr lang="en-US" dirty="0">
              <a:solidFill>
                <a:srgbClr val="000000"/>
              </a:solidFill>
              <a:latin typeface="Arial" charset="0"/>
            </a:endParaRPr>
          </a:p>
        </p:txBody>
      </p:sp>
    </p:spTree>
    <p:extLst>
      <p:ext uri="{BB962C8B-B14F-4D97-AF65-F5344CB8AC3E}">
        <p14:creationId xmlns:p14="http://schemas.microsoft.com/office/powerpoint/2010/main" val="341962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33425"/>
            <a:ext cx="4878387" cy="3659188"/>
          </a:xfrm>
        </p:spPr>
      </p:sp>
      <p:sp>
        <p:nvSpPr>
          <p:cNvPr id="3" name="Notes Placeholder 2"/>
          <p:cNvSpPr>
            <a:spLocks noGrp="1"/>
          </p:cNvSpPr>
          <p:nvPr>
            <p:ph type="body" idx="1"/>
          </p:nvPr>
        </p:nvSpPr>
        <p:spPr/>
        <p:txBody>
          <a:bodyPr/>
          <a:lstStyle/>
          <a:p>
            <a:r>
              <a:rPr lang="en-US" dirty="0"/>
              <a:t>Explain that they will see this concept in many of the topics we will be discussing. </a:t>
            </a:r>
            <a:r>
              <a:rPr lang="en-US" dirty="0" err="1"/>
              <a:t>Hazcom</a:t>
            </a:r>
            <a:r>
              <a:rPr lang="en-US" dirty="0"/>
              <a:t>, </a:t>
            </a:r>
            <a:r>
              <a:rPr lang="en-US" dirty="0" err="1"/>
              <a:t>bbp</a:t>
            </a:r>
            <a:r>
              <a:rPr lang="en-US" dirty="0"/>
              <a:t>, </a:t>
            </a:r>
            <a:r>
              <a:rPr lang="en-US" dirty="0" err="1"/>
              <a:t>ppe</a:t>
            </a:r>
            <a:r>
              <a:rPr lang="en-US" dirty="0"/>
              <a:t>, etc.</a:t>
            </a:r>
            <a:endParaRPr lang="en-US" baseline="0" dirty="0"/>
          </a:p>
          <a:p>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86</a:t>
            </a:fld>
            <a:endParaRPr lang="en-US" dirty="0">
              <a:solidFill>
                <a:srgbClr val="000000"/>
              </a:solidFill>
              <a:latin typeface="Arial" charset="0"/>
            </a:endParaRPr>
          </a:p>
        </p:txBody>
      </p:sp>
    </p:spTree>
    <p:extLst>
      <p:ext uri="{BB962C8B-B14F-4D97-AF65-F5344CB8AC3E}">
        <p14:creationId xmlns:p14="http://schemas.microsoft.com/office/powerpoint/2010/main" val="392300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33425"/>
            <a:ext cx="4878387" cy="3659188"/>
          </a:xfrm>
        </p:spPr>
      </p:sp>
      <p:sp>
        <p:nvSpPr>
          <p:cNvPr id="3" name="Notes Placeholder 2"/>
          <p:cNvSpPr>
            <a:spLocks noGrp="1"/>
          </p:cNvSpPr>
          <p:nvPr>
            <p:ph type="body" idx="1"/>
          </p:nvPr>
        </p:nvSpPr>
        <p:spPr/>
        <p:txBody>
          <a:bodyPr/>
          <a:lstStyle/>
          <a:p>
            <a:pPr defTabSz="965038">
              <a:defRPr/>
            </a:pPr>
            <a:r>
              <a:rPr lang="en-US" dirty="0"/>
              <a:t>These are many different forms to help identify where hazards exist.  This is one of the forms used by JA Montgomery.  </a:t>
            </a:r>
          </a:p>
          <a:p>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94</a:t>
            </a:fld>
            <a:endParaRPr lang="en-US" dirty="0">
              <a:solidFill>
                <a:srgbClr val="000000"/>
              </a:solidFill>
              <a:latin typeface="Arial" charset="0"/>
            </a:endParaRPr>
          </a:p>
        </p:txBody>
      </p:sp>
    </p:spTree>
    <p:extLst>
      <p:ext uri="{BB962C8B-B14F-4D97-AF65-F5344CB8AC3E}">
        <p14:creationId xmlns:p14="http://schemas.microsoft.com/office/powerpoint/2010/main" val="1071261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33425"/>
            <a:ext cx="4878387" cy="3659188"/>
          </a:xfrm>
        </p:spPr>
      </p:sp>
      <p:sp>
        <p:nvSpPr>
          <p:cNvPr id="3" name="Notes Placeholder 2"/>
          <p:cNvSpPr>
            <a:spLocks noGrp="1"/>
          </p:cNvSpPr>
          <p:nvPr>
            <p:ph type="body" idx="1"/>
          </p:nvPr>
        </p:nvSpPr>
        <p:spPr/>
        <p:txBody>
          <a:bodyPr/>
          <a:lstStyle/>
          <a:p>
            <a:pPr defTabSz="965038">
              <a:defRPr/>
            </a:pPr>
            <a:r>
              <a:rPr lang="en-US" b="0" dirty="0"/>
              <a:t>Certain materials must be </a:t>
            </a:r>
            <a:r>
              <a:rPr lang="en-US" b="1" dirty="0"/>
              <a:t>PRESUMED to contain asbestos</a:t>
            </a:r>
            <a:r>
              <a:rPr lang="en-US" b="0" dirty="0"/>
              <a:t>, until material analyzed and</a:t>
            </a:r>
            <a:r>
              <a:rPr lang="en-US" b="0" baseline="0" dirty="0"/>
              <a:t> s</a:t>
            </a:r>
            <a:r>
              <a:rPr lang="en-US" b="0" dirty="0"/>
              <a:t>hown </a:t>
            </a:r>
            <a:r>
              <a:rPr lang="en-US" b="1" u="sng" dirty="0"/>
              <a:t>NOT</a:t>
            </a:r>
            <a:r>
              <a:rPr lang="en-US" b="1" baseline="0" dirty="0"/>
              <a:t> to contain asbestos </a:t>
            </a:r>
            <a:r>
              <a:rPr lang="en-US" b="0" baseline="0" dirty="0"/>
              <a:t>fire</a:t>
            </a:r>
            <a:endParaRPr lang="en-US" b="1"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97</a:t>
            </a:fld>
            <a:endParaRPr lang="en-US" dirty="0">
              <a:solidFill>
                <a:srgbClr val="000000"/>
              </a:solidFill>
              <a:latin typeface="Arial" charset="0"/>
            </a:endParaRPr>
          </a:p>
        </p:txBody>
      </p:sp>
    </p:spTree>
    <p:extLst>
      <p:ext uri="{BB962C8B-B14F-4D97-AF65-F5344CB8AC3E}">
        <p14:creationId xmlns:p14="http://schemas.microsoft.com/office/powerpoint/2010/main" val="33300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733425"/>
            <a:ext cx="4879975" cy="3659188"/>
          </a:xfrm>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latin typeface="Arial" charset="0"/>
                <a:hlinkClick r:id="rId3"/>
              </a:rPr>
              <a:t>1910.1001(j)(7)(iv)</a:t>
            </a:r>
            <a:r>
              <a:rPr lang="en-US" dirty="0">
                <a:latin typeface="Arial" charset="0"/>
              </a:rPr>
              <a:t>The employer shall also provide, at no cost to employees who perform housekeeping operations in an area which contains ACM or PACM, an asbestos awareness training course, which shall at a minimum contain the following elements: health effects of asbestos, locations of ACM and PACM in the building/facility, recognition of ACM and PACM damage and deterioration, requirements in this standard relating to housekeeping, and proper response to fiber release episodes, to all employees who perform housekeeping work in areas where ACM and/or PACM is present. Each such employee shall be so trained at least once a year.</a:t>
            </a:r>
          </a:p>
          <a:p>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98</a:t>
            </a:fld>
            <a:endParaRPr lang="en-US" dirty="0">
              <a:solidFill>
                <a:srgbClr val="000000"/>
              </a:solidFill>
              <a:latin typeface="Arial" charset="0"/>
            </a:endParaRPr>
          </a:p>
        </p:txBody>
      </p:sp>
    </p:spTree>
    <p:extLst>
      <p:ext uri="{BB962C8B-B14F-4D97-AF65-F5344CB8AC3E}">
        <p14:creationId xmlns:p14="http://schemas.microsoft.com/office/powerpoint/2010/main" val="772316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33425"/>
            <a:ext cx="4878387" cy="3659188"/>
          </a:xfrm>
        </p:spPr>
      </p:sp>
      <p:sp>
        <p:nvSpPr>
          <p:cNvPr id="3" name="Notes Placeholder 2"/>
          <p:cNvSpPr>
            <a:spLocks noGrp="1"/>
          </p:cNvSpPr>
          <p:nvPr>
            <p:ph type="body" idx="1"/>
          </p:nvPr>
        </p:nvSpPr>
        <p:spPr/>
        <p:txBody>
          <a:bodyPr/>
          <a:lstStyle/>
          <a:p>
            <a:pPr defTabSz="965038">
              <a:defRPr/>
            </a:pPr>
            <a:r>
              <a:rPr lang="en-US" baseline="0" dirty="0"/>
              <a:t>Obviously, most PW (Road Dept.), Facilities (Buildings &amp; Grounds) and Utility workers do at least some of these tasks.  So this section is for YOU.</a:t>
            </a:r>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99</a:t>
            </a:fld>
            <a:endParaRPr lang="en-US" dirty="0">
              <a:solidFill>
                <a:srgbClr val="000000"/>
              </a:solidFill>
              <a:latin typeface="Arial" charset="0"/>
            </a:endParaRPr>
          </a:p>
        </p:txBody>
      </p:sp>
    </p:spTree>
    <p:extLst>
      <p:ext uri="{BB962C8B-B14F-4D97-AF65-F5344CB8AC3E}">
        <p14:creationId xmlns:p14="http://schemas.microsoft.com/office/powerpoint/2010/main" val="3062386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5"/>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101</a:t>
            </a:fld>
            <a:endParaRPr lang="en-US" dirty="0">
              <a:solidFill>
                <a:srgbClr val="000000"/>
              </a:solidFill>
              <a:latin typeface="Arial" charset="0"/>
            </a:endParaRPr>
          </a:p>
        </p:txBody>
      </p:sp>
    </p:spTree>
    <p:extLst>
      <p:ext uri="{BB962C8B-B14F-4D97-AF65-F5344CB8AC3E}">
        <p14:creationId xmlns:p14="http://schemas.microsoft.com/office/powerpoint/2010/main" val="397513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70C0"/>
                </a:solidFill>
              </a:rPr>
              <a:t>In the Matter of Sheila Brogan (C71-20).</a:t>
            </a:r>
            <a:r>
              <a:rPr lang="en-US" dirty="0">
                <a:solidFill>
                  <a:srgbClr val="0070C0"/>
                </a:solidFill>
              </a:rPr>
              <a:t> </a:t>
            </a:r>
            <a:r>
              <a:rPr lang="en-US" dirty="0">
                <a:ea typeface="Calibri" panose="020F0502020204030204" pitchFamily="34" charset="0"/>
                <a:cs typeface="Times New Roman" panose="02020603050405020304" pitchFamily="18" charset="0"/>
              </a:rPr>
              <a:t>A Board member was found to have violated N.J.S.A. 18A:12-24(c), when she did not recuse herself from a May 7, 2021 executive session, where the Board discussed a lawsuit, which the Board member had a personal interest in and had reason to know would be discussed in the executive session.  The Commission adopted the ALJ finding of fact, but rejected the ALJ’s legal conclusion that the Board member did not violate N.J.S.A. 18A:12-24(c).  The Commission determined that case precedent required them to find that the Board member was in violation of the statute.  The Commission reasoned, “[w]hen a school official has a conflict of interest of which the public is aware, and that school official goes behind closed doors when that item is discussed, the situation creates a justifiable impression among the public that their trust is being violated.” Page 6 (citing Lacey Township Board of Education, Docket No. C12-94, at 3).  Additionally, the Commission pointed to public advisory opinion A33-95, which advised that a board member who has a conflict prohibiting him from negotiating would be in violation of the Act if he sat on the board’s closed session strategy discussions. This advisory opinion followed the Superior Court-Appellate Division’s ruling in Scotch Plains v. </a:t>
            </a:r>
            <a:r>
              <a:rPr lang="en-US" dirty="0" err="1">
                <a:ea typeface="Calibri" panose="020F0502020204030204" pitchFamily="34" charset="0"/>
                <a:cs typeface="Times New Roman" panose="02020603050405020304" pitchFamily="18" charset="0"/>
              </a:rPr>
              <a:t>Syversten</a:t>
            </a:r>
            <a:r>
              <a:rPr lang="en-US" dirty="0">
                <a:ea typeface="Calibri" panose="020F0502020204030204" pitchFamily="34" charset="0"/>
                <a:cs typeface="Times New Roman" panose="02020603050405020304" pitchFamily="18" charset="0"/>
              </a:rPr>
              <a:t>, 251 N.J. 566 (App. Div. 1991) (School board member who had litigation pending against the district could not attend executive sessions of the board discussing that litigation). Page 6.  Furthermore, the Commission emphasized that the Board member was aware that the pending litigation would be discussed in the executive session. </a:t>
            </a:r>
            <a:endParaRPr lang="en-US" dirty="0"/>
          </a:p>
        </p:txBody>
      </p:sp>
      <p:sp>
        <p:nvSpPr>
          <p:cNvPr id="4" name="Slide Number Placeholder 3"/>
          <p:cNvSpPr>
            <a:spLocks noGrp="1"/>
          </p:cNvSpPr>
          <p:nvPr>
            <p:ph type="sldNum" sz="quarter" idx="10"/>
          </p:nvPr>
        </p:nvSpPr>
        <p:spPr/>
        <p:txBody>
          <a:bodyPr/>
          <a:lstStyle/>
          <a:p>
            <a:pPr defTabSz="465887">
              <a:defRPr/>
            </a:pPr>
            <a:fld id="{7B417359-8374-4773-929B-39C028E192E3}" type="slidenum">
              <a:rPr lang="en-US">
                <a:solidFill>
                  <a:prstClr val="black"/>
                </a:solidFill>
                <a:latin typeface="Calibri" panose="020F0502020204030204"/>
              </a:rPr>
              <a:pPr defTabSz="46588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646895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EBAD45FA-45AE-4EE4-9FDA-BF50728B4025}" type="slidenum">
              <a:rPr lang="en-US" altLang="en-US">
                <a:solidFill>
                  <a:srgbClr val="000000"/>
                </a:solidFill>
                <a:latin typeface="Arial" panose="020B0604020202020204" pitchFamily="34" charset="0"/>
              </a:rPr>
              <a:pPr defTabSz="931774" fontAlgn="base">
                <a:spcBef>
                  <a:spcPct val="0"/>
                </a:spcBef>
                <a:spcAft>
                  <a:spcPct val="0"/>
                </a:spcAft>
                <a:defRPr/>
              </a:pPr>
              <a:t>105</a:t>
            </a:fld>
            <a:endParaRPr lang="en-US" altLang="en-US">
              <a:solidFill>
                <a:srgbClr val="000000"/>
              </a:solidFill>
              <a:latin typeface="Arial" panose="020B0604020202020204" pitchFamily="34" charset="0"/>
            </a:endParaRPr>
          </a:p>
        </p:txBody>
      </p:sp>
      <p:sp>
        <p:nvSpPr>
          <p:cNvPr id="189442" name="Rectangle 2"/>
          <p:cNvSpPr>
            <a:spLocks noGrp="1" noRot="1" noChangeAspect="1" noChangeArrowheads="1" noTextEdit="1"/>
          </p:cNvSpPr>
          <p:nvPr>
            <p:ph type="sldImg"/>
          </p:nvPr>
        </p:nvSpPr>
        <p:spPr>
          <a:xfrm>
            <a:off x="1223963" y="709613"/>
            <a:ext cx="4732337" cy="3549650"/>
          </a:xfrm>
          <a:ln/>
        </p:spPr>
      </p:sp>
      <p:sp>
        <p:nvSpPr>
          <p:cNvPr id="189443" name="Rectangle 3"/>
          <p:cNvSpPr>
            <a:spLocks noGrp="1" noChangeArrowheads="1"/>
          </p:cNvSpPr>
          <p:nvPr>
            <p:ph type="body" idx="1"/>
          </p:nvPr>
        </p:nvSpPr>
        <p:spPr/>
        <p:txBody>
          <a:bodyPr/>
          <a:lstStyle/>
          <a:p>
            <a:r>
              <a:rPr lang="en-US" altLang="en-US"/>
              <a:t>Examples: Head of Maintenance, H&amp;S professional, B&amp;G Director. Lower level personnel may not have adequate authority. Can be a consultant. Admin must contact consultant.</a:t>
            </a:r>
          </a:p>
        </p:txBody>
      </p:sp>
    </p:spTree>
    <p:extLst>
      <p:ext uri="{BB962C8B-B14F-4D97-AF65-F5344CB8AC3E}">
        <p14:creationId xmlns:p14="http://schemas.microsoft.com/office/powerpoint/2010/main" val="2572113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EBAD45FA-45AE-4EE4-9FDA-BF50728B4025}" type="slidenum">
              <a:rPr lang="en-US" altLang="en-US">
                <a:solidFill>
                  <a:srgbClr val="000000"/>
                </a:solidFill>
                <a:latin typeface="Arial" panose="020B0604020202020204" pitchFamily="34" charset="0"/>
              </a:rPr>
              <a:pPr defTabSz="931774" fontAlgn="base">
                <a:spcBef>
                  <a:spcPct val="0"/>
                </a:spcBef>
                <a:spcAft>
                  <a:spcPct val="0"/>
                </a:spcAft>
                <a:defRPr/>
              </a:pPr>
              <a:t>106</a:t>
            </a:fld>
            <a:endParaRPr lang="en-US" altLang="en-US">
              <a:solidFill>
                <a:srgbClr val="000000"/>
              </a:solidFill>
              <a:latin typeface="Arial" panose="020B0604020202020204" pitchFamily="34" charset="0"/>
            </a:endParaRPr>
          </a:p>
        </p:txBody>
      </p:sp>
      <p:sp>
        <p:nvSpPr>
          <p:cNvPr id="189442" name="Rectangle 2"/>
          <p:cNvSpPr>
            <a:spLocks noGrp="1" noRot="1" noChangeAspect="1" noChangeArrowheads="1" noTextEdit="1"/>
          </p:cNvSpPr>
          <p:nvPr>
            <p:ph type="sldImg"/>
          </p:nvPr>
        </p:nvSpPr>
        <p:spPr>
          <a:xfrm>
            <a:off x="1223963" y="709613"/>
            <a:ext cx="4732337" cy="3549650"/>
          </a:xfrm>
          <a:ln/>
        </p:spPr>
      </p:sp>
      <p:sp>
        <p:nvSpPr>
          <p:cNvPr id="189443" name="Rectangle 3"/>
          <p:cNvSpPr>
            <a:spLocks noGrp="1" noChangeArrowheads="1"/>
          </p:cNvSpPr>
          <p:nvPr>
            <p:ph type="body" idx="1"/>
          </p:nvPr>
        </p:nvSpPr>
        <p:spPr/>
        <p:txBody>
          <a:bodyPr/>
          <a:lstStyle/>
          <a:p>
            <a:r>
              <a:rPr lang="en-US" altLang="en-US"/>
              <a:t>Examples: Head of Maintenance, H&amp;S professional, B&amp;G Director. Lower level personnel may not have adequate authority. Can be a consultant. Admin must contact consultant.</a:t>
            </a:r>
          </a:p>
        </p:txBody>
      </p:sp>
    </p:spTree>
    <p:extLst>
      <p:ext uri="{BB962C8B-B14F-4D97-AF65-F5344CB8AC3E}">
        <p14:creationId xmlns:p14="http://schemas.microsoft.com/office/powerpoint/2010/main" val="2512399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47D50DD1-F407-47EC-A0A0-AEDFA85606A4}" type="slidenum">
              <a:rPr lang="en-US" altLang="en-US">
                <a:solidFill>
                  <a:srgbClr val="000000"/>
                </a:solidFill>
                <a:latin typeface="Arial" panose="020B0604020202020204" pitchFamily="34" charset="0"/>
              </a:rPr>
              <a:pPr defTabSz="931774" fontAlgn="base">
                <a:spcBef>
                  <a:spcPct val="0"/>
                </a:spcBef>
                <a:spcAft>
                  <a:spcPct val="0"/>
                </a:spcAft>
                <a:defRPr/>
              </a:pPr>
              <a:t>107</a:t>
            </a:fld>
            <a:endParaRPr lang="en-US" altLang="en-US">
              <a:solidFill>
                <a:srgbClr val="000000"/>
              </a:solidFill>
              <a:latin typeface="Arial" panose="020B0604020202020204" pitchFamily="34" charset="0"/>
            </a:endParaRPr>
          </a:p>
        </p:txBody>
      </p:sp>
      <p:sp>
        <p:nvSpPr>
          <p:cNvPr id="43010" name="Rectangle 2"/>
          <p:cNvSpPr>
            <a:spLocks noGrp="1" noRot="1" noChangeAspect="1" noChangeArrowheads="1" noTextEdit="1"/>
          </p:cNvSpPr>
          <p:nvPr>
            <p:ph type="sldImg"/>
          </p:nvPr>
        </p:nvSpPr>
        <p:spPr>
          <a:xfrm>
            <a:off x="1223963" y="709613"/>
            <a:ext cx="4732337" cy="3549650"/>
          </a:xfrm>
          <a:ln/>
        </p:spPr>
      </p:sp>
      <p:sp>
        <p:nvSpPr>
          <p:cNvPr id="43011" name="Rectangle 3"/>
          <p:cNvSpPr>
            <a:spLocks noGrp="1" noChangeArrowheads="1"/>
          </p:cNvSpPr>
          <p:nvPr>
            <p:ph type="body" idx="1"/>
          </p:nvPr>
        </p:nvSpPr>
        <p:spPr/>
        <p:txBody>
          <a:bodyPr/>
          <a:lstStyle/>
          <a:p>
            <a:r>
              <a:rPr lang="en-US" altLang="en-US"/>
              <a:t>The primary role for the Designated Person is to serve as point person for coordinating the activities of monitoring and assessing employee activities and any workplace processes that may affect the quality of the indoor environment.  The Designated Person may function only as the coordinator of events and activities, or may be responsible for both coordinating and implementing mitigating activities to solve IAQ problems.  The type, size, and complexity of the facility and its air handling system, and the expertise of the Designated Person will determine his/her specific role.</a:t>
            </a:r>
          </a:p>
        </p:txBody>
      </p:sp>
    </p:spTree>
    <p:extLst>
      <p:ext uri="{BB962C8B-B14F-4D97-AF65-F5344CB8AC3E}">
        <p14:creationId xmlns:p14="http://schemas.microsoft.com/office/powerpoint/2010/main" val="2390813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DA969CDC-7252-4BA7-8B25-45FBA3D00CD1}" type="slidenum">
              <a:rPr lang="en-US" altLang="en-US">
                <a:solidFill>
                  <a:srgbClr val="000000"/>
                </a:solidFill>
                <a:latin typeface="Arial" panose="020B0604020202020204" pitchFamily="34" charset="0"/>
              </a:rPr>
              <a:pPr defTabSz="931774" fontAlgn="base">
                <a:spcBef>
                  <a:spcPct val="0"/>
                </a:spcBef>
                <a:spcAft>
                  <a:spcPct val="0"/>
                </a:spcAft>
                <a:defRPr/>
              </a:pPr>
              <a:t>108</a:t>
            </a:fld>
            <a:endParaRPr lang="en-US" altLang="en-US">
              <a:solidFill>
                <a:srgbClr val="000000"/>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xfrm>
            <a:off x="1223963" y="709613"/>
            <a:ext cx="4732337" cy="3549650"/>
          </a:xfrm>
          <a:ln/>
        </p:spPr>
      </p:sp>
      <p:sp>
        <p:nvSpPr>
          <p:cNvPr id="190467" name="Rectangle 3"/>
          <p:cNvSpPr>
            <a:spLocks noGrp="1" noChangeArrowheads="1"/>
          </p:cNvSpPr>
          <p:nvPr>
            <p:ph type="body" idx="1"/>
          </p:nvPr>
        </p:nvSpPr>
        <p:spPr/>
        <p:txBody>
          <a:bodyPr/>
          <a:lstStyle/>
          <a:p>
            <a:r>
              <a:rPr lang="en-US" altLang="en-US"/>
              <a:t>Situations can be complex.</a:t>
            </a:r>
          </a:p>
        </p:txBody>
      </p:sp>
    </p:spTree>
    <p:extLst>
      <p:ext uri="{BB962C8B-B14F-4D97-AF65-F5344CB8AC3E}">
        <p14:creationId xmlns:p14="http://schemas.microsoft.com/office/powerpoint/2010/main" val="3610551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61B3C67C-683A-4BA6-8F8D-01B9E483A276}" type="slidenum">
              <a:rPr lang="en-US" altLang="en-US">
                <a:solidFill>
                  <a:srgbClr val="000000"/>
                </a:solidFill>
                <a:latin typeface="Arial" panose="020B0604020202020204" pitchFamily="34" charset="0"/>
              </a:rPr>
              <a:pPr defTabSz="931774" fontAlgn="base">
                <a:spcBef>
                  <a:spcPct val="0"/>
                </a:spcBef>
                <a:spcAft>
                  <a:spcPct val="0"/>
                </a:spcAft>
                <a:defRPr/>
              </a:pPr>
              <a:t>109</a:t>
            </a:fld>
            <a:endParaRPr lang="en-US" altLang="en-US">
              <a:solidFill>
                <a:srgbClr val="000000"/>
              </a:solidFill>
              <a:latin typeface="Arial" panose="020B0604020202020204" pitchFamily="34" charset="0"/>
            </a:endParaRPr>
          </a:p>
        </p:txBody>
      </p:sp>
      <p:sp>
        <p:nvSpPr>
          <p:cNvPr id="192514" name="Rectangle 2"/>
          <p:cNvSpPr>
            <a:spLocks noGrp="1" noRot="1" noChangeAspect="1" noChangeArrowheads="1" noTextEdit="1"/>
          </p:cNvSpPr>
          <p:nvPr>
            <p:ph type="sldImg"/>
          </p:nvPr>
        </p:nvSpPr>
        <p:spPr>
          <a:xfrm>
            <a:off x="1223963" y="709613"/>
            <a:ext cx="4732337" cy="3549650"/>
          </a:xfrm>
          <a:ln/>
        </p:spPr>
      </p:sp>
      <p:sp>
        <p:nvSpPr>
          <p:cNvPr id="192515" name="Rectangle 3"/>
          <p:cNvSpPr>
            <a:spLocks noGrp="1" noChangeArrowheads="1"/>
          </p:cNvSpPr>
          <p:nvPr>
            <p:ph type="body" idx="1"/>
          </p:nvPr>
        </p:nvSpPr>
        <p:spPr/>
        <p:txBody>
          <a:bodyPr/>
          <a:lstStyle/>
          <a:p>
            <a:r>
              <a:rPr lang="en-US" altLang="en-US"/>
              <a:t>Problems occur in new and old buildings.  Off gassing of materials in new.  Malfunctioning systems in older.</a:t>
            </a:r>
          </a:p>
          <a:p>
            <a:r>
              <a:rPr lang="en-US" altLang="en-US"/>
              <a:t>Comfort issues (temp), health issues (respiratory symptoms)</a:t>
            </a:r>
          </a:p>
          <a:p>
            <a:r>
              <a:rPr lang="en-US" altLang="en-US"/>
              <a:t>Inadequately ventilated storage closets.</a:t>
            </a:r>
          </a:p>
          <a:p>
            <a:r>
              <a:rPr lang="en-US" altLang="en-US"/>
              <a:t>Outdoor contaminants: natural and man-made</a:t>
            </a:r>
          </a:p>
        </p:txBody>
      </p:sp>
    </p:spTree>
    <p:extLst>
      <p:ext uri="{BB962C8B-B14F-4D97-AF65-F5344CB8AC3E}">
        <p14:creationId xmlns:p14="http://schemas.microsoft.com/office/powerpoint/2010/main" val="208023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22B0BED3-09F3-4841-BFD7-60F885BF58F3}" type="slidenum">
              <a:rPr lang="en-US" altLang="en-US">
                <a:solidFill>
                  <a:srgbClr val="000000"/>
                </a:solidFill>
                <a:latin typeface="Arial" panose="020B0604020202020204" pitchFamily="34" charset="0"/>
              </a:rPr>
              <a:pPr defTabSz="931774" fontAlgn="base">
                <a:spcBef>
                  <a:spcPct val="0"/>
                </a:spcBef>
                <a:spcAft>
                  <a:spcPct val="0"/>
                </a:spcAft>
                <a:defRPr/>
              </a:pPr>
              <a:t>110</a:t>
            </a:fld>
            <a:endParaRPr lang="en-US" altLang="en-US">
              <a:solidFill>
                <a:srgbClr val="000000"/>
              </a:solidFill>
              <a:latin typeface="Arial" panose="020B0604020202020204" pitchFamily="34" charset="0"/>
            </a:endParaRPr>
          </a:p>
        </p:txBody>
      </p:sp>
      <p:sp>
        <p:nvSpPr>
          <p:cNvPr id="193538" name="Rectangle 2"/>
          <p:cNvSpPr>
            <a:spLocks noGrp="1" noRot="1" noChangeAspect="1" noChangeArrowheads="1" noTextEdit="1"/>
          </p:cNvSpPr>
          <p:nvPr>
            <p:ph type="sldImg"/>
          </p:nvPr>
        </p:nvSpPr>
        <p:spPr>
          <a:xfrm>
            <a:off x="1223963" y="709613"/>
            <a:ext cx="4732337" cy="3549650"/>
          </a:xfrm>
          <a:ln/>
        </p:spPr>
      </p:sp>
      <p:sp>
        <p:nvSpPr>
          <p:cNvPr id="193539" name="Rectangle 3"/>
          <p:cNvSpPr>
            <a:spLocks noGrp="1" noChangeArrowheads="1"/>
          </p:cNvSpPr>
          <p:nvPr>
            <p:ph type="body" idx="1"/>
          </p:nvPr>
        </p:nvSpPr>
        <p:spPr/>
        <p:txBody>
          <a:bodyPr/>
          <a:lstStyle/>
          <a:p>
            <a:r>
              <a:rPr lang="en-US" altLang="en-US" dirty="0"/>
              <a:t>Even within recommended standards, still have 20% complaint rate.</a:t>
            </a:r>
          </a:p>
          <a:p>
            <a:endParaRPr lang="en-US" altLang="en-US" dirty="0"/>
          </a:p>
          <a:p>
            <a:r>
              <a:rPr lang="en-US" altLang="en-US" dirty="0"/>
              <a:t>American Society of Heating, Refrigeration, and Air-Conditioning Engineers (ASHRAE) </a:t>
            </a:r>
          </a:p>
        </p:txBody>
      </p:sp>
    </p:spTree>
    <p:extLst>
      <p:ext uri="{BB962C8B-B14F-4D97-AF65-F5344CB8AC3E}">
        <p14:creationId xmlns:p14="http://schemas.microsoft.com/office/powerpoint/2010/main" val="1177336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C1412ACC-40FE-4888-871B-7EE0CD32946B}" type="slidenum">
              <a:rPr lang="en-US" altLang="en-US">
                <a:solidFill>
                  <a:srgbClr val="000000"/>
                </a:solidFill>
                <a:latin typeface="Arial" panose="020B0604020202020204" pitchFamily="34" charset="0"/>
              </a:rPr>
              <a:pPr defTabSz="931774" fontAlgn="base">
                <a:spcBef>
                  <a:spcPct val="0"/>
                </a:spcBef>
                <a:spcAft>
                  <a:spcPct val="0"/>
                </a:spcAft>
                <a:defRPr/>
              </a:pPr>
              <a:t>111</a:t>
            </a:fld>
            <a:endParaRPr lang="en-US" altLang="en-US">
              <a:solidFill>
                <a:srgbClr val="000000"/>
              </a:solidFill>
              <a:latin typeface="Arial" panose="020B0604020202020204" pitchFamily="34" charset="0"/>
            </a:endParaRPr>
          </a:p>
        </p:txBody>
      </p:sp>
      <p:sp>
        <p:nvSpPr>
          <p:cNvPr id="285698" name="Rectangle 2"/>
          <p:cNvSpPr>
            <a:spLocks noGrp="1" noRot="1" noChangeAspect="1" noChangeArrowheads="1" noTextEdit="1"/>
          </p:cNvSpPr>
          <p:nvPr>
            <p:ph type="sldImg"/>
          </p:nvPr>
        </p:nvSpPr>
        <p:spPr>
          <a:xfrm>
            <a:off x="1223963" y="709613"/>
            <a:ext cx="4732337" cy="3549650"/>
          </a:xfrm>
          <a:ln/>
        </p:spPr>
      </p:sp>
      <p:sp>
        <p:nvSpPr>
          <p:cNvPr id="285699" name="Rectangle 3"/>
          <p:cNvSpPr>
            <a:spLocks noGrp="1" noChangeArrowheads="1"/>
          </p:cNvSpPr>
          <p:nvPr>
            <p:ph type="body" idx="1"/>
          </p:nvPr>
        </p:nvSpPr>
        <p:spPr/>
        <p:txBody>
          <a:bodyPr/>
          <a:lstStyle/>
          <a:p>
            <a:r>
              <a:rPr lang="en-US" altLang="en-US"/>
              <a:t>Difficult to assess and associate with building. Drs frequently diagnose symptoms as “building related” based on limited anecdotal information.  There could be other causes (allergy season, infectious disease).</a:t>
            </a:r>
          </a:p>
        </p:txBody>
      </p:sp>
    </p:spTree>
    <p:extLst>
      <p:ext uri="{BB962C8B-B14F-4D97-AF65-F5344CB8AC3E}">
        <p14:creationId xmlns:p14="http://schemas.microsoft.com/office/powerpoint/2010/main" val="28263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C9B7E428-AAE4-4612-999E-2DE779F96AE7}" type="slidenum">
              <a:rPr lang="en-US" altLang="en-US">
                <a:solidFill>
                  <a:srgbClr val="000000"/>
                </a:solidFill>
                <a:latin typeface="Arial" panose="020B0604020202020204" pitchFamily="34" charset="0"/>
              </a:rPr>
              <a:pPr defTabSz="931774" fontAlgn="base">
                <a:spcBef>
                  <a:spcPct val="0"/>
                </a:spcBef>
                <a:spcAft>
                  <a:spcPct val="0"/>
                </a:spcAft>
                <a:defRPr/>
              </a:pPr>
              <a:t>112</a:t>
            </a:fld>
            <a:endParaRPr lang="en-US" altLang="en-US">
              <a:solidFill>
                <a:srgbClr val="000000"/>
              </a:solidFill>
              <a:latin typeface="Arial" panose="020B0604020202020204" pitchFamily="34" charset="0"/>
            </a:endParaRPr>
          </a:p>
        </p:txBody>
      </p:sp>
      <p:sp>
        <p:nvSpPr>
          <p:cNvPr id="287746" name="Rectangle 2"/>
          <p:cNvSpPr>
            <a:spLocks noGrp="1" noRot="1" noChangeAspect="1" noChangeArrowheads="1" noTextEdit="1"/>
          </p:cNvSpPr>
          <p:nvPr>
            <p:ph type="sldImg"/>
          </p:nvPr>
        </p:nvSpPr>
        <p:spPr>
          <a:xfrm>
            <a:off x="1223963" y="709613"/>
            <a:ext cx="4732337" cy="3549650"/>
          </a:xfrm>
          <a:ln/>
        </p:spPr>
      </p:sp>
      <p:sp>
        <p:nvSpPr>
          <p:cNvPr id="287747" name="Rectangle 3"/>
          <p:cNvSpPr>
            <a:spLocks noGrp="1" noChangeArrowheads="1"/>
          </p:cNvSpPr>
          <p:nvPr>
            <p:ph type="body" idx="1"/>
          </p:nvPr>
        </p:nvSpPr>
        <p:spPr/>
        <p:txBody>
          <a:bodyPr/>
          <a:lstStyle/>
          <a:p>
            <a:r>
              <a:rPr lang="en-US" altLang="en-US" dirty="0"/>
              <a:t>SBS is general. Difficult to diagnose and treat.</a:t>
            </a:r>
          </a:p>
          <a:p>
            <a:r>
              <a:rPr lang="en-US" altLang="en-US" dirty="0"/>
              <a:t>BRI is more concrete and defined</a:t>
            </a:r>
          </a:p>
        </p:txBody>
      </p:sp>
    </p:spTree>
    <p:extLst>
      <p:ext uri="{BB962C8B-B14F-4D97-AF65-F5344CB8AC3E}">
        <p14:creationId xmlns:p14="http://schemas.microsoft.com/office/powerpoint/2010/main" val="1518134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856F20E0-2110-46D6-9EA2-F5FF50A5747D}" type="slidenum">
              <a:rPr lang="en-US" altLang="en-US">
                <a:solidFill>
                  <a:srgbClr val="000000"/>
                </a:solidFill>
                <a:latin typeface="Arial" panose="020B0604020202020204" pitchFamily="34" charset="0"/>
              </a:rPr>
              <a:pPr defTabSz="931774" fontAlgn="base">
                <a:spcBef>
                  <a:spcPct val="0"/>
                </a:spcBef>
                <a:spcAft>
                  <a:spcPct val="0"/>
                </a:spcAft>
                <a:defRPr/>
              </a:pPr>
              <a:t>113</a:t>
            </a:fld>
            <a:endParaRPr lang="en-US" altLang="en-US">
              <a:solidFill>
                <a:srgbClr val="000000"/>
              </a:solidFill>
              <a:latin typeface="Arial" panose="020B0604020202020204" pitchFamily="34" charset="0"/>
            </a:endParaRPr>
          </a:p>
        </p:txBody>
      </p:sp>
      <p:sp>
        <p:nvSpPr>
          <p:cNvPr id="289794" name="Rectangle 2"/>
          <p:cNvSpPr>
            <a:spLocks noGrp="1" noRot="1" noChangeAspect="1" noChangeArrowheads="1" noTextEdit="1"/>
          </p:cNvSpPr>
          <p:nvPr>
            <p:ph type="sldImg"/>
          </p:nvPr>
        </p:nvSpPr>
        <p:spPr>
          <a:xfrm>
            <a:off x="1223963" y="709613"/>
            <a:ext cx="4732337" cy="3549650"/>
          </a:xfrm>
          <a:ln/>
        </p:spPr>
      </p:sp>
      <p:sp>
        <p:nvSpPr>
          <p:cNvPr id="289795" name="Rectangle 3"/>
          <p:cNvSpPr>
            <a:spLocks noGrp="1" noChangeArrowheads="1"/>
          </p:cNvSpPr>
          <p:nvPr>
            <p:ph type="body" idx="1"/>
          </p:nvPr>
        </p:nvSpPr>
        <p:spPr/>
        <p:txBody>
          <a:bodyPr/>
          <a:lstStyle/>
          <a:p>
            <a:r>
              <a:rPr lang="en-US" altLang="en-US" dirty="0"/>
              <a:t>Similar symptoms.  BRI is more defined and treatable.</a:t>
            </a:r>
          </a:p>
        </p:txBody>
      </p:sp>
    </p:spTree>
    <p:extLst>
      <p:ext uri="{BB962C8B-B14F-4D97-AF65-F5344CB8AC3E}">
        <p14:creationId xmlns:p14="http://schemas.microsoft.com/office/powerpoint/2010/main" val="3958414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45CBA467-4C51-44AB-B67F-195965E7B1C4}" type="slidenum">
              <a:rPr lang="en-US" altLang="en-US">
                <a:solidFill>
                  <a:srgbClr val="000000"/>
                </a:solidFill>
                <a:latin typeface="Arial" panose="020B0604020202020204" pitchFamily="34" charset="0"/>
              </a:rPr>
              <a:pPr defTabSz="931774" fontAlgn="base">
                <a:spcBef>
                  <a:spcPct val="0"/>
                </a:spcBef>
                <a:spcAft>
                  <a:spcPct val="0"/>
                </a:spcAft>
                <a:defRPr/>
              </a:pPr>
              <a:t>115</a:t>
            </a:fld>
            <a:endParaRPr lang="en-US" altLang="en-US">
              <a:solidFill>
                <a:srgbClr val="000000"/>
              </a:solidFill>
              <a:latin typeface="Arial" panose="020B0604020202020204" pitchFamily="34" charset="0"/>
            </a:endParaRPr>
          </a:p>
        </p:txBody>
      </p:sp>
      <p:sp>
        <p:nvSpPr>
          <p:cNvPr id="194562" name="Rectangle 2"/>
          <p:cNvSpPr>
            <a:spLocks noGrp="1" noRot="1" noChangeAspect="1" noChangeArrowheads="1" noTextEdit="1"/>
          </p:cNvSpPr>
          <p:nvPr>
            <p:ph type="sldImg"/>
          </p:nvPr>
        </p:nvSpPr>
        <p:spPr>
          <a:xfrm>
            <a:off x="1223963" y="709613"/>
            <a:ext cx="4732337" cy="3549650"/>
          </a:xfrm>
          <a:ln/>
        </p:spPr>
      </p:sp>
      <p:sp>
        <p:nvSpPr>
          <p:cNvPr id="194563" name="Rectangle 3"/>
          <p:cNvSpPr>
            <a:spLocks noGrp="1" noChangeArrowheads="1"/>
          </p:cNvSpPr>
          <p:nvPr>
            <p:ph type="body" idx="1"/>
          </p:nvPr>
        </p:nvSpPr>
        <p:spPr/>
        <p:txBody>
          <a:bodyPr/>
          <a:lstStyle/>
          <a:p>
            <a:r>
              <a:rPr lang="en-US" altLang="en-US"/>
              <a:t>Activities: Perfume, plants, air fresheners, candles, etc.</a:t>
            </a:r>
          </a:p>
          <a:p>
            <a:r>
              <a:rPr lang="en-US" altLang="en-US"/>
              <a:t>Design and Condition: New vs. old, add-ons</a:t>
            </a:r>
          </a:p>
          <a:p>
            <a:r>
              <a:rPr lang="en-US" altLang="en-US"/>
              <a:t>General Outdoor: pollen, mold, leaves, diesel exhaust.</a:t>
            </a:r>
          </a:p>
        </p:txBody>
      </p:sp>
    </p:spTree>
    <p:extLst>
      <p:ext uri="{BB962C8B-B14F-4D97-AF65-F5344CB8AC3E}">
        <p14:creationId xmlns:p14="http://schemas.microsoft.com/office/powerpoint/2010/main" val="40385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5"/>
          </p:nvPr>
        </p:nvSpPr>
        <p:spPr/>
        <p:txBody>
          <a:bodyPr/>
          <a:lstStyle/>
          <a:p>
            <a:pPr defTabSz="465887">
              <a:defRPr/>
            </a:pPr>
            <a:fld id="{5EF5F2DC-45FA-4941-B1A0-1A523EE0FFB3}" type="slidenum">
              <a:rPr lang="en-US">
                <a:solidFill>
                  <a:prstClr val="black"/>
                </a:solidFill>
                <a:latin typeface="Calibri" panose="020F0502020204030204"/>
              </a:rPr>
              <a:pPr defTabSz="46588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751023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6AE07CA7-E019-4F47-A1C4-501FF06BD49C}" type="slidenum">
              <a:rPr lang="en-US" altLang="en-US">
                <a:solidFill>
                  <a:srgbClr val="000000"/>
                </a:solidFill>
                <a:latin typeface="Arial" panose="020B0604020202020204" pitchFamily="34" charset="0"/>
              </a:rPr>
              <a:pPr defTabSz="931774" fontAlgn="base">
                <a:spcBef>
                  <a:spcPct val="0"/>
                </a:spcBef>
                <a:spcAft>
                  <a:spcPct val="0"/>
                </a:spcAft>
                <a:defRPr/>
              </a:pPr>
              <a:t>116</a:t>
            </a:fld>
            <a:endParaRPr lang="en-US" altLang="en-US">
              <a:solidFill>
                <a:srgbClr val="000000"/>
              </a:solidFill>
              <a:latin typeface="Arial" panose="020B0604020202020204" pitchFamily="34" charset="0"/>
            </a:endParaRPr>
          </a:p>
        </p:txBody>
      </p:sp>
      <p:sp>
        <p:nvSpPr>
          <p:cNvPr id="261122" name="Rectangle 2"/>
          <p:cNvSpPr>
            <a:spLocks noGrp="1" noRot="1" noChangeAspect="1" noChangeArrowheads="1" noTextEdit="1"/>
          </p:cNvSpPr>
          <p:nvPr>
            <p:ph type="sldImg"/>
          </p:nvPr>
        </p:nvSpPr>
        <p:spPr>
          <a:xfrm>
            <a:off x="1223963" y="709613"/>
            <a:ext cx="4732337" cy="3549650"/>
          </a:xfrm>
          <a:ln/>
        </p:spPr>
      </p:sp>
      <p:sp>
        <p:nvSpPr>
          <p:cNvPr id="261123" name="Rectangle 3"/>
          <p:cNvSpPr>
            <a:spLocks noGrp="1" noChangeArrowheads="1"/>
          </p:cNvSpPr>
          <p:nvPr>
            <p:ph type="body" idx="1"/>
          </p:nvPr>
        </p:nvSpPr>
        <p:spPr/>
        <p:txBody>
          <a:bodyPr/>
          <a:lstStyle/>
          <a:p>
            <a:r>
              <a:rPr lang="en-US" altLang="en-US"/>
              <a:t>In general ventilation systems regulate temperature and humidity for the comfort of building occupants.  It also supplies general ventilation which decreases common indoor contaminants.  The type and purpose of the HVAC system will determine the exact components found in a facility’s system.</a:t>
            </a:r>
          </a:p>
        </p:txBody>
      </p:sp>
    </p:spTree>
    <p:extLst>
      <p:ext uri="{BB962C8B-B14F-4D97-AF65-F5344CB8AC3E}">
        <p14:creationId xmlns:p14="http://schemas.microsoft.com/office/powerpoint/2010/main" val="2118595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117</a:t>
            </a:fld>
            <a:endParaRPr lang="en-US" dirty="0">
              <a:solidFill>
                <a:srgbClr val="000000"/>
              </a:solidFill>
              <a:latin typeface="Arial" charset="0"/>
            </a:endParaRPr>
          </a:p>
        </p:txBody>
      </p:sp>
    </p:spTree>
    <p:extLst>
      <p:ext uri="{BB962C8B-B14F-4D97-AF65-F5344CB8AC3E}">
        <p14:creationId xmlns:p14="http://schemas.microsoft.com/office/powerpoint/2010/main" val="3770373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F6C06EC0-DD5D-4E45-A81A-CD9FC66DFCB7}" type="slidenum">
              <a:rPr lang="en-US" altLang="en-US">
                <a:solidFill>
                  <a:srgbClr val="000000"/>
                </a:solidFill>
                <a:latin typeface="Arial" panose="020B0604020202020204" pitchFamily="34" charset="0"/>
              </a:rPr>
              <a:pPr defTabSz="931774" fontAlgn="base">
                <a:spcBef>
                  <a:spcPct val="0"/>
                </a:spcBef>
                <a:spcAft>
                  <a:spcPct val="0"/>
                </a:spcAft>
                <a:defRPr/>
              </a:pPr>
              <a:t>118</a:t>
            </a:fld>
            <a:endParaRPr lang="en-US" altLang="en-US">
              <a:solidFill>
                <a:srgbClr val="000000"/>
              </a:solidFill>
              <a:latin typeface="Arial" panose="020B0604020202020204" pitchFamily="34" charset="0"/>
            </a:endParaRPr>
          </a:p>
        </p:txBody>
      </p:sp>
      <p:sp>
        <p:nvSpPr>
          <p:cNvPr id="229378" name="Rectangle 2"/>
          <p:cNvSpPr>
            <a:spLocks noGrp="1" noRot="1" noChangeAspect="1" noChangeArrowheads="1" noTextEdit="1"/>
          </p:cNvSpPr>
          <p:nvPr>
            <p:ph type="sldImg"/>
          </p:nvPr>
        </p:nvSpPr>
        <p:spPr>
          <a:xfrm>
            <a:off x="1223963" y="709613"/>
            <a:ext cx="4732337" cy="3549650"/>
          </a:xfrm>
          <a:ln/>
        </p:spPr>
      </p:sp>
      <p:sp>
        <p:nvSpPr>
          <p:cNvPr id="229379" name="Rectangle 3"/>
          <p:cNvSpPr>
            <a:spLocks noGrp="1" noChangeArrowheads="1"/>
          </p:cNvSpPr>
          <p:nvPr>
            <p:ph type="body" idx="1"/>
          </p:nvPr>
        </p:nvSpPr>
        <p:spPr/>
        <p:txBody>
          <a:bodyPr/>
          <a:lstStyle/>
          <a:p>
            <a:r>
              <a:rPr lang="en-US" altLang="en-US"/>
              <a:t>Selected Definitions</a:t>
            </a:r>
          </a:p>
          <a:p>
            <a:r>
              <a:rPr lang="en-US" altLang="en-US"/>
              <a:t>Office Building: Office-type work</a:t>
            </a:r>
          </a:p>
          <a:p>
            <a:r>
              <a:rPr lang="en-US" altLang="en-US"/>
              <a:t>HVAC: Includes all components.  Includes window A/C units.</a:t>
            </a:r>
          </a:p>
          <a:p>
            <a:r>
              <a:rPr lang="en-US" altLang="en-US"/>
              <a:t>Renovation: Building modification, not repair</a:t>
            </a:r>
          </a:p>
          <a:p>
            <a:endParaRPr lang="en-US" altLang="en-US"/>
          </a:p>
        </p:txBody>
      </p:sp>
    </p:spTree>
    <p:extLst>
      <p:ext uri="{BB962C8B-B14F-4D97-AF65-F5344CB8AC3E}">
        <p14:creationId xmlns:p14="http://schemas.microsoft.com/office/powerpoint/2010/main" val="352278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A3072079-3CF0-4D62-BD88-CBFE6B3A897A}" type="datetime1">
              <a:rPr lang="en-US">
                <a:solidFill>
                  <a:srgbClr val="000000"/>
                </a:solidFill>
                <a:latin typeface="Arial" charset="0"/>
              </a:rPr>
              <a:pPr defTabSz="931774" fontAlgn="base">
                <a:spcBef>
                  <a:spcPct val="0"/>
                </a:spcBef>
                <a:spcAft>
                  <a:spcPct val="0"/>
                </a:spcAft>
                <a:defRPr/>
              </a:pPr>
              <a:t>5/15/2024</a:t>
            </a:fld>
            <a:endParaRPr lang="en-US" dirty="0">
              <a:solidFill>
                <a:srgbClr val="000000"/>
              </a:solidFill>
              <a:latin typeface="Arial" charset="0"/>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2687587A-7DBC-4B3C-B174-49C1D3E4B17A}" type="slidenum">
              <a:rPr lang="en-US">
                <a:solidFill>
                  <a:srgbClr val="000000"/>
                </a:solidFill>
                <a:latin typeface="Arial" charset="0"/>
              </a:rPr>
              <a:pPr defTabSz="931774" fontAlgn="base">
                <a:spcBef>
                  <a:spcPct val="0"/>
                </a:spcBef>
                <a:spcAft>
                  <a:spcPct val="0"/>
                </a:spcAft>
                <a:defRPr/>
              </a:pPr>
              <a:t>121</a:t>
            </a:fld>
            <a:endParaRPr lang="en-US" dirty="0">
              <a:solidFill>
                <a:srgbClr val="000000"/>
              </a:solidFill>
              <a:latin typeface="Arial" charset="0"/>
            </a:endParaRPr>
          </a:p>
        </p:txBody>
      </p:sp>
    </p:spTree>
    <p:extLst>
      <p:ext uri="{BB962C8B-B14F-4D97-AF65-F5344CB8AC3E}">
        <p14:creationId xmlns:p14="http://schemas.microsoft.com/office/powerpoint/2010/main" val="2827540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18C0ACE1-0F11-449C-93CA-A8B7B084A2BA}" type="slidenum">
              <a:rPr lang="en-US" altLang="en-US">
                <a:solidFill>
                  <a:srgbClr val="000000"/>
                </a:solidFill>
                <a:latin typeface="Arial" panose="020B0604020202020204" pitchFamily="34" charset="0"/>
              </a:rPr>
              <a:pPr defTabSz="931774" fontAlgn="base">
                <a:spcBef>
                  <a:spcPct val="0"/>
                </a:spcBef>
                <a:spcAft>
                  <a:spcPct val="0"/>
                </a:spcAft>
                <a:defRPr/>
              </a:pPr>
              <a:t>122</a:t>
            </a:fld>
            <a:endParaRPr lang="en-US" altLang="en-US">
              <a:solidFill>
                <a:srgbClr val="000000"/>
              </a:solidFill>
              <a:latin typeface="Arial" panose="020B0604020202020204" pitchFamily="34" charset="0"/>
            </a:endParaRPr>
          </a:p>
        </p:txBody>
      </p:sp>
      <p:sp>
        <p:nvSpPr>
          <p:cNvPr id="230402" name="Rectangle 2"/>
          <p:cNvSpPr>
            <a:spLocks noGrp="1" noRot="1" noChangeAspect="1" noChangeArrowheads="1" noTextEdit="1"/>
          </p:cNvSpPr>
          <p:nvPr>
            <p:ph type="sldImg"/>
          </p:nvPr>
        </p:nvSpPr>
        <p:spPr>
          <a:xfrm>
            <a:off x="1223963" y="709613"/>
            <a:ext cx="4732337" cy="3549650"/>
          </a:xfrm>
          <a:ln/>
        </p:spPr>
      </p:sp>
      <p:sp>
        <p:nvSpPr>
          <p:cNvPr id="230403" name="Rectangle 3"/>
          <p:cNvSpPr>
            <a:spLocks noGrp="1" noChangeArrowheads="1"/>
          </p:cNvSpPr>
          <p:nvPr>
            <p:ph type="body" idx="1"/>
          </p:nvPr>
        </p:nvSpPr>
        <p:spPr/>
        <p:txBody>
          <a:bodyPr/>
          <a:lstStyle/>
          <a:p>
            <a:r>
              <a:rPr lang="en-US" altLang="en-US"/>
              <a:t>Stress Temperature requirement</a:t>
            </a:r>
          </a:p>
          <a:p>
            <a:r>
              <a:rPr lang="en-US" altLang="en-US"/>
              <a:t>Model written plan is provided by PEOSH\</a:t>
            </a:r>
          </a:p>
          <a:p>
            <a:r>
              <a:rPr lang="en-US" altLang="en-US"/>
              <a:t>Maintain in operable condition all portals designed for introducing natural ventilation </a:t>
            </a:r>
          </a:p>
          <a:p>
            <a:pPr lvl="3"/>
            <a:r>
              <a:rPr lang="en-US" altLang="en-US"/>
              <a:t>windows, doors, vents, and stacks</a:t>
            </a:r>
          </a:p>
          <a:p>
            <a:endParaRPr lang="en-US" altLang="en-US"/>
          </a:p>
        </p:txBody>
      </p:sp>
    </p:spTree>
    <p:extLst>
      <p:ext uri="{BB962C8B-B14F-4D97-AF65-F5344CB8AC3E}">
        <p14:creationId xmlns:p14="http://schemas.microsoft.com/office/powerpoint/2010/main" val="1906669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F0A460FC-0E22-42E7-AE4E-14E2C57568C6}" type="slidenum">
              <a:rPr lang="en-US" altLang="en-US">
                <a:solidFill>
                  <a:srgbClr val="000000"/>
                </a:solidFill>
                <a:latin typeface="Arial" panose="020B0604020202020204" pitchFamily="34" charset="0"/>
              </a:rPr>
              <a:pPr defTabSz="931774" fontAlgn="base">
                <a:spcBef>
                  <a:spcPct val="0"/>
                </a:spcBef>
                <a:spcAft>
                  <a:spcPct val="0"/>
                </a:spcAft>
                <a:defRPr/>
              </a:pPr>
              <a:t>123</a:t>
            </a:fld>
            <a:endParaRPr lang="en-US" altLang="en-US">
              <a:solidFill>
                <a:srgbClr val="000000"/>
              </a:solidFill>
              <a:latin typeface="Arial" panose="020B0604020202020204" pitchFamily="34" charset="0"/>
            </a:endParaRPr>
          </a:p>
        </p:txBody>
      </p:sp>
      <p:sp>
        <p:nvSpPr>
          <p:cNvPr id="231426" name="Rectangle 2"/>
          <p:cNvSpPr>
            <a:spLocks noGrp="1" noRot="1" noChangeAspect="1" noChangeArrowheads="1" noTextEdit="1"/>
          </p:cNvSpPr>
          <p:nvPr>
            <p:ph type="sldImg"/>
          </p:nvPr>
        </p:nvSpPr>
        <p:spPr>
          <a:xfrm>
            <a:off x="1223963" y="709613"/>
            <a:ext cx="4732337" cy="3549650"/>
          </a:xfrm>
          <a:ln/>
        </p:spPr>
      </p:sp>
      <p:sp>
        <p:nvSpPr>
          <p:cNvPr id="231427" name="Rectangle 3"/>
          <p:cNvSpPr>
            <a:spLocks noGrp="1" noChangeArrowheads="1"/>
          </p:cNvSpPr>
          <p:nvPr>
            <p:ph type="body" idx="1"/>
          </p:nvPr>
        </p:nvSpPr>
        <p:spPr/>
        <p:txBody>
          <a:bodyPr/>
          <a:lstStyle/>
          <a:p>
            <a:r>
              <a:rPr lang="en-US" altLang="en-US" sz="2000" dirty="0"/>
              <a:t>Are not required to fix leak w/in 48hrs, just remove material.</a:t>
            </a:r>
          </a:p>
          <a:p>
            <a:r>
              <a:rPr lang="en-US" altLang="en-US" sz="2000" dirty="0"/>
              <a:t>Clean up mold in accordance with recommended practice.  Don’t have to sample. Spend money on repair.</a:t>
            </a:r>
          </a:p>
        </p:txBody>
      </p:sp>
    </p:spTree>
    <p:extLst>
      <p:ext uri="{BB962C8B-B14F-4D97-AF65-F5344CB8AC3E}">
        <p14:creationId xmlns:p14="http://schemas.microsoft.com/office/powerpoint/2010/main" val="943562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407F021B-1F84-41E4-9F58-AA694C2D568E}" type="slidenum">
              <a:rPr lang="en-US" altLang="en-US">
                <a:solidFill>
                  <a:srgbClr val="000000"/>
                </a:solidFill>
                <a:latin typeface="Arial" panose="020B0604020202020204" pitchFamily="34" charset="0"/>
              </a:rPr>
              <a:pPr defTabSz="931774" fontAlgn="base">
                <a:spcBef>
                  <a:spcPct val="0"/>
                </a:spcBef>
                <a:spcAft>
                  <a:spcPct val="0"/>
                </a:spcAft>
                <a:defRPr/>
              </a:pPr>
              <a:t>124</a:t>
            </a:fld>
            <a:endParaRPr lang="en-US" altLang="en-US">
              <a:solidFill>
                <a:srgbClr val="000000"/>
              </a:solidFill>
              <a:latin typeface="Arial" panose="020B0604020202020204" pitchFamily="34" charset="0"/>
            </a:endParaRPr>
          </a:p>
        </p:txBody>
      </p:sp>
      <p:sp>
        <p:nvSpPr>
          <p:cNvPr id="232450" name="Rectangle 2"/>
          <p:cNvSpPr>
            <a:spLocks noGrp="1" noRot="1" noChangeAspect="1" noChangeArrowheads="1" noTextEdit="1"/>
          </p:cNvSpPr>
          <p:nvPr>
            <p:ph type="sldImg"/>
          </p:nvPr>
        </p:nvSpPr>
        <p:spPr>
          <a:xfrm>
            <a:off x="1223963" y="709613"/>
            <a:ext cx="4732337" cy="3549650"/>
          </a:xfrm>
          <a:ln/>
        </p:spPr>
      </p:sp>
      <p:sp>
        <p:nvSpPr>
          <p:cNvPr id="232451" name="Rectangle 3"/>
          <p:cNvSpPr>
            <a:spLocks noGrp="1" noChangeArrowheads="1"/>
          </p:cNvSpPr>
          <p:nvPr>
            <p:ph type="body" idx="1"/>
          </p:nvPr>
        </p:nvSpPr>
        <p:spPr/>
        <p:txBody>
          <a:bodyPr/>
          <a:lstStyle/>
          <a:p>
            <a:r>
              <a:rPr lang="en-US" altLang="en-US" sz="2000" dirty="0"/>
              <a:t>Example notification form included in program</a:t>
            </a:r>
          </a:p>
          <a:p>
            <a:r>
              <a:rPr lang="en-US" altLang="en-US" sz="2000" dirty="0"/>
              <a:t>Cleaned and aired out is subjective.  No visible dust or offensive odors.  Temp relocate sensitive staff may be advisable.</a:t>
            </a:r>
          </a:p>
        </p:txBody>
      </p:sp>
    </p:spTree>
    <p:extLst>
      <p:ext uri="{BB962C8B-B14F-4D97-AF65-F5344CB8AC3E}">
        <p14:creationId xmlns:p14="http://schemas.microsoft.com/office/powerpoint/2010/main" val="3577543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7F03E222-4E74-4E40-876D-550DB0428CAB}" type="slidenum">
              <a:rPr lang="en-US" altLang="en-US">
                <a:solidFill>
                  <a:srgbClr val="000000"/>
                </a:solidFill>
                <a:latin typeface="Arial" panose="020B0604020202020204" pitchFamily="34" charset="0"/>
              </a:rPr>
              <a:pPr defTabSz="931774" fontAlgn="base">
                <a:spcBef>
                  <a:spcPct val="0"/>
                </a:spcBef>
                <a:spcAft>
                  <a:spcPct val="0"/>
                </a:spcAft>
                <a:defRPr/>
              </a:pPr>
              <a:t>125</a:t>
            </a:fld>
            <a:endParaRPr lang="en-US" altLang="en-US">
              <a:solidFill>
                <a:srgbClr val="000000"/>
              </a:solidFill>
              <a:latin typeface="Arial" panose="020B0604020202020204" pitchFamily="34" charset="0"/>
            </a:endParaRPr>
          </a:p>
        </p:txBody>
      </p:sp>
      <p:sp>
        <p:nvSpPr>
          <p:cNvPr id="214018" name="Rectangle 2"/>
          <p:cNvSpPr>
            <a:spLocks noGrp="1" noRot="1" noChangeAspect="1" noChangeArrowheads="1" noTextEdit="1"/>
          </p:cNvSpPr>
          <p:nvPr>
            <p:ph type="sldImg"/>
          </p:nvPr>
        </p:nvSpPr>
        <p:spPr>
          <a:xfrm>
            <a:off x="1223963" y="709613"/>
            <a:ext cx="4732337" cy="3549650"/>
          </a:xfrm>
          <a:ln/>
        </p:spPr>
      </p:sp>
      <p:sp>
        <p:nvSpPr>
          <p:cNvPr id="214019" name="Rectangle 3"/>
          <p:cNvSpPr>
            <a:spLocks noGrp="1" noChangeArrowheads="1"/>
          </p:cNvSpPr>
          <p:nvPr>
            <p:ph type="body" idx="1"/>
          </p:nvPr>
        </p:nvSpPr>
        <p:spPr/>
        <p:txBody>
          <a:bodyPr/>
          <a:lstStyle/>
          <a:p>
            <a:r>
              <a:rPr lang="en-US" altLang="en-US" sz="2000" dirty="0"/>
              <a:t>and Blueprints, water treatment logs, HVAC commissioning reports, balancing reports, O&amp;M manuals.</a:t>
            </a:r>
          </a:p>
        </p:txBody>
      </p:sp>
    </p:spTree>
    <p:extLst>
      <p:ext uri="{BB962C8B-B14F-4D97-AF65-F5344CB8AC3E}">
        <p14:creationId xmlns:p14="http://schemas.microsoft.com/office/powerpoint/2010/main" val="1972476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D9494D8E-63C6-4217-8546-2EE793186EB8}" type="slidenum">
              <a:rPr lang="en-US" altLang="en-US">
                <a:solidFill>
                  <a:srgbClr val="000000"/>
                </a:solidFill>
                <a:latin typeface="Arial" panose="020B0604020202020204" pitchFamily="34" charset="0"/>
              </a:rPr>
              <a:pPr defTabSz="931774" fontAlgn="base">
                <a:spcBef>
                  <a:spcPct val="0"/>
                </a:spcBef>
                <a:spcAft>
                  <a:spcPct val="0"/>
                </a:spcAft>
                <a:defRPr/>
              </a:pPr>
              <a:t>126</a:t>
            </a:fld>
            <a:endParaRPr lang="en-US" altLang="en-US">
              <a:solidFill>
                <a:srgbClr val="000000"/>
              </a:solidFill>
              <a:latin typeface="Arial" panose="020B0604020202020204" pitchFamily="34" charset="0"/>
            </a:endParaRPr>
          </a:p>
        </p:txBody>
      </p:sp>
      <p:sp>
        <p:nvSpPr>
          <p:cNvPr id="233474" name="Rectangle 2"/>
          <p:cNvSpPr>
            <a:spLocks noGrp="1" noRot="1" noChangeAspect="1" noChangeArrowheads="1" noTextEdit="1"/>
          </p:cNvSpPr>
          <p:nvPr>
            <p:ph type="sldImg"/>
          </p:nvPr>
        </p:nvSpPr>
        <p:spPr>
          <a:xfrm>
            <a:off x="1223963" y="709613"/>
            <a:ext cx="4732337" cy="3549650"/>
          </a:xfrm>
          <a:ln/>
        </p:spPr>
      </p:sp>
      <p:sp>
        <p:nvSpPr>
          <p:cNvPr id="233475" name="Rectangle 3"/>
          <p:cNvSpPr>
            <a:spLocks noGrp="1" noChangeArrowheads="1"/>
          </p:cNvSpPr>
          <p:nvPr>
            <p:ph type="body" idx="1"/>
          </p:nvPr>
        </p:nvSpPr>
        <p:spPr/>
        <p:txBody>
          <a:bodyPr/>
          <a:lstStyle/>
          <a:p>
            <a:r>
              <a:rPr lang="en-US" altLang="en-US" sz="2000"/>
              <a:t>10 day deadline is new</a:t>
            </a:r>
          </a:p>
        </p:txBody>
      </p:sp>
    </p:spTree>
    <p:extLst>
      <p:ext uri="{BB962C8B-B14F-4D97-AF65-F5344CB8AC3E}">
        <p14:creationId xmlns:p14="http://schemas.microsoft.com/office/powerpoint/2010/main" val="382026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B8EFD1C1-9A71-4C64-94DE-8C19A438A2D5}" type="slidenum">
              <a:rPr lang="en-US" altLang="en-US">
                <a:solidFill>
                  <a:srgbClr val="000000"/>
                </a:solidFill>
                <a:latin typeface="Arial" panose="020B0604020202020204" pitchFamily="34" charset="0"/>
              </a:rPr>
              <a:pPr defTabSz="931774" fontAlgn="base">
                <a:spcBef>
                  <a:spcPct val="0"/>
                </a:spcBef>
                <a:spcAft>
                  <a:spcPct val="0"/>
                </a:spcAft>
                <a:defRPr/>
              </a:pPr>
              <a:t>127</a:t>
            </a:fld>
            <a:endParaRPr lang="en-US" altLang="en-US">
              <a:solidFill>
                <a:srgbClr val="000000"/>
              </a:solidFill>
              <a:latin typeface="Arial" panose="020B0604020202020204" pitchFamily="34" charset="0"/>
            </a:endParaRPr>
          </a:p>
        </p:txBody>
      </p:sp>
      <p:sp>
        <p:nvSpPr>
          <p:cNvPr id="215042" name="Rectangle 2"/>
          <p:cNvSpPr>
            <a:spLocks noGrp="1" noRot="1" noChangeAspect="1" noChangeArrowheads="1" noTextEdit="1"/>
          </p:cNvSpPr>
          <p:nvPr>
            <p:ph type="sldImg"/>
          </p:nvPr>
        </p:nvSpPr>
        <p:spPr>
          <a:xfrm>
            <a:off x="1223963" y="709613"/>
            <a:ext cx="4732337" cy="3549650"/>
          </a:xfrm>
          <a:ln/>
        </p:spPr>
      </p:sp>
      <p:sp>
        <p:nvSpPr>
          <p:cNvPr id="215043" name="Rectangle 3"/>
          <p:cNvSpPr>
            <a:spLocks noGrp="1" noChangeArrowheads="1"/>
          </p:cNvSpPr>
          <p:nvPr>
            <p:ph type="body" idx="1"/>
          </p:nvPr>
        </p:nvSpPr>
        <p:spPr/>
        <p:txBody>
          <a:bodyPr/>
          <a:lstStyle/>
          <a:p>
            <a:pPr lvl="1"/>
            <a:r>
              <a:rPr lang="en-US" altLang="en-US" sz="2000" dirty="0"/>
              <a:t>Response (w/in 15 working days) may include any of the following: </a:t>
            </a:r>
          </a:p>
          <a:p>
            <a:pPr lvl="2"/>
            <a:r>
              <a:rPr lang="en-US" altLang="en-US" sz="2000" dirty="0"/>
              <a:t>Complaint unfounded;</a:t>
            </a:r>
          </a:p>
          <a:p>
            <a:pPr lvl="2"/>
            <a:r>
              <a:rPr lang="en-US" altLang="en-US" sz="2000" dirty="0"/>
              <a:t>Description and documentation of remedial action taken;</a:t>
            </a:r>
          </a:p>
          <a:p>
            <a:pPr lvl="2"/>
            <a:r>
              <a:rPr lang="en-US" altLang="en-US" sz="2000" dirty="0"/>
              <a:t>An outline of remedial measures planned with a timetable for completion; and/or</a:t>
            </a:r>
          </a:p>
          <a:p>
            <a:pPr lvl="2"/>
            <a:r>
              <a:rPr lang="en-US" altLang="en-US" sz="2000" dirty="0"/>
              <a:t>A statement that the problem is being studied with a timetable for completion of the study</a:t>
            </a:r>
          </a:p>
        </p:txBody>
      </p:sp>
    </p:spTree>
    <p:extLst>
      <p:ext uri="{BB962C8B-B14F-4D97-AF65-F5344CB8AC3E}">
        <p14:creationId xmlns:p14="http://schemas.microsoft.com/office/powerpoint/2010/main" val="48784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public member could justifiably believe that their objectivity was impaired when voting upon and executing the settlement. a public member could justifiably believe that their objectivity was impaired when voting upon and executing the settlement.</a:t>
            </a:r>
          </a:p>
        </p:txBody>
      </p:sp>
      <p:sp>
        <p:nvSpPr>
          <p:cNvPr id="4" name="Slide Number Placeholder 3"/>
          <p:cNvSpPr>
            <a:spLocks noGrp="1"/>
          </p:cNvSpPr>
          <p:nvPr>
            <p:ph type="sldNum" sz="quarter" idx="10"/>
          </p:nvPr>
        </p:nvSpPr>
        <p:spPr/>
        <p:txBody>
          <a:bodyPr/>
          <a:lstStyle/>
          <a:p>
            <a:pPr defTabSz="465887">
              <a:defRPr/>
            </a:pPr>
            <a:fld id="{BFC1D03A-39B6-4B04-9980-D9FF336A46A8}" type="slidenum">
              <a:rPr lang="en-US">
                <a:solidFill>
                  <a:prstClr val="black"/>
                </a:solidFill>
                <a:latin typeface="Calibri" panose="020F0502020204030204"/>
              </a:rPr>
              <a:pPr defTabSz="465887">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99489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E472EDD0-DEC2-49A0-9D47-C6A991565BE4}" type="slidenum">
              <a:rPr lang="en-US" altLang="en-US">
                <a:solidFill>
                  <a:srgbClr val="000000"/>
                </a:solidFill>
                <a:latin typeface="Arial" panose="020B0604020202020204" pitchFamily="34" charset="0"/>
              </a:rPr>
              <a:pPr defTabSz="931774" fontAlgn="base">
                <a:spcBef>
                  <a:spcPct val="0"/>
                </a:spcBef>
                <a:spcAft>
                  <a:spcPct val="0"/>
                </a:spcAft>
                <a:defRPr/>
              </a:pPr>
              <a:t>128</a:t>
            </a:fld>
            <a:endParaRPr lang="en-US" altLang="en-US">
              <a:solidFill>
                <a:srgbClr val="000000"/>
              </a:solidFill>
              <a:latin typeface="Arial" panose="020B0604020202020204" pitchFamily="34" charset="0"/>
            </a:endParaRPr>
          </a:p>
        </p:txBody>
      </p:sp>
      <p:sp>
        <p:nvSpPr>
          <p:cNvPr id="217090" name="Rectangle 2"/>
          <p:cNvSpPr>
            <a:spLocks noGrp="1" noRot="1" noChangeAspect="1" noChangeArrowheads="1" noTextEdit="1"/>
          </p:cNvSpPr>
          <p:nvPr>
            <p:ph type="sldImg"/>
          </p:nvPr>
        </p:nvSpPr>
        <p:spPr>
          <a:xfrm>
            <a:off x="1223963" y="709613"/>
            <a:ext cx="4732337" cy="3549650"/>
          </a:xfrm>
          <a:ln/>
        </p:spPr>
      </p:sp>
      <p:sp>
        <p:nvSpPr>
          <p:cNvPr id="217091" name="Rectangle 3"/>
          <p:cNvSpPr>
            <a:spLocks noGrp="1" noChangeArrowheads="1"/>
          </p:cNvSpPr>
          <p:nvPr>
            <p:ph type="body" idx="1"/>
          </p:nvPr>
        </p:nvSpPr>
        <p:spPr/>
        <p:txBody>
          <a:bodyPr/>
          <a:lstStyle/>
          <a:p>
            <a:pPr defTabSz="931774" eaLnBrk="0" fontAlgn="base" hangingPunct="0">
              <a:spcBef>
                <a:spcPct val="30000"/>
              </a:spcBef>
              <a:spcAft>
                <a:spcPct val="0"/>
              </a:spcAft>
              <a:defRPr/>
            </a:pPr>
            <a:r>
              <a:rPr lang="en-US" altLang="en-US" b="1" dirty="0"/>
              <a:t>PEOSH General Industry (29 CFR 1910.1001) </a:t>
            </a:r>
          </a:p>
          <a:p>
            <a:pPr defTabSz="931774" eaLnBrk="0" fontAlgn="base" hangingPunct="0">
              <a:spcBef>
                <a:spcPct val="30000"/>
              </a:spcBef>
              <a:spcAft>
                <a:spcPct val="0"/>
              </a:spcAft>
              <a:defRPr/>
            </a:pPr>
            <a:r>
              <a:rPr lang="en-US" altLang="en-US" b="1" dirty="0"/>
              <a:t> Construction (29 CFR 1926.1101) Asbestos Standards</a:t>
            </a:r>
          </a:p>
          <a:p>
            <a:endParaRPr lang="en-US" altLang="en-US" dirty="0"/>
          </a:p>
        </p:txBody>
      </p:sp>
    </p:spTree>
    <p:extLst>
      <p:ext uri="{BB962C8B-B14F-4D97-AF65-F5344CB8AC3E}">
        <p14:creationId xmlns:p14="http://schemas.microsoft.com/office/powerpoint/2010/main" val="1417071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E472EDD0-DEC2-49A0-9D47-C6A991565BE4}" type="slidenum">
              <a:rPr lang="en-US" altLang="en-US">
                <a:solidFill>
                  <a:srgbClr val="000000"/>
                </a:solidFill>
                <a:latin typeface="Arial" panose="020B0604020202020204" pitchFamily="34" charset="0"/>
              </a:rPr>
              <a:pPr defTabSz="931774" fontAlgn="base">
                <a:spcBef>
                  <a:spcPct val="0"/>
                </a:spcBef>
                <a:spcAft>
                  <a:spcPct val="0"/>
                </a:spcAft>
                <a:defRPr/>
              </a:pPr>
              <a:t>129</a:t>
            </a:fld>
            <a:endParaRPr lang="en-US" altLang="en-US">
              <a:solidFill>
                <a:srgbClr val="000000"/>
              </a:solidFill>
              <a:latin typeface="Arial" panose="020B0604020202020204" pitchFamily="34" charset="0"/>
            </a:endParaRPr>
          </a:p>
        </p:txBody>
      </p:sp>
      <p:sp>
        <p:nvSpPr>
          <p:cNvPr id="217090" name="Rectangle 2"/>
          <p:cNvSpPr>
            <a:spLocks noGrp="1" noRot="1" noChangeAspect="1" noChangeArrowheads="1" noTextEdit="1"/>
          </p:cNvSpPr>
          <p:nvPr>
            <p:ph type="sldImg"/>
          </p:nvPr>
        </p:nvSpPr>
        <p:spPr>
          <a:xfrm>
            <a:off x="1223963" y="709613"/>
            <a:ext cx="4732337" cy="3549650"/>
          </a:xfrm>
          <a:ln/>
        </p:spPr>
      </p:sp>
      <p:sp>
        <p:nvSpPr>
          <p:cNvPr id="217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86154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DC00C368-D34F-4F51-A83B-ACA350CE5014}" type="slidenum">
              <a:rPr lang="en-US" altLang="en-US">
                <a:solidFill>
                  <a:srgbClr val="000000"/>
                </a:solidFill>
                <a:latin typeface="Arial" panose="020B0604020202020204" pitchFamily="34" charset="0"/>
              </a:rPr>
              <a:pPr defTabSz="931774" fontAlgn="base">
                <a:spcBef>
                  <a:spcPct val="0"/>
                </a:spcBef>
                <a:spcAft>
                  <a:spcPct val="0"/>
                </a:spcAft>
                <a:defRPr/>
              </a:pPr>
              <a:t>130</a:t>
            </a:fld>
            <a:endParaRPr lang="en-US" altLang="en-US">
              <a:solidFill>
                <a:srgbClr val="000000"/>
              </a:solidFill>
              <a:latin typeface="Arial" panose="020B0604020202020204" pitchFamily="34" charset="0"/>
            </a:endParaRPr>
          </a:p>
        </p:txBody>
      </p:sp>
      <p:sp>
        <p:nvSpPr>
          <p:cNvPr id="234498" name="Rectangle 2"/>
          <p:cNvSpPr>
            <a:spLocks noGrp="1" noRot="1" noChangeAspect="1" noChangeArrowheads="1" noTextEdit="1"/>
          </p:cNvSpPr>
          <p:nvPr>
            <p:ph type="sldImg"/>
          </p:nvPr>
        </p:nvSpPr>
        <p:spPr>
          <a:xfrm>
            <a:off x="1223963" y="709613"/>
            <a:ext cx="4732337" cy="3549650"/>
          </a:xfrm>
          <a:ln/>
        </p:spPr>
      </p:sp>
      <p:sp>
        <p:nvSpPr>
          <p:cNvPr id="2344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51042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385EB59B-6E97-432C-B73B-399FE21CC7BE}" type="slidenum">
              <a:rPr lang="en-US" altLang="en-US">
                <a:solidFill>
                  <a:srgbClr val="000000"/>
                </a:solidFill>
                <a:latin typeface="Arial" panose="020B0604020202020204" pitchFamily="34" charset="0"/>
              </a:rPr>
              <a:pPr defTabSz="931774" fontAlgn="base">
                <a:spcBef>
                  <a:spcPct val="0"/>
                </a:spcBef>
                <a:spcAft>
                  <a:spcPct val="0"/>
                </a:spcAft>
                <a:defRPr/>
              </a:pPr>
              <a:t>131</a:t>
            </a:fld>
            <a:endParaRPr lang="en-US" altLang="en-US">
              <a:solidFill>
                <a:srgbClr val="000000"/>
              </a:solidFill>
              <a:latin typeface="Arial" panose="020B0604020202020204" pitchFamily="34" charset="0"/>
            </a:endParaRPr>
          </a:p>
        </p:txBody>
      </p:sp>
      <p:sp>
        <p:nvSpPr>
          <p:cNvPr id="235522" name="Rectangle 2"/>
          <p:cNvSpPr>
            <a:spLocks noGrp="1" noRot="1" noChangeAspect="1" noChangeArrowheads="1" noTextEdit="1"/>
          </p:cNvSpPr>
          <p:nvPr>
            <p:ph type="sldImg"/>
          </p:nvPr>
        </p:nvSpPr>
        <p:spPr>
          <a:xfrm>
            <a:off x="1223963" y="709613"/>
            <a:ext cx="4732337" cy="3549650"/>
          </a:xfrm>
          <a:ln/>
        </p:spPr>
      </p:sp>
      <p:sp>
        <p:nvSpPr>
          <p:cNvPr id="2355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99808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688F57F8-8347-479A-A860-E701CF3EB378}" type="slidenum">
              <a:rPr lang="en-US" altLang="en-US">
                <a:solidFill>
                  <a:srgbClr val="000000"/>
                </a:solidFill>
                <a:latin typeface="Arial" panose="020B0604020202020204" pitchFamily="34" charset="0"/>
              </a:rPr>
              <a:pPr defTabSz="931774" fontAlgn="base">
                <a:spcBef>
                  <a:spcPct val="0"/>
                </a:spcBef>
                <a:spcAft>
                  <a:spcPct val="0"/>
                </a:spcAft>
                <a:defRPr/>
              </a:pPr>
              <a:t>132</a:t>
            </a:fld>
            <a:endParaRPr lang="en-US" altLang="en-US">
              <a:solidFill>
                <a:srgbClr val="000000"/>
              </a:solidFill>
              <a:latin typeface="Arial" panose="020B0604020202020204" pitchFamily="34" charset="0"/>
            </a:endParaRPr>
          </a:p>
        </p:txBody>
      </p:sp>
      <p:sp>
        <p:nvSpPr>
          <p:cNvPr id="113666" name="Rectangle 2"/>
          <p:cNvSpPr>
            <a:spLocks noGrp="1" noRot="1" noChangeAspect="1" noChangeArrowheads="1" noTextEdit="1"/>
          </p:cNvSpPr>
          <p:nvPr>
            <p:ph type="sldImg"/>
          </p:nvPr>
        </p:nvSpPr>
        <p:spPr>
          <a:xfrm>
            <a:off x="1223963" y="709613"/>
            <a:ext cx="4732337" cy="3549650"/>
          </a:xfrm>
          <a:ln/>
        </p:spPr>
      </p:sp>
      <p:sp>
        <p:nvSpPr>
          <p:cNvPr id="113667" name="Rectangle 3"/>
          <p:cNvSpPr>
            <a:spLocks noGrp="1" noChangeArrowheads="1"/>
          </p:cNvSpPr>
          <p:nvPr>
            <p:ph type="body" idx="1"/>
          </p:nvPr>
        </p:nvSpPr>
        <p:spPr/>
        <p:txBody>
          <a:bodyPr/>
          <a:lstStyle/>
          <a:p>
            <a:pPr lvl="1"/>
            <a:r>
              <a:rPr lang="en-US" altLang="en-US" sz="1000"/>
              <a:t>Equipment List</a:t>
            </a:r>
          </a:p>
          <a:p>
            <a:pPr lvl="2"/>
            <a:r>
              <a:rPr lang="en-US" altLang="en-US" sz="1100"/>
              <a:t>Equipment List, Inventory</a:t>
            </a:r>
          </a:p>
          <a:p>
            <a:pPr lvl="2"/>
            <a:r>
              <a:rPr lang="en-US" altLang="en-US" sz="1100"/>
              <a:t>Operating Manuals, ASHRAE Guidelines</a:t>
            </a:r>
          </a:p>
          <a:p>
            <a:pPr lvl="2"/>
            <a:r>
              <a:rPr lang="en-US" altLang="en-US" sz="1100"/>
              <a:t>Control blueprints</a:t>
            </a:r>
          </a:p>
          <a:p>
            <a:pPr lvl="1"/>
            <a:r>
              <a:rPr lang="en-US" altLang="en-US" sz="1000"/>
              <a:t>Master Schedule</a:t>
            </a:r>
          </a:p>
          <a:p>
            <a:pPr lvl="2"/>
            <a:r>
              <a:rPr lang="en-US" altLang="en-US" sz="1100"/>
              <a:t>Scheduled maintenance tasks, Mfgr. Recs.</a:t>
            </a:r>
          </a:p>
          <a:p>
            <a:pPr lvl="2"/>
            <a:r>
              <a:rPr lang="en-US" altLang="en-US" sz="1100"/>
              <a:t>Work orders, Maintenance Contracts</a:t>
            </a:r>
          </a:p>
          <a:p>
            <a:pPr lvl="1"/>
            <a:r>
              <a:rPr lang="en-US" altLang="en-US" sz="1000"/>
              <a:t>Documentation</a:t>
            </a:r>
          </a:p>
          <a:p>
            <a:pPr lvl="2"/>
            <a:r>
              <a:rPr lang="en-US" altLang="en-US" sz="1100"/>
              <a:t>Inspection/Maintenance checklists</a:t>
            </a:r>
          </a:p>
          <a:p>
            <a:pPr lvl="2"/>
            <a:r>
              <a:rPr lang="en-US" altLang="en-US" sz="1100"/>
              <a:t>Documentation of unscheduled repairs</a:t>
            </a:r>
          </a:p>
          <a:p>
            <a:endParaRPr lang="en-US" altLang="en-US" sz="2000"/>
          </a:p>
        </p:txBody>
      </p:sp>
    </p:spTree>
    <p:extLst>
      <p:ext uri="{BB962C8B-B14F-4D97-AF65-F5344CB8AC3E}">
        <p14:creationId xmlns:p14="http://schemas.microsoft.com/office/powerpoint/2010/main" val="4030010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ACBC7776-E7F3-46CC-B7C0-1F833BA97FB5}" type="slidenum">
              <a:rPr lang="en-US" altLang="en-US">
                <a:solidFill>
                  <a:srgbClr val="000000"/>
                </a:solidFill>
                <a:latin typeface="Arial" panose="020B0604020202020204" pitchFamily="34" charset="0"/>
              </a:rPr>
              <a:pPr defTabSz="931774" fontAlgn="base">
                <a:spcBef>
                  <a:spcPct val="0"/>
                </a:spcBef>
                <a:spcAft>
                  <a:spcPct val="0"/>
                </a:spcAft>
                <a:defRPr/>
              </a:pPr>
              <a:t>133</a:t>
            </a:fld>
            <a:endParaRPr lang="en-US" altLang="en-US">
              <a:solidFill>
                <a:srgbClr val="000000"/>
              </a:solidFill>
              <a:latin typeface="Arial" panose="020B0604020202020204" pitchFamily="34" charset="0"/>
            </a:endParaRPr>
          </a:p>
        </p:txBody>
      </p:sp>
      <p:sp>
        <p:nvSpPr>
          <p:cNvPr id="139266" name="Rectangle 2"/>
          <p:cNvSpPr>
            <a:spLocks noGrp="1" noRot="1" noChangeAspect="1" noChangeArrowheads="1" noTextEdit="1"/>
          </p:cNvSpPr>
          <p:nvPr>
            <p:ph type="sldImg"/>
          </p:nvPr>
        </p:nvSpPr>
        <p:spPr>
          <a:xfrm>
            <a:off x="1223963" y="709613"/>
            <a:ext cx="4732337" cy="3549650"/>
          </a:xfrm>
          <a:ln/>
        </p:spPr>
      </p:sp>
      <p:sp>
        <p:nvSpPr>
          <p:cNvPr id="139267" name="Rectangle 3"/>
          <p:cNvSpPr>
            <a:spLocks noGrp="1" noChangeArrowheads="1"/>
          </p:cNvSpPr>
          <p:nvPr>
            <p:ph type="body" idx="1"/>
          </p:nvPr>
        </p:nvSpPr>
        <p:spPr/>
        <p:txBody>
          <a:bodyPr/>
          <a:lstStyle/>
          <a:p>
            <a:r>
              <a:rPr lang="en-US" altLang="en-US" sz="2000" dirty="0"/>
              <a:t>Using the employee diary form will give insight to any patterns developing with respect to symptoms, area of concern and exposure route.</a:t>
            </a:r>
          </a:p>
          <a:p>
            <a:endParaRPr lang="en-US" altLang="en-US" dirty="0"/>
          </a:p>
          <a:p>
            <a:r>
              <a:rPr lang="en-US" altLang="en-US" sz="2000" dirty="0"/>
              <a:t>Complaints should be reported to one person so that they can be accurately evaluated and assessed and problem areas identified.</a:t>
            </a:r>
          </a:p>
          <a:p>
            <a:endParaRPr lang="en-US" altLang="en-US" sz="2000" dirty="0"/>
          </a:p>
          <a:p>
            <a:pPr defTabSz="931774" eaLnBrk="0" fontAlgn="base" hangingPunct="0">
              <a:spcBef>
                <a:spcPct val="30000"/>
              </a:spcBef>
              <a:spcAft>
                <a:spcPct val="0"/>
              </a:spcAft>
              <a:defRPr/>
            </a:pPr>
            <a:r>
              <a:rPr lang="en-US" altLang="en-US" sz="2000" dirty="0">
                <a:solidFill>
                  <a:srgbClr val="000000"/>
                </a:solidFill>
                <a:latin typeface="Arial" panose="020B0604020202020204" pitchFamily="34" charset="0"/>
              </a:rPr>
              <a:t>*Labor-Management Health &amp; Safety Committee</a:t>
            </a:r>
          </a:p>
          <a:p>
            <a:endParaRPr lang="en-US" altLang="en-US" sz="2000" dirty="0"/>
          </a:p>
        </p:txBody>
      </p:sp>
    </p:spTree>
    <p:extLst>
      <p:ext uri="{BB962C8B-B14F-4D97-AF65-F5344CB8AC3E}">
        <p14:creationId xmlns:p14="http://schemas.microsoft.com/office/powerpoint/2010/main" val="1613411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fontAlgn="base">
              <a:spcBef>
                <a:spcPct val="0"/>
              </a:spcBef>
              <a:spcAft>
                <a:spcPct val="0"/>
              </a:spcAft>
              <a:defRPr/>
            </a:pPr>
            <a:fld id="{C4525703-2E5D-4459-9DC6-7C0BDFA2964D}" type="slidenum">
              <a:rPr lang="en-US" altLang="en-US">
                <a:solidFill>
                  <a:srgbClr val="000000"/>
                </a:solidFill>
                <a:latin typeface="Arial" panose="020B0604020202020204" pitchFamily="34" charset="0"/>
              </a:rPr>
              <a:pPr defTabSz="931774" fontAlgn="base">
                <a:spcBef>
                  <a:spcPct val="0"/>
                </a:spcBef>
                <a:spcAft>
                  <a:spcPct val="0"/>
                </a:spcAft>
                <a:defRPr/>
              </a:pPr>
              <a:t>134</a:t>
            </a:fld>
            <a:endParaRPr lang="en-US" altLang="en-US">
              <a:solidFill>
                <a:srgbClr val="000000"/>
              </a:solidFill>
              <a:latin typeface="Arial" panose="020B0604020202020204" pitchFamily="34" charset="0"/>
            </a:endParaRPr>
          </a:p>
        </p:txBody>
      </p:sp>
      <p:sp>
        <p:nvSpPr>
          <p:cNvPr id="241666" name="Rectangle 2"/>
          <p:cNvSpPr>
            <a:spLocks noGrp="1" noRot="1" noChangeAspect="1" noChangeArrowheads="1" noTextEdit="1"/>
          </p:cNvSpPr>
          <p:nvPr>
            <p:ph type="sldImg"/>
          </p:nvPr>
        </p:nvSpPr>
        <p:spPr>
          <a:xfrm>
            <a:off x="1223963" y="709613"/>
            <a:ext cx="4732337" cy="3549650"/>
          </a:xfrm>
          <a:ln/>
        </p:spPr>
      </p:sp>
      <p:sp>
        <p:nvSpPr>
          <p:cNvPr id="241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4769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BFC1D03A-39B6-4B04-9980-D9FF336A46A8}" type="slidenum">
              <a:rPr lang="en-US">
                <a:solidFill>
                  <a:prstClr val="black"/>
                </a:solidFill>
                <a:latin typeface="Calibri" panose="020F0502020204030204"/>
              </a:rPr>
              <a:pPr defTabSz="465887">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36740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B48AAED5-91BE-4B03-BE67-8128EF6DC406}" type="slidenum">
              <a:rPr lang="en-US">
                <a:solidFill>
                  <a:prstClr val="black"/>
                </a:solidFill>
                <a:latin typeface="Calibri" panose="020F0502020204030204"/>
              </a:rPr>
              <a:pPr defTabSz="465887">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2817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7B417359-8374-4773-929B-39C028E192E3}" type="slidenum">
              <a:rPr lang="en-US">
                <a:solidFill>
                  <a:prstClr val="black"/>
                </a:solidFill>
                <a:latin typeface="Calibri" panose="020F0502020204030204"/>
              </a:rPr>
              <a:pPr defTabSz="465887">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2077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65038" fontAlgn="base">
              <a:spcBef>
                <a:spcPct val="0"/>
              </a:spcBef>
              <a:spcAft>
                <a:spcPct val="0"/>
              </a:spcAft>
              <a:defRPr/>
            </a:pPr>
            <a:fld id="{7A14F30C-AC40-4C78-99D7-6802B11298B0}" type="slidenum">
              <a:rPr lang="en-US" altLang="en-US">
                <a:solidFill>
                  <a:srgbClr val="000000"/>
                </a:solidFill>
                <a:latin typeface="Arial" panose="020B0604020202020204" pitchFamily="34" charset="0"/>
              </a:rPr>
              <a:pPr defTabSz="965038" fontAlgn="base">
                <a:spcBef>
                  <a:spcPct val="0"/>
                </a:spcBef>
                <a:spcAft>
                  <a:spcPct val="0"/>
                </a:spcAft>
                <a:defRPr/>
              </a:pPr>
              <a:t>68</a:t>
            </a:fld>
            <a:endParaRPr lang="en-US" altLang="en-US">
              <a:solidFill>
                <a:srgbClr val="000000"/>
              </a:solidFill>
              <a:latin typeface="Arial" panose="020B0604020202020204" pitchFamily="34"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4728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65038" fontAlgn="base">
              <a:spcBef>
                <a:spcPct val="0"/>
              </a:spcBef>
              <a:spcAft>
                <a:spcPct val="0"/>
              </a:spcAft>
              <a:defRPr/>
            </a:pPr>
            <a:fld id="{EBAD45FA-45AE-4EE4-9FDA-BF50728B4025}" type="slidenum">
              <a:rPr lang="en-US" altLang="en-US">
                <a:solidFill>
                  <a:srgbClr val="000000"/>
                </a:solidFill>
                <a:latin typeface="Arial" panose="020B0604020202020204" pitchFamily="34" charset="0"/>
              </a:rPr>
              <a:pPr defTabSz="965038" fontAlgn="base">
                <a:spcBef>
                  <a:spcPct val="0"/>
                </a:spcBef>
                <a:spcAft>
                  <a:spcPct val="0"/>
                </a:spcAft>
                <a:defRPr/>
              </a:pPr>
              <a:t>73</a:t>
            </a:fld>
            <a:endParaRPr lang="en-US" altLang="en-US">
              <a:solidFill>
                <a:srgbClr val="000000"/>
              </a:solidFill>
              <a:latin typeface="Arial" panose="020B0604020202020204" pitchFamily="34"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7211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0.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4.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1"/>
            <a:ext cx="9753600" cy="5686349"/>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Text Placeholder 14"/>
          <p:cNvSpPr>
            <a:spLocks noGrp="1"/>
          </p:cNvSpPr>
          <p:nvPr>
            <p:ph type="body" sz="quarter" idx="10" hasCustomPrompt="1"/>
          </p:nvPr>
        </p:nvSpPr>
        <p:spPr>
          <a:xfrm>
            <a:off x="261807" y="124545"/>
            <a:ext cx="9229986" cy="5488556"/>
          </a:xfrm>
        </p:spPr>
        <p:txBody>
          <a:bodyPr>
            <a:normAutofit/>
          </a:bodyPr>
          <a:lstStyle>
            <a:lvl1pPr marL="365771" indent="-365771">
              <a:buClr>
                <a:srgbClr val="F18A00"/>
              </a:buClr>
              <a:buFont typeface="Wingdings" panose="05000000000000000000" pitchFamily="2" charset="2"/>
              <a:buChar char="§"/>
              <a:defRPr sz="256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r>
              <a:rPr lang="en-US" dirty="0">
                <a:latin typeface="Arial"/>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6" name="Text Placeholder 14"/>
          <p:cNvSpPr>
            <a:spLocks noGrp="1"/>
          </p:cNvSpPr>
          <p:nvPr>
            <p:ph type="body" sz="quarter" idx="11"/>
          </p:nvPr>
        </p:nvSpPr>
        <p:spPr>
          <a:xfrm>
            <a:off x="261807" y="5990536"/>
            <a:ext cx="9229986" cy="908189"/>
          </a:xfrm>
        </p:spPr>
        <p:txBody>
          <a:bodyPr>
            <a:normAutofit/>
          </a:bodyPr>
          <a:lstStyle>
            <a:lvl1pPr marL="243819" indent="0" algn="ctr">
              <a:buClr>
                <a:srgbClr val="F18A00"/>
              </a:buClr>
              <a:buFont typeface="Wingdings" panose="05000000000000000000" pitchFamily="2" charset="2"/>
              <a:buNone/>
              <a:defRPr sz="4693" b="1">
                <a:solidFill>
                  <a:srgbClr val="F18A00"/>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endParaRPr lang="en-US" dirty="0"/>
          </a:p>
        </p:txBody>
      </p:sp>
    </p:spTree>
    <p:extLst>
      <p:ext uri="{BB962C8B-B14F-4D97-AF65-F5344CB8AC3E}">
        <p14:creationId xmlns:p14="http://schemas.microsoft.com/office/powerpoint/2010/main" val="9535287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E932B-F4E9-094B-B744-BCE2FF9BA069}"/>
              </a:ext>
            </a:extLst>
          </p:cNvPr>
          <p:cNvPicPr>
            <a:picLocks noChangeAspect="1"/>
          </p:cNvPicPr>
          <p:nvPr userDrawn="1"/>
        </p:nvPicPr>
        <p:blipFill rotWithShape="1">
          <a:blip r:embed="rId2"/>
          <a:srcRect l="1302" t="21111" r="2083" b="10046"/>
          <a:stretch/>
        </p:blipFill>
        <p:spPr>
          <a:xfrm>
            <a:off x="0" y="0"/>
            <a:ext cx="9753600" cy="4633181"/>
          </a:xfrm>
          <a:prstGeom prst="rect">
            <a:avLst/>
          </a:prstGeom>
        </p:spPr>
      </p:pic>
      <p:sp>
        <p:nvSpPr>
          <p:cNvPr id="3" name="Rectangle 2">
            <a:extLst>
              <a:ext uri="{FF2B5EF4-FFF2-40B4-BE49-F238E27FC236}">
                <a16:creationId xmlns:a16="http://schemas.microsoft.com/office/drawing/2014/main" id="{50D4004B-EABB-D148-BC78-D86C4CD0A06E}"/>
              </a:ext>
            </a:extLst>
          </p:cNvPr>
          <p:cNvSpPr/>
          <p:nvPr userDrawn="1"/>
        </p:nvSpPr>
        <p:spPr>
          <a:xfrm>
            <a:off x="0" y="0"/>
            <a:ext cx="9753600" cy="4644572"/>
          </a:xfrm>
          <a:prstGeom prst="rect">
            <a:avLst/>
          </a:prstGeom>
          <a:solidFill>
            <a:srgbClr val="002856">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Text Placeholder 14"/>
          <p:cNvSpPr>
            <a:spLocks noGrp="1"/>
          </p:cNvSpPr>
          <p:nvPr>
            <p:ph type="body" sz="quarter" idx="10" hasCustomPrompt="1"/>
          </p:nvPr>
        </p:nvSpPr>
        <p:spPr>
          <a:xfrm>
            <a:off x="261807" y="162253"/>
            <a:ext cx="9229986" cy="4308673"/>
          </a:xfrm>
        </p:spPr>
        <p:txBody>
          <a:bodyPr>
            <a:normAutofit/>
          </a:bodyPr>
          <a:lstStyle>
            <a:lvl1pPr marL="365771" indent="-365771">
              <a:buClr>
                <a:srgbClr val="F18A00"/>
              </a:buClr>
              <a:buFont typeface="Wingdings" panose="05000000000000000000" pitchFamily="2" charset="2"/>
              <a:buChar char="§"/>
              <a:defRPr sz="256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r>
              <a:rPr lang="en-US" dirty="0">
                <a:latin typeface="Arial"/>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a:p>
            <a:pPr lvl="4"/>
            <a:endParaRPr lang="en-US" dirty="0"/>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3"/>
          <a:stretch>
            <a:fillRect/>
          </a:stretch>
        </p:blipFill>
        <p:spPr>
          <a:xfrm>
            <a:off x="8268693" y="6775848"/>
            <a:ext cx="1316153" cy="24575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186425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34224" y="855785"/>
            <a:ext cx="6909658" cy="2710860"/>
          </a:xfrm>
        </p:spPr>
        <p:txBody>
          <a:bodyPr bIns="0" anchor="b">
            <a:normAutofit/>
          </a:bodyPr>
          <a:lstStyle>
            <a:lvl1pPr algn="l">
              <a:defRPr sz="5280"/>
            </a:lvl1pPr>
          </a:lstStyle>
          <a:p>
            <a:r>
              <a:rPr lang="en-US"/>
              <a:t>Click to edit Master title style</a:t>
            </a:r>
            <a:endParaRPr lang="en-US" dirty="0"/>
          </a:p>
        </p:txBody>
      </p:sp>
      <p:sp>
        <p:nvSpPr>
          <p:cNvPr id="3" name="Subtitle 2"/>
          <p:cNvSpPr>
            <a:spLocks noGrp="1"/>
          </p:cNvSpPr>
          <p:nvPr>
            <p:ph type="subTitle" idx="1"/>
          </p:nvPr>
        </p:nvSpPr>
        <p:spPr>
          <a:xfrm>
            <a:off x="1934224" y="3766618"/>
            <a:ext cx="6909658" cy="1042796"/>
          </a:xfrm>
        </p:spPr>
        <p:txBody>
          <a:bodyPr tIns="91440" bIns="91440">
            <a:normAutofit/>
          </a:bodyPr>
          <a:lstStyle>
            <a:lvl1pPr marL="0" indent="0" algn="l">
              <a:buNone/>
              <a:defRPr sz="1440" b="0" cap="all" baseline="0">
                <a:solidFill>
                  <a:schemeClr val="tx1"/>
                </a:solidFill>
              </a:defRPr>
            </a:lvl1pPr>
            <a:lvl2pPr marL="365760" indent="0" algn="ctr">
              <a:buNone/>
              <a:defRPr sz="144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a:xfrm>
            <a:off x="1933200" y="351262"/>
            <a:ext cx="3979132" cy="329814"/>
          </a:xfrm>
        </p:spPr>
        <p:txBody>
          <a:bodyPr/>
          <a:lstStyle/>
          <a:p>
            <a:endParaRPr lang="en-US" dirty="0"/>
          </a:p>
        </p:txBody>
      </p:sp>
      <p:sp>
        <p:nvSpPr>
          <p:cNvPr id="6" name="Slide Number Placeholder 5"/>
          <p:cNvSpPr>
            <a:spLocks noGrp="1"/>
          </p:cNvSpPr>
          <p:nvPr>
            <p:ph type="sldNum" sz="quarter" idx="12"/>
          </p:nvPr>
        </p:nvSpPr>
        <p:spPr>
          <a:xfrm>
            <a:off x="1150132" y="852238"/>
            <a:ext cx="648815" cy="537150"/>
          </a:xfrm>
        </p:spPr>
        <p:txBody>
          <a:bodyPr/>
          <a:lstStyle/>
          <a:p>
            <a:fld id="{6D22F896-40B5-4ADD-8801-0D06FADFA095}" type="slidenum">
              <a:rPr lang="en-US" dirty="0"/>
              <a:t>‹#›</a:t>
            </a:fld>
            <a:endParaRPr lang="en-US" dirty="0"/>
          </a:p>
        </p:txBody>
      </p:sp>
      <p:cxnSp>
        <p:nvCxnSpPr>
          <p:cNvPr id="15" name="Straight Connector 14"/>
          <p:cNvCxnSpPr/>
          <p:nvPr/>
        </p:nvCxnSpPr>
        <p:spPr>
          <a:xfrm>
            <a:off x="1934224" y="3763778"/>
            <a:ext cx="690965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311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163117" y="1970227"/>
            <a:ext cx="76860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046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3391" y="1873206"/>
            <a:ext cx="6914523" cy="2013813"/>
          </a:xfrm>
        </p:spPr>
        <p:txBody>
          <a:bodyPr anchor="b">
            <a:normAutofit/>
          </a:bodyPr>
          <a:lstStyle>
            <a:lvl1pPr algn="l">
              <a:defRPr sz="2880"/>
            </a:lvl1pPr>
          </a:lstStyle>
          <a:p>
            <a:r>
              <a:rPr lang="en-US"/>
              <a:t>Click to edit Master title style</a:t>
            </a:r>
            <a:endParaRPr lang="en-US" dirty="0"/>
          </a:p>
        </p:txBody>
      </p:sp>
      <p:sp>
        <p:nvSpPr>
          <p:cNvPr id="3" name="Text Placeholder 2"/>
          <p:cNvSpPr>
            <a:spLocks noGrp="1"/>
          </p:cNvSpPr>
          <p:nvPr>
            <p:ph type="body" idx="1"/>
          </p:nvPr>
        </p:nvSpPr>
        <p:spPr>
          <a:xfrm>
            <a:off x="1163391" y="4059942"/>
            <a:ext cx="6904357" cy="1080458"/>
          </a:xfrm>
        </p:spPr>
        <p:txBody>
          <a:bodyPr tIns="91440">
            <a:normAutofit/>
          </a:bodyPr>
          <a:lstStyle>
            <a:lvl1pPr marL="0" indent="0" algn="l">
              <a:buNone/>
              <a:defRPr sz="1440">
                <a:solidFill>
                  <a:schemeClr val="tx1"/>
                </a:solidFill>
              </a:defRPr>
            </a:lvl1pPr>
            <a:lvl2pPr marL="365760" indent="0">
              <a:buNone/>
              <a:defRPr sz="144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163391" y="4058651"/>
            <a:ext cx="690435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510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9374" y="858549"/>
            <a:ext cx="7684508" cy="112992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57865" y="2144937"/>
            <a:ext cx="3716122" cy="36785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31017" y="2151832"/>
            <a:ext cx="3716122" cy="3670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163117" y="1970227"/>
            <a:ext cx="76860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1209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7753" y="857775"/>
            <a:ext cx="7686129" cy="11267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57753" y="2154186"/>
            <a:ext cx="3716122" cy="855406"/>
          </a:xfrm>
        </p:spPr>
        <p:txBody>
          <a:bodyPr anchor="b">
            <a:normAutofit/>
          </a:bodyPr>
          <a:lstStyle>
            <a:lvl1pPr marL="0" indent="0">
              <a:lnSpc>
                <a:spcPct val="100000"/>
              </a:lnSpc>
              <a:buNone/>
              <a:defRPr sz="1760" b="0" cap="all" baseline="0">
                <a:solidFill>
                  <a:schemeClr val="accent1"/>
                </a:solidFill>
              </a:defRPr>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Edit Master text styles</a:t>
            </a:r>
          </a:p>
        </p:txBody>
      </p:sp>
      <p:sp>
        <p:nvSpPr>
          <p:cNvPr id="4" name="Content Placeholder 3"/>
          <p:cNvSpPr>
            <a:spLocks noGrp="1"/>
          </p:cNvSpPr>
          <p:nvPr>
            <p:ph sz="half" idx="2"/>
          </p:nvPr>
        </p:nvSpPr>
        <p:spPr>
          <a:xfrm>
            <a:off x="1157753" y="3012554"/>
            <a:ext cx="3716122" cy="28207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29889" y="2157871"/>
            <a:ext cx="3716122" cy="855719"/>
          </a:xfrm>
        </p:spPr>
        <p:txBody>
          <a:bodyPr anchor="b">
            <a:normAutofit/>
          </a:bodyPr>
          <a:lstStyle>
            <a:lvl1pPr marL="0" indent="0">
              <a:lnSpc>
                <a:spcPct val="100000"/>
              </a:lnSpc>
              <a:buNone/>
              <a:defRPr sz="1760" b="0" cap="all" baseline="0">
                <a:solidFill>
                  <a:schemeClr val="accent1"/>
                </a:solidFill>
              </a:defRPr>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Edit Master text styles</a:t>
            </a:r>
          </a:p>
        </p:txBody>
      </p:sp>
      <p:sp>
        <p:nvSpPr>
          <p:cNvPr id="6" name="Content Placeholder 5"/>
          <p:cNvSpPr>
            <a:spLocks noGrp="1"/>
          </p:cNvSpPr>
          <p:nvPr>
            <p:ph sz="quarter" idx="4"/>
          </p:nvPr>
        </p:nvSpPr>
        <p:spPr>
          <a:xfrm>
            <a:off x="5129889" y="3009591"/>
            <a:ext cx="3716122" cy="28131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163117" y="1970227"/>
            <a:ext cx="76860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6776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163117" y="1970227"/>
            <a:ext cx="76860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8866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3711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737" y="852238"/>
            <a:ext cx="2618479" cy="2396925"/>
          </a:xfrm>
        </p:spPr>
        <p:txBody>
          <a:bodyPr anchor="b">
            <a:normAutofit/>
          </a:bodyPr>
          <a:lstStyle>
            <a:lvl1pPr algn="l">
              <a:defRPr sz="1920"/>
            </a:lvl1pPr>
          </a:lstStyle>
          <a:p>
            <a:r>
              <a:rPr lang="en-US"/>
              <a:t>Click to edit Master title style</a:t>
            </a:r>
            <a:endParaRPr lang="en-US" dirty="0"/>
          </a:p>
        </p:txBody>
      </p:sp>
      <p:sp>
        <p:nvSpPr>
          <p:cNvPr id="3" name="Content Placeholder 2"/>
          <p:cNvSpPr>
            <a:spLocks noGrp="1"/>
          </p:cNvSpPr>
          <p:nvPr>
            <p:ph idx="1"/>
          </p:nvPr>
        </p:nvSpPr>
        <p:spPr>
          <a:xfrm>
            <a:off x="4034971" y="852239"/>
            <a:ext cx="4809976" cy="496941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737" y="3419191"/>
            <a:ext cx="2620010" cy="2398060"/>
          </a:xfrm>
        </p:spPr>
        <p:txBody>
          <a:bodyPr/>
          <a:lstStyle>
            <a:lvl1pPr marL="0" indent="0" algn="l">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158624" y="3419190"/>
            <a:ext cx="261559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11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981910" y="514315"/>
            <a:ext cx="3259626" cy="5492374"/>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60965" y="1204814"/>
            <a:ext cx="4425862" cy="1952623"/>
          </a:xfrm>
        </p:spPr>
        <p:txBody>
          <a:bodyPr anchor="b">
            <a:normAutofit/>
          </a:bodyPr>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6499512" y="1197379"/>
            <a:ext cx="2232937" cy="4124082"/>
          </a:xfrm>
          <a:solidFill>
            <a:schemeClr val="bg1">
              <a:lumMod val="85000"/>
            </a:schemeClr>
          </a:solidFill>
          <a:ln w="9525" cap="sq">
            <a:noFill/>
            <a:miter lim="800000"/>
          </a:ln>
          <a:effectLst/>
        </p:spPr>
        <p:txBody>
          <a:bodyPr anchor="t"/>
          <a:lstStyle>
            <a:lvl1pPr marL="0" indent="0" algn="ctr">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60263" y="3355725"/>
            <a:ext cx="4419523" cy="2137325"/>
          </a:xfrm>
        </p:spPr>
        <p:txBody>
          <a:bodyPr>
            <a:normAutofit/>
          </a:bodyPr>
          <a:lstStyle>
            <a:lvl1pPr marL="0" indent="0" algn="l">
              <a:buNone/>
              <a:defRPr sz="144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Edit Master text styles</a:t>
            </a:r>
          </a:p>
        </p:txBody>
      </p:sp>
      <p:sp>
        <p:nvSpPr>
          <p:cNvPr id="5" name="Date Placeholder 4"/>
          <p:cNvSpPr>
            <a:spLocks noGrp="1"/>
          </p:cNvSpPr>
          <p:nvPr>
            <p:ph type="dt" sz="half" idx="10"/>
          </p:nvPr>
        </p:nvSpPr>
        <p:spPr>
          <a:xfrm>
            <a:off x="1157906" y="5834513"/>
            <a:ext cx="4421881" cy="341465"/>
          </a:xfrm>
        </p:spPr>
        <p:txBody>
          <a:bodyPr/>
          <a:lstStyle>
            <a:lvl1pPr algn="l">
              <a:defRPr/>
            </a:lvl1pPr>
          </a:lstStyle>
          <a:p>
            <a:fld id="{48A87A34-81AB-432B-8DAE-1953F412C126}" type="datetimeFigureOut">
              <a:rPr lang="en-US" dirty="0"/>
              <a:pPr/>
              <a:t>5/15/2024</a:t>
            </a:fld>
            <a:endParaRPr lang="en-US" dirty="0"/>
          </a:p>
        </p:txBody>
      </p:sp>
      <p:sp>
        <p:nvSpPr>
          <p:cNvPr id="6" name="Footer Placeholder 5"/>
          <p:cNvSpPr>
            <a:spLocks noGrp="1"/>
          </p:cNvSpPr>
          <p:nvPr>
            <p:ph type="ftr" sz="quarter" idx="11"/>
          </p:nvPr>
        </p:nvSpPr>
        <p:spPr>
          <a:xfrm>
            <a:off x="1157906" y="339883"/>
            <a:ext cx="4432803" cy="342326"/>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157906" y="3353179"/>
            <a:ext cx="442188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7987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163117" y="1970227"/>
            <a:ext cx="76860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5662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289" y="852239"/>
            <a:ext cx="1292594" cy="4970548"/>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55738" y="852239"/>
            <a:ext cx="6263064" cy="497054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7551289" y="852239"/>
            <a:ext cx="0" cy="4970548"/>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0302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2D2D-37E6-CF4F-9FB2-56A04807F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753600" cy="3407371"/>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6451282" y="6534234"/>
            <a:ext cx="3014630" cy="56289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2344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626578-7712-B248-BAC0-C3C70B766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92"/>
            <a:ext cx="9753600" cy="341035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6451282" y="6534234"/>
            <a:ext cx="3014630" cy="56289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93465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8D86FD-2E54-4447-B034-239BD5F11C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8"/>
          <a:stretch/>
        </p:blipFill>
        <p:spPr>
          <a:xfrm>
            <a:off x="0" y="1"/>
            <a:ext cx="9753600" cy="3138945"/>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6451282" y="6534234"/>
            <a:ext cx="3014630" cy="56289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4003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6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2"/>
          <a:stretch>
            <a:fillRect/>
          </a:stretch>
        </p:blipFill>
        <p:spPr>
          <a:xfrm>
            <a:off x="3142452" y="6511588"/>
            <a:ext cx="3461548" cy="64634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48545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0_Title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8342" t="9091" r="114" b="55020"/>
          <a:stretch/>
        </p:blipFill>
        <p:spPr>
          <a:xfrm>
            <a:off x="2" y="-15761"/>
            <a:ext cx="9763453" cy="2551699"/>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752138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46197"/>
          <a:stretch/>
        </p:blipFill>
        <p:spPr>
          <a:xfrm>
            <a:off x="-1" y="0"/>
            <a:ext cx="9753601" cy="3110889"/>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95719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2_Title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6465" t="19145" r="678" b="42534"/>
          <a:stretch/>
        </p:blipFill>
        <p:spPr>
          <a:xfrm>
            <a:off x="-1" y="4"/>
            <a:ext cx="9753601" cy="2686886"/>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1009986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Title Slide">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7898" t="16443" r="428" b="43658"/>
          <a:stretch/>
        </p:blipFill>
        <p:spPr>
          <a:xfrm>
            <a:off x="-23222" y="-11611"/>
            <a:ext cx="9776823" cy="2836793"/>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3954896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4_Title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28" t="41664" r="291"/>
          <a:stretch/>
        </p:blipFill>
        <p:spPr>
          <a:xfrm>
            <a:off x="-23225" y="0"/>
            <a:ext cx="9776826" cy="3494238"/>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2082986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5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0689" b="41633"/>
          <a:stretch/>
        </p:blipFill>
        <p:spPr>
          <a:xfrm>
            <a:off x="0" y="11610"/>
            <a:ext cx="9753600" cy="2450011"/>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1354873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52410"/>
          <a:stretch/>
        </p:blipFill>
        <p:spPr>
          <a:xfrm>
            <a:off x="1" y="-9982"/>
            <a:ext cx="9753600" cy="2610943"/>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210501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993" b="42008"/>
          <a:stretch/>
        </p:blipFill>
        <p:spPr>
          <a:xfrm>
            <a:off x="1" y="2367"/>
            <a:ext cx="9753600" cy="260096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2027893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9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676"/>
          <a:stretch/>
        </p:blipFill>
        <p:spPr>
          <a:xfrm>
            <a:off x="1" y="7884"/>
            <a:ext cx="9762805" cy="409022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3312594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1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3730"/>
          <a:stretch/>
        </p:blipFill>
        <p:spPr>
          <a:xfrm>
            <a:off x="1925" y="0"/>
            <a:ext cx="9753600" cy="3402761"/>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2135927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57883"/>
          <a:stretch/>
        </p:blipFill>
        <p:spPr>
          <a:xfrm>
            <a:off x="-1923" y="0"/>
            <a:ext cx="9757449" cy="269535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1082373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6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35513" b="19724"/>
          <a:stretch/>
        </p:blipFill>
        <p:spPr>
          <a:xfrm>
            <a:off x="-3575" y="0"/>
            <a:ext cx="9753600" cy="2758276"/>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4242604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7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8779" b="16159"/>
          <a:stretch/>
        </p:blipFill>
        <p:spPr>
          <a:xfrm>
            <a:off x="-3575" y="-15514"/>
            <a:ext cx="9753600" cy="2684862"/>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167576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4D8D9BEF-8A07-9942-B376-23DB033462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23" r="35782"/>
          <a:stretch/>
        </p:blipFill>
        <p:spPr bwMode="auto">
          <a:xfrm>
            <a:off x="1" y="0"/>
            <a:ext cx="3432884" cy="7315200"/>
          </a:xfrm>
          <a:prstGeom prst="rect">
            <a:avLst/>
          </a:prstGeom>
          <a:noFill/>
          <a:ln w="9525">
            <a:noFill/>
            <a:miter lim="800000"/>
            <a:headEnd/>
            <a:tailEnd/>
          </a:ln>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2691842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2"/>
          <a:stretch>
            <a:fillRect/>
          </a:stretch>
        </p:blipFill>
        <p:spPr>
          <a:xfrm>
            <a:off x="6451282" y="347196"/>
            <a:ext cx="3014630" cy="562899"/>
          </a:xfrm>
          <a:prstGeom prst="rect">
            <a:avLst/>
          </a:prstGeom>
        </p:spPr>
      </p:pic>
      <p:pic>
        <p:nvPicPr>
          <p:cNvPr id="10" name="Picture 9">
            <a:extLst>
              <a:ext uri="{FF2B5EF4-FFF2-40B4-BE49-F238E27FC236}">
                <a16:creationId xmlns:a16="http://schemas.microsoft.com/office/drawing/2014/main" id="{916CB98B-00D2-8D47-9A01-AE23C4EB6FB8}"/>
              </a:ext>
            </a:extLst>
          </p:cNvPr>
          <p:cNvPicPr>
            <a:picLocks noChangeAspect="1"/>
          </p:cNvPicPr>
          <p:nvPr userDrawn="1"/>
        </p:nvPicPr>
        <p:blipFill rotWithShape="1">
          <a:blip r:embed="rId3"/>
          <a:srcRect l="17874" r="50010"/>
          <a:stretch/>
        </p:blipFill>
        <p:spPr>
          <a:xfrm>
            <a:off x="0" y="1"/>
            <a:ext cx="3423323" cy="7110064"/>
          </a:xfrm>
          <a:prstGeom prst="rect">
            <a:avLst/>
          </a:prstGeom>
        </p:spPr>
      </p:pic>
    </p:spTree>
    <p:extLst>
      <p:ext uri="{BB962C8B-B14F-4D97-AF65-F5344CB8AC3E}">
        <p14:creationId xmlns:p14="http://schemas.microsoft.com/office/powerpoint/2010/main" val="2108207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1DBBC-35FD-C04A-878A-B1089AB51AEF}"/>
              </a:ext>
            </a:extLst>
          </p:cNvPr>
          <p:cNvPicPr>
            <a:picLocks noChangeAspect="1"/>
          </p:cNvPicPr>
          <p:nvPr userDrawn="1"/>
        </p:nvPicPr>
        <p:blipFill rotWithShape="1">
          <a:blip r:embed="rId2"/>
          <a:srcRect l="34367" t="52" r="30845" b="130"/>
          <a:stretch/>
        </p:blipFill>
        <p:spPr>
          <a:xfrm>
            <a:off x="1" y="0"/>
            <a:ext cx="3432884" cy="714371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959636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2F87DF-149A-1D43-8AB8-83CB4E194CD1}"/>
              </a:ext>
            </a:extLst>
          </p:cNvPr>
          <p:cNvPicPr>
            <a:picLocks noChangeAspect="1"/>
          </p:cNvPicPr>
          <p:nvPr userDrawn="1"/>
        </p:nvPicPr>
        <p:blipFill rotWithShape="1">
          <a:blip r:embed="rId2"/>
          <a:srcRect l="42710" t="13793" r="28738"/>
          <a:stretch/>
        </p:blipFill>
        <p:spPr>
          <a:xfrm>
            <a:off x="0" y="1"/>
            <a:ext cx="3444689" cy="711006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053670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A7EFBB-47E7-8642-9066-EDAFE4CFF1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62" r="34890"/>
          <a:stretch/>
        </p:blipFill>
        <p:spPr>
          <a:xfrm>
            <a:off x="1" y="0"/>
            <a:ext cx="3404197" cy="7319070"/>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4081851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8170"/>
          <a:stretch/>
        </p:blipFill>
        <p:spPr>
          <a:xfrm>
            <a:off x="1" y="-1"/>
            <a:ext cx="3442356" cy="7210015"/>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4107880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63" r="4108"/>
          <a:stretch/>
        </p:blipFill>
        <p:spPr>
          <a:xfrm>
            <a:off x="9561" y="0"/>
            <a:ext cx="3490259" cy="7188480"/>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914362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7868"/>
          <a:stretch/>
        </p:blipFill>
        <p:spPr>
          <a:xfrm>
            <a:off x="0" y="-1"/>
            <a:ext cx="3423324" cy="711006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713199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9562" y="-1"/>
            <a:ext cx="3432886" cy="720500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553581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9562" y="-1"/>
            <a:ext cx="3432886" cy="720500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9563" y="-1"/>
            <a:ext cx="3432885" cy="7110064"/>
          </a:xfrm>
          <a:prstGeom prst="rect">
            <a:avLst/>
          </a:prstGeom>
        </p:spPr>
      </p:pic>
    </p:spTree>
    <p:extLst>
      <p:ext uri="{BB962C8B-B14F-4D97-AF65-F5344CB8AC3E}">
        <p14:creationId xmlns:p14="http://schemas.microsoft.com/office/powerpoint/2010/main" val="188271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9562" y="-1"/>
            <a:ext cx="3432886" cy="720500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9563" y="-1"/>
            <a:ext cx="3432885" cy="7110064"/>
          </a:xfrm>
          <a:prstGeom prst="rect">
            <a:avLst/>
          </a:prstGeom>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val="0"/>
              </a:ext>
            </a:extLst>
          </a:blip>
          <a:srcRect l="27974" r="39838"/>
          <a:stretch/>
        </p:blipFill>
        <p:spPr>
          <a:xfrm>
            <a:off x="-9563" y="1"/>
            <a:ext cx="3432886" cy="7110063"/>
          </a:xfrm>
          <a:prstGeom prst="rect">
            <a:avLst/>
          </a:prstGeom>
        </p:spPr>
      </p:pic>
    </p:spTree>
    <p:extLst>
      <p:ext uri="{BB962C8B-B14F-4D97-AF65-F5344CB8AC3E}">
        <p14:creationId xmlns:p14="http://schemas.microsoft.com/office/powerpoint/2010/main" val="1430384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3908" r="23668"/>
          <a:stretch/>
        </p:blipFill>
        <p:spPr>
          <a:xfrm>
            <a:off x="0" y="-3"/>
            <a:ext cx="3458095" cy="7110063"/>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2886540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9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61" t="6835" r="55660"/>
          <a:stretch/>
        </p:blipFill>
        <p:spPr>
          <a:xfrm>
            <a:off x="0" y="-3"/>
            <a:ext cx="3434080" cy="7162722"/>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764075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64" r="61217"/>
          <a:stretch/>
        </p:blipFill>
        <p:spPr>
          <a:xfrm>
            <a:off x="1" y="1"/>
            <a:ext cx="3442448" cy="7110066"/>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2801512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9380" r="18252"/>
          <a:stretch/>
        </p:blipFill>
        <p:spPr>
          <a:xfrm>
            <a:off x="0" y="1"/>
            <a:ext cx="3452010" cy="7110066"/>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814577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7340" r="20328"/>
          <a:stretch/>
        </p:blipFill>
        <p:spPr>
          <a:xfrm>
            <a:off x="0" y="0"/>
            <a:ext cx="3448243" cy="7110066"/>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514968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8_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53391" t="1064" r="15001" b="545"/>
          <a:stretch/>
        </p:blipFill>
        <p:spPr>
          <a:xfrm>
            <a:off x="0" y="-3643"/>
            <a:ext cx="3425372" cy="7108411"/>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2394480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7_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69" r="55530" b="-227"/>
          <a:stretch/>
        </p:blipFill>
        <p:spPr>
          <a:xfrm>
            <a:off x="0" y="0"/>
            <a:ext cx="3461573" cy="7200873"/>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434995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63" t="16044" r="21681" b="-14"/>
          <a:stretch/>
        </p:blipFill>
        <p:spPr>
          <a:xfrm>
            <a:off x="1" y="1867"/>
            <a:ext cx="3458095" cy="7317203"/>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677529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0_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68388" t="4677" r="11445" b="-713"/>
          <a:stretch/>
        </p:blipFill>
        <p:spPr>
          <a:xfrm>
            <a:off x="0" y="0"/>
            <a:ext cx="3419005" cy="715524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86931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2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645" r="71550"/>
          <a:stretch/>
        </p:blipFill>
        <p:spPr>
          <a:xfrm>
            <a:off x="0" y="1"/>
            <a:ext cx="3544858" cy="711006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133198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4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5784" r="32905"/>
          <a:stretch/>
        </p:blipFill>
        <p:spPr>
          <a:xfrm>
            <a:off x="0" y="-1"/>
            <a:ext cx="3523882" cy="711006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426358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5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82" r="20428"/>
          <a:stretch/>
        </p:blipFill>
        <p:spPr>
          <a:xfrm>
            <a:off x="1" y="-1"/>
            <a:ext cx="3576320" cy="711006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487110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8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9964" b="16207"/>
          <a:stretch/>
        </p:blipFill>
        <p:spPr>
          <a:xfrm rot="16200000">
            <a:off x="-1879926" y="1862824"/>
            <a:ext cx="7315198" cy="3597297"/>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1037038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Bulleted List">
    <p:bg>
      <p:bgPr>
        <a:solidFill>
          <a:schemeClr val="bg1"/>
        </a:solid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87681" y="1749456"/>
            <a:ext cx="8778241" cy="4907764"/>
          </a:xfrm>
        </p:spPr>
        <p:txBody>
          <a:bodyPr/>
          <a:lstStyle>
            <a:lvl1pPr marL="609548" indent="-365729">
              <a:defRPr sz="2560">
                <a:latin typeface="+mn-lt"/>
              </a:defRPr>
            </a:lvl1pPr>
            <a:lvl2pPr>
              <a:buSzPct val="75000"/>
              <a:buFont typeface="Arial" panose="020B0604020202020204" pitchFamily="34" charset="0"/>
              <a:buChar char="□"/>
              <a:defRPr sz="2560">
                <a:latin typeface="+mn-lt"/>
              </a:defRPr>
            </a:lvl2pPr>
            <a:lvl3pPr marL="1584824" indent="-365729">
              <a:buSzPct val="90000"/>
              <a:buFont typeface="Arial" panose="020B0604020202020204" pitchFamily="34" charset="0"/>
              <a:buChar char="•"/>
              <a:defRPr sz="2560">
                <a:latin typeface="+mn-lt"/>
                <a:ea typeface="Verdana" panose="020B0604030504040204" pitchFamily="34" charset="0"/>
                <a:cs typeface="Verdana" panose="020B0604030504040204" pitchFamily="34" charset="0"/>
              </a:defRPr>
            </a:lvl3pPr>
            <a:lvl4pPr marL="2072463" indent="-365729">
              <a:buSzPct val="70000"/>
              <a:buFont typeface="Courier New" panose="02070309020205020404" pitchFamily="49" charset="0"/>
              <a:buChar char="o"/>
              <a:defRPr sz="2560">
                <a:latin typeface="+mn-lt"/>
              </a:defRPr>
            </a:lvl4pPr>
            <a:lvl5pPr>
              <a:defRPr sz="2560">
                <a:latin typeface="+mn-lt"/>
              </a:defRPr>
            </a:lvl5p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487680" y="278070"/>
            <a:ext cx="8778241" cy="98283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pic>
        <p:nvPicPr>
          <p:cNvPr id="5" name="Picture 4">
            <a:extLst>
              <a:ext uri="{FF2B5EF4-FFF2-40B4-BE49-F238E27FC236}">
                <a16:creationId xmlns:a16="http://schemas.microsoft.com/office/drawing/2014/main" id="{88B0E30D-15E0-FC4B-BC2B-50224D768D60}"/>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2" name="Rectangle 1">
            <a:extLst>
              <a:ext uri="{FF2B5EF4-FFF2-40B4-BE49-F238E27FC236}">
                <a16:creationId xmlns:a16="http://schemas.microsoft.com/office/drawing/2014/main" id="{010422A0-D7A8-364E-BC23-BB74A7E4EF0A}"/>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D535EBAC-4268-2642-91DF-F786E37CB139}"/>
              </a:ext>
            </a:extLst>
          </p:cNvPr>
          <p:cNvSpPr/>
          <p:nvPr userDrawn="1"/>
        </p:nvSpPr>
        <p:spPr>
          <a:xfrm>
            <a:off x="3999666" y="1441353"/>
            <a:ext cx="1754271" cy="66596"/>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756"/>
            <a:ext cx="9753600" cy="8863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940602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87680" y="1764938"/>
            <a:ext cx="4299712" cy="4845837"/>
          </a:xfrm>
        </p:spPr>
        <p:txBody>
          <a:bodyPr/>
          <a:lstStyle>
            <a:lvl1pPr marL="609548" indent="-365729">
              <a:defRPr sz="256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560">
                <a:latin typeface="+mn-lt"/>
                <a:ea typeface="Verdana" panose="020B0604030504040204" pitchFamily="34" charset="0"/>
                <a:cs typeface="Verdana" panose="020B0604030504040204" pitchFamily="34" charset="0"/>
              </a:defRPr>
            </a:lvl2pPr>
            <a:lvl3pPr marL="1584824" indent="-365729">
              <a:buSzPct val="90000"/>
              <a:buFont typeface="Arial" panose="020B0604020202020204" pitchFamily="34" charset="0"/>
              <a:buChar char="•"/>
              <a:defRPr sz="2560">
                <a:latin typeface="+mn-lt"/>
                <a:ea typeface="Verdana" panose="020B0604030504040204" pitchFamily="34" charset="0"/>
                <a:cs typeface="Verdana" panose="020B0604030504040204" pitchFamily="34" charset="0"/>
              </a:defRPr>
            </a:lvl3pPr>
            <a:lvl4pPr marL="2072463" indent="-365729">
              <a:buSzPct val="70000"/>
              <a:buFont typeface="Courier New" panose="02070309020205020404" pitchFamily="49" charset="0"/>
              <a:buChar char="o"/>
              <a:defRPr sz="2560">
                <a:latin typeface="+mn-lt"/>
                <a:ea typeface="Verdana" panose="020B0604030504040204" pitchFamily="34" charset="0"/>
                <a:cs typeface="Verdana" panose="020B0604030504040204" pitchFamily="34" charset="0"/>
              </a:defRPr>
            </a:lvl4pPr>
            <a:lvl5pPr marL="2377257" indent="-182886">
              <a:buFont typeface="Verdana" panose="020B0604030504040204" pitchFamily="34" charset="0"/>
              <a:buChar char="›"/>
              <a:defRPr sz="2560" baseline="0">
                <a:latin typeface="+mn-lt"/>
              </a:defRPr>
            </a:lvl5pPr>
            <a:lvl6pPr>
              <a:defRPr sz="1920"/>
            </a:lvl6pPr>
            <a:lvl7pPr>
              <a:defRPr sz="1920"/>
            </a:lvl7pPr>
            <a:lvl8pPr>
              <a:defRPr sz="1920"/>
            </a:lvl8pPr>
            <a:lvl9pPr>
              <a:defRPr sz="1920"/>
            </a:lvl9p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sp>
        <p:nvSpPr>
          <p:cNvPr id="6" name="Content Placeholder 2"/>
          <p:cNvSpPr>
            <a:spLocks noGrp="1"/>
          </p:cNvSpPr>
          <p:nvPr>
            <p:ph sz="half" idx="11" hasCustomPrompt="1"/>
          </p:nvPr>
        </p:nvSpPr>
        <p:spPr>
          <a:xfrm>
            <a:off x="4949952" y="1764938"/>
            <a:ext cx="4321387" cy="4845837"/>
          </a:xfrm>
        </p:spPr>
        <p:txBody>
          <a:bodyPr/>
          <a:lstStyle>
            <a:lvl1pPr marL="609548" indent="-365729">
              <a:defRPr sz="256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560">
                <a:latin typeface="+mn-lt"/>
                <a:ea typeface="Verdana" panose="020B0604030504040204" pitchFamily="34" charset="0"/>
                <a:cs typeface="Verdana" panose="020B0604030504040204" pitchFamily="34" charset="0"/>
              </a:defRPr>
            </a:lvl2pPr>
            <a:lvl3pPr marL="1584824" indent="-365729">
              <a:buSzPct val="90000"/>
              <a:buFont typeface="Arial" panose="020B0604020202020204" pitchFamily="34" charset="0"/>
              <a:buChar char="•"/>
              <a:defRPr sz="2560">
                <a:latin typeface="+mn-lt"/>
                <a:ea typeface="Verdana" panose="020B0604030504040204" pitchFamily="34" charset="0"/>
                <a:cs typeface="Verdana" panose="020B0604030504040204" pitchFamily="34" charset="0"/>
              </a:defRPr>
            </a:lvl3pPr>
            <a:lvl4pPr marL="2072463" indent="-365729">
              <a:buSzPct val="70000"/>
              <a:buFont typeface="Courier New" panose="02070309020205020404" pitchFamily="49" charset="0"/>
              <a:buChar char="o"/>
              <a:defRPr sz="2560">
                <a:latin typeface="+mn-lt"/>
                <a:ea typeface="Verdana" panose="020B0604030504040204" pitchFamily="34" charset="0"/>
                <a:cs typeface="Verdana" panose="020B0604030504040204" pitchFamily="34" charset="0"/>
              </a:defRPr>
            </a:lvl4pPr>
            <a:lvl5pPr>
              <a:defRPr sz="2560">
                <a:latin typeface="+mn-lt"/>
              </a:defRPr>
            </a:lvl5pPr>
            <a:lvl6pPr>
              <a:defRPr sz="1920"/>
            </a:lvl6pPr>
            <a:lvl7pPr>
              <a:defRPr sz="1920"/>
            </a:lvl7pPr>
            <a:lvl8pPr>
              <a:defRPr sz="1920"/>
            </a:lvl8pPr>
            <a:lvl9pPr>
              <a:defRPr sz="1920"/>
            </a:lvl9p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sp>
        <p:nvSpPr>
          <p:cNvPr id="5" name="Rectangle 2"/>
          <p:cNvSpPr>
            <a:spLocks noGrp="1" noChangeArrowheads="1"/>
          </p:cNvSpPr>
          <p:nvPr>
            <p:ph type="title"/>
          </p:nvPr>
        </p:nvSpPr>
        <p:spPr bwMode="auto">
          <a:xfrm>
            <a:off x="487680" y="248954"/>
            <a:ext cx="8783659" cy="98283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pic>
        <p:nvPicPr>
          <p:cNvPr id="7" name="Picture 6">
            <a:extLst>
              <a:ext uri="{FF2B5EF4-FFF2-40B4-BE49-F238E27FC236}">
                <a16:creationId xmlns:a16="http://schemas.microsoft.com/office/drawing/2014/main" id="{BBFE395B-94ED-9B46-A9FE-E83DF68ED7A4}"/>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8" name="Rectangle 7">
            <a:extLst>
              <a:ext uri="{FF2B5EF4-FFF2-40B4-BE49-F238E27FC236}">
                <a16:creationId xmlns:a16="http://schemas.microsoft.com/office/drawing/2014/main" id="{9699BD44-65ED-B44B-ABA5-2767FFF3D705}"/>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4CC6E3D-46B5-AE40-8C92-BC75F39D9B94}"/>
              </a:ext>
            </a:extLst>
          </p:cNvPr>
          <p:cNvSpPr/>
          <p:nvPr userDrawn="1"/>
        </p:nvSpPr>
        <p:spPr>
          <a:xfrm>
            <a:off x="0" y="-7756"/>
            <a:ext cx="9753600" cy="8863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0DD75F1A-02D8-7340-BB28-D05EC47899E1}"/>
              </a:ext>
            </a:extLst>
          </p:cNvPr>
          <p:cNvSpPr/>
          <p:nvPr userDrawn="1"/>
        </p:nvSpPr>
        <p:spPr>
          <a:xfrm>
            <a:off x="3999666" y="1441353"/>
            <a:ext cx="1754271" cy="66596"/>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59655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0"/>
            <a:ext cx="9753600" cy="4644572"/>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7" name="Text Placeholder 14"/>
          <p:cNvSpPr>
            <a:spLocks noGrp="1"/>
          </p:cNvSpPr>
          <p:nvPr>
            <p:ph type="body" sz="quarter" idx="10" hasCustomPrompt="1"/>
          </p:nvPr>
        </p:nvSpPr>
        <p:spPr>
          <a:xfrm>
            <a:off x="261807" y="167949"/>
            <a:ext cx="9229986" cy="4308673"/>
          </a:xfrm>
        </p:spPr>
        <p:txBody>
          <a:bodyPr>
            <a:normAutofit/>
          </a:bodyPr>
          <a:lstStyle>
            <a:lvl1pPr marL="365771" indent="-365771">
              <a:buClr>
                <a:srgbClr val="F18A00"/>
              </a:buClr>
              <a:buFont typeface="Wingdings" panose="05000000000000000000" pitchFamily="2" charset="2"/>
              <a:buChar char="§"/>
              <a:defRPr sz="256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r>
              <a:rPr lang="en-US" dirty="0">
                <a:latin typeface="Arial"/>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83664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1"/>
            <a:ext cx="9753600" cy="5686349"/>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7" name="Text Placeholder 14"/>
          <p:cNvSpPr>
            <a:spLocks noGrp="1"/>
          </p:cNvSpPr>
          <p:nvPr>
            <p:ph type="body" sz="quarter" idx="10" hasCustomPrompt="1"/>
          </p:nvPr>
        </p:nvSpPr>
        <p:spPr>
          <a:xfrm>
            <a:off x="261807" y="124545"/>
            <a:ext cx="9229986" cy="5488556"/>
          </a:xfrm>
        </p:spPr>
        <p:txBody>
          <a:bodyPr>
            <a:normAutofit/>
          </a:bodyPr>
          <a:lstStyle>
            <a:lvl1pPr marL="365771" indent="-365771">
              <a:buClr>
                <a:srgbClr val="F18A00"/>
              </a:buClr>
              <a:buFont typeface="Wingdings" panose="05000000000000000000" pitchFamily="2" charset="2"/>
              <a:buChar char="§"/>
              <a:defRPr sz="256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r>
              <a:rPr lang="en-US" dirty="0">
                <a:latin typeface="Arial"/>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6" name="Text Placeholder 14"/>
          <p:cNvSpPr>
            <a:spLocks noGrp="1"/>
          </p:cNvSpPr>
          <p:nvPr>
            <p:ph type="body" sz="quarter" idx="11"/>
          </p:nvPr>
        </p:nvSpPr>
        <p:spPr>
          <a:xfrm>
            <a:off x="261807" y="5990536"/>
            <a:ext cx="9229986" cy="908189"/>
          </a:xfrm>
        </p:spPr>
        <p:txBody>
          <a:bodyPr>
            <a:normAutofit/>
          </a:bodyPr>
          <a:lstStyle>
            <a:lvl1pPr marL="243819" indent="0" algn="ctr">
              <a:buClr>
                <a:srgbClr val="F18A00"/>
              </a:buClr>
              <a:buFont typeface="Wingdings" panose="05000000000000000000" pitchFamily="2" charset="2"/>
              <a:buNone/>
              <a:defRPr sz="4693" b="1">
                <a:solidFill>
                  <a:srgbClr val="F18A00"/>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endParaRPr lang="en-US" dirty="0"/>
          </a:p>
        </p:txBody>
      </p:sp>
    </p:spTree>
    <p:extLst>
      <p:ext uri="{BB962C8B-B14F-4D97-AF65-F5344CB8AC3E}">
        <p14:creationId xmlns:p14="http://schemas.microsoft.com/office/powerpoint/2010/main" val="35860874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E932B-F4E9-094B-B744-BCE2FF9BA069}"/>
              </a:ext>
            </a:extLst>
          </p:cNvPr>
          <p:cNvPicPr>
            <a:picLocks noChangeAspect="1"/>
          </p:cNvPicPr>
          <p:nvPr userDrawn="1"/>
        </p:nvPicPr>
        <p:blipFill rotWithShape="1">
          <a:blip r:embed="rId2"/>
          <a:srcRect l="1302" t="21111" r="2083" b="10046"/>
          <a:stretch/>
        </p:blipFill>
        <p:spPr>
          <a:xfrm>
            <a:off x="0" y="0"/>
            <a:ext cx="9753600" cy="4633181"/>
          </a:xfrm>
          <a:prstGeom prst="rect">
            <a:avLst/>
          </a:prstGeom>
        </p:spPr>
      </p:pic>
      <p:sp>
        <p:nvSpPr>
          <p:cNvPr id="3" name="Rectangle 2">
            <a:extLst>
              <a:ext uri="{FF2B5EF4-FFF2-40B4-BE49-F238E27FC236}">
                <a16:creationId xmlns:a16="http://schemas.microsoft.com/office/drawing/2014/main" id="{50D4004B-EABB-D148-BC78-D86C4CD0A06E}"/>
              </a:ext>
            </a:extLst>
          </p:cNvPr>
          <p:cNvSpPr/>
          <p:nvPr userDrawn="1"/>
        </p:nvSpPr>
        <p:spPr>
          <a:xfrm>
            <a:off x="0" y="0"/>
            <a:ext cx="9753600" cy="4644572"/>
          </a:xfrm>
          <a:prstGeom prst="rect">
            <a:avLst/>
          </a:prstGeom>
          <a:solidFill>
            <a:srgbClr val="002856">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
        <p:nvSpPr>
          <p:cNvPr id="7" name="Text Placeholder 14"/>
          <p:cNvSpPr>
            <a:spLocks noGrp="1"/>
          </p:cNvSpPr>
          <p:nvPr>
            <p:ph type="body" sz="quarter" idx="10" hasCustomPrompt="1"/>
          </p:nvPr>
        </p:nvSpPr>
        <p:spPr>
          <a:xfrm>
            <a:off x="261807" y="162253"/>
            <a:ext cx="9229986" cy="4308673"/>
          </a:xfrm>
        </p:spPr>
        <p:txBody>
          <a:bodyPr>
            <a:normAutofit/>
          </a:bodyPr>
          <a:lstStyle>
            <a:lvl1pPr marL="365771" indent="-365771">
              <a:buClr>
                <a:srgbClr val="F18A00"/>
              </a:buClr>
              <a:buFont typeface="Wingdings" panose="05000000000000000000" pitchFamily="2" charset="2"/>
              <a:buChar char="§"/>
              <a:defRPr sz="256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r>
              <a:rPr lang="en-US" dirty="0">
                <a:latin typeface="Arial"/>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a:p>
            <a:pPr lvl="4"/>
            <a:endParaRPr lang="en-US" dirty="0"/>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3"/>
          <a:stretch>
            <a:fillRect/>
          </a:stretch>
        </p:blipFill>
        <p:spPr>
          <a:xfrm>
            <a:off x="8268693" y="6775848"/>
            <a:ext cx="1316153" cy="24575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75039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2D2D-37E6-CF4F-9FB2-56A04807F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753600" cy="3407371"/>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6451282" y="6534234"/>
            <a:ext cx="3014630" cy="56289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280293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626578-7712-B248-BAC0-C3C70B766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92"/>
            <a:ext cx="9753600" cy="341035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6451282" y="6534234"/>
            <a:ext cx="3014630" cy="56289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90717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8D86FD-2E54-4447-B034-239BD5F11C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8"/>
          <a:stretch/>
        </p:blipFill>
        <p:spPr>
          <a:xfrm>
            <a:off x="0" y="1"/>
            <a:ext cx="9753600" cy="3138945"/>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6451282" y="6534234"/>
            <a:ext cx="3014630" cy="56289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7774832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2"/>
          <a:stretch>
            <a:fillRect/>
          </a:stretch>
        </p:blipFill>
        <p:spPr>
          <a:xfrm>
            <a:off x="3142452" y="6511588"/>
            <a:ext cx="3461548" cy="64634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10649616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0_Title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8342" t="9091" r="114" b="55020"/>
          <a:stretch/>
        </p:blipFill>
        <p:spPr>
          <a:xfrm>
            <a:off x="2" y="-15761"/>
            <a:ext cx="9763453" cy="2551699"/>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3033813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46197"/>
          <a:stretch/>
        </p:blipFill>
        <p:spPr>
          <a:xfrm>
            <a:off x="-1" y="0"/>
            <a:ext cx="9753601" cy="3110889"/>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1712958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2_Title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6465" t="19145" r="678" b="42534"/>
          <a:stretch/>
        </p:blipFill>
        <p:spPr>
          <a:xfrm>
            <a:off x="-1" y="4"/>
            <a:ext cx="9753601" cy="2686886"/>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16" name="Picture 15">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2412573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3_Title Slide">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7898" t="16443" r="428" b="43658"/>
          <a:stretch/>
        </p:blipFill>
        <p:spPr>
          <a:xfrm>
            <a:off x="-23222" y="-11611"/>
            <a:ext cx="9776823" cy="2836793"/>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18084688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4_Title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28" t="41664" r="291"/>
          <a:stretch/>
        </p:blipFill>
        <p:spPr>
          <a:xfrm>
            <a:off x="-23225" y="0"/>
            <a:ext cx="9776826" cy="3494238"/>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16" name="Picture 15">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25287613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5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0689" b="41633"/>
          <a:stretch/>
        </p:blipFill>
        <p:spPr>
          <a:xfrm>
            <a:off x="0" y="11610"/>
            <a:ext cx="9753600" cy="2450011"/>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3142452" y="6511588"/>
            <a:ext cx="3461548" cy="646349"/>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289" y="6186786"/>
            <a:ext cx="1128415" cy="1128415"/>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5152" t="38692" r="79785" b="41831"/>
          <a:stretch/>
        </p:blipFill>
        <p:spPr>
          <a:xfrm>
            <a:off x="7059747" y="6302414"/>
            <a:ext cx="915853" cy="915086"/>
          </a:xfrm>
          <a:prstGeom prst="rect">
            <a:avLst/>
          </a:prstGeom>
        </p:spPr>
      </p:pic>
    </p:spTree>
    <p:extLst>
      <p:ext uri="{BB962C8B-B14F-4D97-AF65-F5344CB8AC3E}">
        <p14:creationId xmlns:p14="http://schemas.microsoft.com/office/powerpoint/2010/main" val="26482831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68E50-88EE-1641-8E9D-27F0A169D9A5}"/>
              </a:ext>
            </a:extLst>
          </p:cNvPr>
          <p:cNvSpPr/>
          <p:nvPr userDrawn="1"/>
        </p:nvSpPr>
        <p:spPr>
          <a:xfrm>
            <a:off x="1" y="2535939"/>
            <a:ext cx="9753600" cy="3679591"/>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Title 4"/>
          <p:cNvSpPr>
            <a:spLocks noGrp="1"/>
          </p:cNvSpPr>
          <p:nvPr>
            <p:ph type="ctrTitle"/>
          </p:nvPr>
        </p:nvSpPr>
        <p:spPr>
          <a:xfrm>
            <a:off x="354463" y="2825181"/>
            <a:ext cx="9111450" cy="2800074"/>
          </a:xfrm>
        </p:spPr>
        <p:txBody>
          <a:bodyPr anchor="ctr"/>
          <a:lstStyle>
            <a:lvl1pPr algn="r">
              <a:defRPr/>
            </a:lvl1pPr>
          </a:lstStyle>
          <a:p>
            <a:r>
              <a:rPr lang="en-US" sz="5760" dirty="0"/>
              <a:t>Fire Safety &amp; </a:t>
            </a:r>
            <a:br>
              <a:rPr lang="en-US" sz="5760" dirty="0"/>
            </a:br>
            <a:r>
              <a:rPr lang="en-US" sz="5760" dirty="0"/>
              <a:t>Emergency Action Plans</a:t>
            </a:r>
          </a:p>
        </p:txBody>
      </p:sp>
      <p:sp>
        <p:nvSpPr>
          <p:cNvPr id="13" name="Subtitle 5"/>
          <p:cNvSpPr>
            <a:spLocks noGrp="1"/>
          </p:cNvSpPr>
          <p:nvPr>
            <p:ph type="subTitle" idx="1"/>
          </p:nvPr>
        </p:nvSpPr>
        <p:spPr>
          <a:xfrm>
            <a:off x="816366" y="5166361"/>
            <a:ext cx="8649547" cy="975360"/>
          </a:xfrm>
        </p:spPr>
        <p:txBody>
          <a:bodyPr anchor="ctr"/>
          <a:lstStyle>
            <a:lvl1pPr marL="243819" indent="0" algn="r">
              <a:buNone/>
              <a:defRPr>
                <a:solidFill>
                  <a:schemeClr val="bg1"/>
                </a:solidFill>
              </a:defRPr>
            </a:lvl1pPr>
          </a:lstStyle>
          <a:p>
            <a:r>
              <a:rPr lang="en-US" sz="1067" dirty="0"/>
              <a:t>May 2017</a:t>
            </a:r>
          </a:p>
        </p:txBody>
      </p:sp>
      <p:sp>
        <p:nvSpPr>
          <p:cNvPr id="11" name="Rectangle 10">
            <a:extLst>
              <a:ext uri="{FF2B5EF4-FFF2-40B4-BE49-F238E27FC236}">
                <a16:creationId xmlns:a16="http://schemas.microsoft.com/office/drawing/2014/main" id="{E683D309-6DB4-E243-B8D8-D138766A5C3E}"/>
              </a:ext>
            </a:extLst>
          </p:cNvPr>
          <p:cNvSpPr/>
          <p:nvPr userDrawn="1"/>
        </p:nvSpPr>
        <p:spPr>
          <a:xfrm>
            <a:off x="1" y="2430623"/>
            <a:ext cx="9753600" cy="210631"/>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15" name="Picture 14">
            <a:extLst>
              <a:ext uri="{FF2B5EF4-FFF2-40B4-BE49-F238E27FC236}">
                <a16:creationId xmlns:a16="http://schemas.microsoft.com/office/drawing/2014/main" id="{507C87E3-56B0-6845-8A70-EA5E620ED54A}"/>
              </a:ext>
            </a:extLst>
          </p:cNvPr>
          <p:cNvPicPr>
            <a:picLocks noChangeAspect="1"/>
          </p:cNvPicPr>
          <p:nvPr userDrawn="1"/>
        </p:nvPicPr>
        <p:blipFill>
          <a:blip r:embed="rId2"/>
          <a:stretch>
            <a:fillRect/>
          </a:stretch>
        </p:blipFill>
        <p:spPr>
          <a:xfrm>
            <a:off x="6451282" y="6534234"/>
            <a:ext cx="3014630" cy="562899"/>
          </a:xfrm>
          <a:prstGeom prst="rect">
            <a:avLst/>
          </a:prstGeom>
        </p:spPr>
      </p:pic>
    </p:spTree>
    <p:extLst>
      <p:ext uri="{BB962C8B-B14F-4D97-AF65-F5344CB8AC3E}">
        <p14:creationId xmlns:p14="http://schemas.microsoft.com/office/powerpoint/2010/main" val="323448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4D8D9BEF-8A07-9942-B376-23DB033462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23" r="35782"/>
          <a:stretch/>
        </p:blipFill>
        <p:spPr bwMode="auto">
          <a:xfrm>
            <a:off x="1" y="0"/>
            <a:ext cx="3432884" cy="7315200"/>
          </a:xfrm>
          <a:prstGeom prst="rect">
            <a:avLst/>
          </a:prstGeom>
          <a:noFill/>
          <a:ln w="9525">
            <a:noFill/>
            <a:miter lim="800000"/>
            <a:headEnd/>
            <a:tailEnd/>
          </a:ln>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3036386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2"/>
          <a:stretch>
            <a:fillRect/>
          </a:stretch>
        </p:blipFill>
        <p:spPr>
          <a:xfrm>
            <a:off x="6451282" y="347196"/>
            <a:ext cx="3014630" cy="562899"/>
          </a:xfrm>
          <a:prstGeom prst="rect">
            <a:avLst/>
          </a:prstGeom>
        </p:spPr>
      </p:pic>
      <p:pic>
        <p:nvPicPr>
          <p:cNvPr id="10" name="Picture 9">
            <a:extLst>
              <a:ext uri="{FF2B5EF4-FFF2-40B4-BE49-F238E27FC236}">
                <a16:creationId xmlns:a16="http://schemas.microsoft.com/office/drawing/2014/main" id="{916CB98B-00D2-8D47-9A01-AE23C4EB6FB8}"/>
              </a:ext>
            </a:extLst>
          </p:cNvPr>
          <p:cNvPicPr>
            <a:picLocks noChangeAspect="1"/>
          </p:cNvPicPr>
          <p:nvPr userDrawn="1"/>
        </p:nvPicPr>
        <p:blipFill rotWithShape="1">
          <a:blip r:embed="rId3"/>
          <a:srcRect l="17874" r="50010"/>
          <a:stretch/>
        </p:blipFill>
        <p:spPr>
          <a:xfrm>
            <a:off x="0" y="1"/>
            <a:ext cx="3423323" cy="7110064"/>
          </a:xfrm>
          <a:prstGeom prst="rect">
            <a:avLst/>
          </a:prstGeom>
        </p:spPr>
      </p:pic>
    </p:spTree>
    <p:extLst>
      <p:ext uri="{BB962C8B-B14F-4D97-AF65-F5344CB8AC3E}">
        <p14:creationId xmlns:p14="http://schemas.microsoft.com/office/powerpoint/2010/main" val="14727787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1DBBC-35FD-C04A-878A-B1089AB51AEF}"/>
              </a:ext>
            </a:extLst>
          </p:cNvPr>
          <p:cNvPicPr>
            <a:picLocks noChangeAspect="1"/>
          </p:cNvPicPr>
          <p:nvPr userDrawn="1"/>
        </p:nvPicPr>
        <p:blipFill rotWithShape="1">
          <a:blip r:embed="rId2"/>
          <a:srcRect l="34367" t="52" r="30845" b="130"/>
          <a:stretch/>
        </p:blipFill>
        <p:spPr>
          <a:xfrm>
            <a:off x="1" y="0"/>
            <a:ext cx="3432884" cy="714371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9888504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2F87DF-149A-1D43-8AB8-83CB4E194CD1}"/>
              </a:ext>
            </a:extLst>
          </p:cNvPr>
          <p:cNvPicPr>
            <a:picLocks noChangeAspect="1"/>
          </p:cNvPicPr>
          <p:nvPr userDrawn="1"/>
        </p:nvPicPr>
        <p:blipFill rotWithShape="1">
          <a:blip r:embed="rId2"/>
          <a:srcRect l="42710" t="13793" r="28738"/>
          <a:stretch/>
        </p:blipFill>
        <p:spPr>
          <a:xfrm>
            <a:off x="0" y="1"/>
            <a:ext cx="3444689" cy="711006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899422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A7EFBB-47E7-8642-9066-EDAFE4CFF1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62" r="34890"/>
          <a:stretch/>
        </p:blipFill>
        <p:spPr>
          <a:xfrm>
            <a:off x="1" y="0"/>
            <a:ext cx="3404197" cy="7319070"/>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423211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8170"/>
          <a:stretch/>
        </p:blipFill>
        <p:spPr>
          <a:xfrm>
            <a:off x="1" y="-1"/>
            <a:ext cx="3442356" cy="7210015"/>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938750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3063" r="4108"/>
          <a:stretch/>
        </p:blipFill>
        <p:spPr>
          <a:xfrm>
            <a:off x="9561" y="0"/>
            <a:ext cx="3490259" cy="7188480"/>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41155778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7868"/>
          <a:stretch/>
        </p:blipFill>
        <p:spPr>
          <a:xfrm>
            <a:off x="0" y="-1"/>
            <a:ext cx="3423324" cy="711006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816318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9562" y="-1"/>
            <a:ext cx="3432886" cy="720500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873304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9562" y="-1"/>
            <a:ext cx="3432886" cy="720500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9563" y="-1"/>
            <a:ext cx="3432885" cy="7110064"/>
          </a:xfrm>
          <a:prstGeom prst="rect">
            <a:avLst/>
          </a:prstGeom>
        </p:spPr>
      </p:pic>
    </p:spTree>
    <p:extLst>
      <p:ext uri="{BB962C8B-B14F-4D97-AF65-F5344CB8AC3E}">
        <p14:creationId xmlns:p14="http://schemas.microsoft.com/office/powerpoint/2010/main" val="4103417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67" t="1506" r="52541"/>
          <a:stretch/>
        </p:blipFill>
        <p:spPr>
          <a:xfrm>
            <a:off x="-9562" y="-1"/>
            <a:ext cx="3432886" cy="7205004"/>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36367" r="31432"/>
          <a:stretch/>
        </p:blipFill>
        <p:spPr>
          <a:xfrm>
            <a:off x="-9563" y="-1"/>
            <a:ext cx="3432885" cy="7110064"/>
          </a:xfrm>
          <a:prstGeom prst="rect">
            <a:avLst/>
          </a:prstGeom>
        </p:spPr>
      </p:pic>
      <p:pic>
        <p:nvPicPr>
          <p:cNvPr id="6" name="Picture 5"/>
          <p:cNvPicPr>
            <a:picLocks noChangeAspect="1"/>
          </p:cNvPicPr>
          <p:nvPr userDrawn="1"/>
        </p:nvPicPr>
        <p:blipFill rotWithShape="1">
          <a:blip r:embed="rId5" cstate="print">
            <a:extLst>
              <a:ext uri="{28A0092B-C50C-407E-A947-70E740481C1C}">
                <a14:useLocalDpi xmlns:a14="http://schemas.microsoft.com/office/drawing/2010/main" val="0"/>
              </a:ext>
            </a:extLst>
          </a:blip>
          <a:srcRect l="27974" r="39838"/>
          <a:stretch/>
        </p:blipFill>
        <p:spPr>
          <a:xfrm>
            <a:off x="-9563" y="1"/>
            <a:ext cx="3432886" cy="7110063"/>
          </a:xfrm>
          <a:prstGeom prst="rect">
            <a:avLst/>
          </a:prstGeom>
        </p:spPr>
      </p:pic>
    </p:spTree>
    <p:extLst>
      <p:ext uri="{BB962C8B-B14F-4D97-AF65-F5344CB8AC3E}">
        <p14:creationId xmlns:p14="http://schemas.microsoft.com/office/powerpoint/2010/main" val="6140582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3908" r="23668"/>
          <a:stretch/>
        </p:blipFill>
        <p:spPr>
          <a:xfrm>
            <a:off x="0" y="-3"/>
            <a:ext cx="3458095" cy="7110063"/>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2931565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9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61" t="6835" r="55660"/>
          <a:stretch/>
        </p:blipFill>
        <p:spPr>
          <a:xfrm>
            <a:off x="0" y="-3"/>
            <a:ext cx="3434080" cy="7162722"/>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29741502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64" r="61217"/>
          <a:stretch/>
        </p:blipFill>
        <p:spPr>
          <a:xfrm>
            <a:off x="1" y="1"/>
            <a:ext cx="3442448" cy="7110066"/>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347862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9380" r="18252"/>
          <a:stretch/>
        </p:blipFill>
        <p:spPr>
          <a:xfrm>
            <a:off x="0" y="1"/>
            <a:ext cx="3452010" cy="7110066"/>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958890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7340" r="20328"/>
          <a:stretch/>
        </p:blipFill>
        <p:spPr>
          <a:xfrm>
            <a:off x="0" y="0"/>
            <a:ext cx="3448243" cy="7110066"/>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41256276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8_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53391" t="1064" r="15001" b="545"/>
          <a:stretch/>
        </p:blipFill>
        <p:spPr>
          <a:xfrm>
            <a:off x="0" y="-3643"/>
            <a:ext cx="3425372" cy="7108411"/>
          </a:xfrm>
          <a:prstGeom prst="rect">
            <a:avLst/>
          </a:prstGeom>
        </p:spPr>
      </p:pic>
      <p:sp>
        <p:nvSpPr>
          <p:cNvPr id="3" name="Content Placeholder 2"/>
          <p:cNvSpPr>
            <a:spLocks noGrp="1"/>
          </p:cNvSpPr>
          <p:nvPr>
            <p:ph sz="quarter" idx="10" hasCustomPrompt="1"/>
          </p:nvPr>
        </p:nvSpPr>
        <p:spPr>
          <a:xfrm>
            <a:off x="3967792" y="4016787"/>
            <a:ext cx="5613089" cy="946076"/>
          </a:xfrm>
        </p:spPr>
        <p:txBody>
          <a:bodyPr anchor="b"/>
          <a:lstStyle>
            <a:lvl1pPr marL="243819" indent="0" algn="r">
              <a:buNone/>
              <a:defRPr sz="5334" baseline="0">
                <a:solidFill>
                  <a:srgbClr val="F18A00"/>
                </a:solidFill>
              </a:defRPr>
            </a:lvl1pPr>
          </a:lstStyle>
          <a:p>
            <a:pPr lvl="0"/>
            <a:r>
              <a:rPr lang="en-US" dirty="0"/>
              <a:t>Divider Title</a:t>
            </a:r>
          </a:p>
        </p:txBody>
      </p:sp>
      <p:sp>
        <p:nvSpPr>
          <p:cNvPr id="5" name="Content Placeholder 4"/>
          <p:cNvSpPr>
            <a:spLocks noGrp="1"/>
          </p:cNvSpPr>
          <p:nvPr>
            <p:ph sz="quarter" idx="11" hasCustomPrompt="1"/>
          </p:nvPr>
        </p:nvSpPr>
        <p:spPr>
          <a:xfrm>
            <a:off x="3967792" y="4962864"/>
            <a:ext cx="5613089" cy="506804"/>
          </a:xfrm>
        </p:spPr>
        <p:txBody>
          <a:bodyPr/>
          <a:lstStyle>
            <a:lvl1pPr marL="243819" indent="0" algn="r">
              <a:buNone/>
              <a:defRPr baseline="0">
                <a:solidFill>
                  <a:srgbClr val="002856"/>
                </a:solidFill>
                <a:latin typeface="+mn-lt"/>
                <a:ea typeface="Verdana" panose="020B0604030504040204" pitchFamily="34" charset="0"/>
                <a:cs typeface="Verdana" panose="020B0604030504040204" pitchFamily="34" charset="0"/>
              </a:defRPr>
            </a:lvl1pPr>
          </a:lstStyle>
          <a:p>
            <a:pPr lvl="0"/>
            <a:r>
              <a:rPr lang="en-US" dirty="0"/>
              <a:t>OPTIONAL SUBHEADER</a:t>
            </a:r>
          </a:p>
        </p:txBody>
      </p:sp>
      <p:sp>
        <p:nvSpPr>
          <p:cNvPr id="9" name="Rectangle 8">
            <a:extLst>
              <a:ext uri="{FF2B5EF4-FFF2-40B4-BE49-F238E27FC236}">
                <a16:creationId xmlns:a16="http://schemas.microsoft.com/office/drawing/2014/main" id="{D4802B53-6A27-8A4B-86B1-D90A8ADA6792}"/>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7" name="Picture 6">
            <a:extLst>
              <a:ext uri="{FF2B5EF4-FFF2-40B4-BE49-F238E27FC236}">
                <a16:creationId xmlns:a16="http://schemas.microsoft.com/office/drawing/2014/main" id="{BFD7BC4B-7E2E-0D4A-81E9-1EC17C4148C1}"/>
              </a:ext>
            </a:extLst>
          </p:cNvPr>
          <p:cNvPicPr>
            <a:picLocks noChangeAspect="1"/>
          </p:cNvPicPr>
          <p:nvPr userDrawn="1"/>
        </p:nvPicPr>
        <p:blipFill>
          <a:blip r:embed="rId3"/>
          <a:stretch>
            <a:fillRect/>
          </a:stretch>
        </p:blipFill>
        <p:spPr>
          <a:xfrm>
            <a:off x="6451282" y="347196"/>
            <a:ext cx="3014630" cy="562899"/>
          </a:xfrm>
          <a:prstGeom prst="rect">
            <a:avLst/>
          </a:prstGeom>
        </p:spPr>
      </p:pic>
    </p:spTree>
    <p:extLst>
      <p:ext uri="{BB962C8B-B14F-4D97-AF65-F5344CB8AC3E}">
        <p14:creationId xmlns:p14="http://schemas.microsoft.com/office/powerpoint/2010/main" val="1058685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Bulleted List">
    <p:bg>
      <p:bgPr>
        <a:solidFill>
          <a:schemeClr val="bg1"/>
        </a:solid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87681" y="1749456"/>
            <a:ext cx="8778241" cy="4907764"/>
          </a:xfrm>
        </p:spPr>
        <p:txBody>
          <a:bodyPr/>
          <a:lstStyle>
            <a:lvl1pPr marL="609548" indent="-365729">
              <a:defRPr sz="2560">
                <a:latin typeface="+mn-lt"/>
              </a:defRPr>
            </a:lvl1pPr>
            <a:lvl2pPr>
              <a:buSzPct val="75000"/>
              <a:buFont typeface="Arial" panose="020B0604020202020204" pitchFamily="34" charset="0"/>
              <a:buChar char="□"/>
              <a:defRPr sz="2560">
                <a:latin typeface="+mn-lt"/>
              </a:defRPr>
            </a:lvl2pPr>
            <a:lvl3pPr marL="1584824" indent="-365729">
              <a:buSzPct val="90000"/>
              <a:buFont typeface="Arial" panose="020B0604020202020204" pitchFamily="34" charset="0"/>
              <a:buChar char="•"/>
              <a:defRPr sz="2560">
                <a:latin typeface="+mn-lt"/>
                <a:ea typeface="Verdana" panose="020B0604030504040204" pitchFamily="34" charset="0"/>
                <a:cs typeface="Verdana" panose="020B0604030504040204" pitchFamily="34" charset="0"/>
              </a:defRPr>
            </a:lvl3pPr>
            <a:lvl4pPr marL="2072463" indent="-365729">
              <a:buSzPct val="70000"/>
              <a:buFont typeface="Courier New" panose="02070309020205020404" pitchFamily="49" charset="0"/>
              <a:buChar char="o"/>
              <a:defRPr sz="2560">
                <a:latin typeface="+mn-lt"/>
              </a:defRPr>
            </a:lvl4pPr>
            <a:lvl5pPr>
              <a:defRPr sz="2560">
                <a:latin typeface="+mn-lt"/>
              </a:defRPr>
            </a:lvl5p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487680" y="278070"/>
            <a:ext cx="8778241" cy="98283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pic>
        <p:nvPicPr>
          <p:cNvPr id="5" name="Picture 4">
            <a:extLst>
              <a:ext uri="{FF2B5EF4-FFF2-40B4-BE49-F238E27FC236}">
                <a16:creationId xmlns:a16="http://schemas.microsoft.com/office/drawing/2014/main" id="{88B0E30D-15E0-FC4B-BC2B-50224D768D60}"/>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2" name="Rectangle 1">
            <a:extLst>
              <a:ext uri="{FF2B5EF4-FFF2-40B4-BE49-F238E27FC236}">
                <a16:creationId xmlns:a16="http://schemas.microsoft.com/office/drawing/2014/main" id="{010422A0-D7A8-364E-BC23-BB74A7E4EF0A}"/>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id="{D535EBAC-4268-2642-91DF-F786E37CB139}"/>
              </a:ext>
            </a:extLst>
          </p:cNvPr>
          <p:cNvSpPr/>
          <p:nvPr userDrawn="1"/>
        </p:nvSpPr>
        <p:spPr>
          <a:xfrm>
            <a:off x="3999666" y="1441353"/>
            <a:ext cx="1754271" cy="66596"/>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756"/>
            <a:ext cx="9753600" cy="8863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4206325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87680" y="1764938"/>
            <a:ext cx="4299712" cy="4845837"/>
          </a:xfrm>
        </p:spPr>
        <p:txBody>
          <a:bodyPr/>
          <a:lstStyle>
            <a:lvl1pPr marL="609548" indent="-365729">
              <a:defRPr sz="256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560">
                <a:latin typeface="+mn-lt"/>
                <a:ea typeface="Verdana" panose="020B0604030504040204" pitchFamily="34" charset="0"/>
                <a:cs typeface="Verdana" panose="020B0604030504040204" pitchFamily="34" charset="0"/>
              </a:defRPr>
            </a:lvl2pPr>
            <a:lvl3pPr marL="1584824" indent="-365729">
              <a:buSzPct val="90000"/>
              <a:buFont typeface="Arial" panose="020B0604020202020204" pitchFamily="34" charset="0"/>
              <a:buChar char="•"/>
              <a:defRPr sz="2560">
                <a:latin typeface="+mn-lt"/>
                <a:ea typeface="Verdana" panose="020B0604030504040204" pitchFamily="34" charset="0"/>
                <a:cs typeface="Verdana" panose="020B0604030504040204" pitchFamily="34" charset="0"/>
              </a:defRPr>
            </a:lvl3pPr>
            <a:lvl4pPr marL="2072463" indent="-365729">
              <a:buSzPct val="70000"/>
              <a:buFont typeface="Courier New" panose="02070309020205020404" pitchFamily="49" charset="0"/>
              <a:buChar char="o"/>
              <a:defRPr sz="2560">
                <a:latin typeface="+mn-lt"/>
                <a:ea typeface="Verdana" panose="020B0604030504040204" pitchFamily="34" charset="0"/>
                <a:cs typeface="Verdana" panose="020B0604030504040204" pitchFamily="34" charset="0"/>
              </a:defRPr>
            </a:lvl4pPr>
            <a:lvl5pPr marL="2377257" indent="-182886">
              <a:buFont typeface="Verdana" panose="020B0604030504040204" pitchFamily="34" charset="0"/>
              <a:buChar char="›"/>
              <a:defRPr sz="2560" baseline="0">
                <a:latin typeface="+mn-lt"/>
              </a:defRPr>
            </a:lvl5pPr>
            <a:lvl6pPr>
              <a:defRPr sz="1920"/>
            </a:lvl6pPr>
            <a:lvl7pPr>
              <a:defRPr sz="1920"/>
            </a:lvl7pPr>
            <a:lvl8pPr>
              <a:defRPr sz="1920"/>
            </a:lvl8pPr>
            <a:lvl9pPr>
              <a:defRPr sz="1920"/>
            </a:lvl9p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sp>
        <p:nvSpPr>
          <p:cNvPr id="6" name="Content Placeholder 2"/>
          <p:cNvSpPr>
            <a:spLocks noGrp="1"/>
          </p:cNvSpPr>
          <p:nvPr>
            <p:ph sz="half" idx="11" hasCustomPrompt="1"/>
          </p:nvPr>
        </p:nvSpPr>
        <p:spPr>
          <a:xfrm>
            <a:off x="4949952" y="1764938"/>
            <a:ext cx="4321387" cy="4845837"/>
          </a:xfrm>
        </p:spPr>
        <p:txBody>
          <a:bodyPr/>
          <a:lstStyle>
            <a:lvl1pPr marL="609548" indent="-365729">
              <a:defRPr sz="2560">
                <a:latin typeface="+mn-lt"/>
                <a:ea typeface="Verdana" panose="020B0604030504040204" pitchFamily="34" charset="0"/>
                <a:cs typeface="Verdana" panose="020B0604030504040204" pitchFamily="34" charset="0"/>
              </a:defRPr>
            </a:lvl1pPr>
            <a:lvl2pPr>
              <a:buSzPct val="75000"/>
              <a:buFont typeface="Arial" panose="020B0604020202020204" pitchFamily="34" charset="0"/>
              <a:buChar char="□"/>
              <a:defRPr sz="2560">
                <a:latin typeface="+mn-lt"/>
                <a:ea typeface="Verdana" panose="020B0604030504040204" pitchFamily="34" charset="0"/>
                <a:cs typeface="Verdana" panose="020B0604030504040204" pitchFamily="34" charset="0"/>
              </a:defRPr>
            </a:lvl2pPr>
            <a:lvl3pPr marL="1584824" indent="-365729">
              <a:buSzPct val="90000"/>
              <a:buFont typeface="Arial" panose="020B0604020202020204" pitchFamily="34" charset="0"/>
              <a:buChar char="•"/>
              <a:defRPr sz="2560">
                <a:latin typeface="+mn-lt"/>
                <a:ea typeface="Verdana" panose="020B0604030504040204" pitchFamily="34" charset="0"/>
                <a:cs typeface="Verdana" panose="020B0604030504040204" pitchFamily="34" charset="0"/>
              </a:defRPr>
            </a:lvl3pPr>
            <a:lvl4pPr marL="2072463" indent="-365729">
              <a:buSzPct val="70000"/>
              <a:buFont typeface="Courier New" panose="02070309020205020404" pitchFamily="49" charset="0"/>
              <a:buChar char="o"/>
              <a:defRPr sz="2560">
                <a:latin typeface="+mn-lt"/>
                <a:ea typeface="Verdana" panose="020B0604030504040204" pitchFamily="34" charset="0"/>
                <a:cs typeface="Verdana" panose="020B0604030504040204" pitchFamily="34" charset="0"/>
              </a:defRPr>
            </a:lvl4pPr>
            <a:lvl5pPr>
              <a:defRPr sz="2560">
                <a:latin typeface="+mn-lt"/>
              </a:defRPr>
            </a:lvl5pPr>
            <a:lvl6pPr>
              <a:defRPr sz="1920"/>
            </a:lvl6pPr>
            <a:lvl7pPr>
              <a:defRPr sz="1920"/>
            </a:lvl7pPr>
            <a:lvl8pPr>
              <a:defRPr sz="1920"/>
            </a:lvl8pPr>
            <a:lvl9pPr>
              <a:defRPr sz="1920"/>
            </a:lvl9p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sp>
        <p:nvSpPr>
          <p:cNvPr id="5" name="Rectangle 2"/>
          <p:cNvSpPr>
            <a:spLocks noGrp="1" noChangeArrowheads="1"/>
          </p:cNvSpPr>
          <p:nvPr>
            <p:ph type="title"/>
          </p:nvPr>
        </p:nvSpPr>
        <p:spPr bwMode="auto">
          <a:xfrm>
            <a:off x="487680" y="248954"/>
            <a:ext cx="8783659" cy="98283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pic>
        <p:nvPicPr>
          <p:cNvPr id="7" name="Picture 6">
            <a:extLst>
              <a:ext uri="{FF2B5EF4-FFF2-40B4-BE49-F238E27FC236}">
                <a16:creationId xmlns:a16="http://schemas.microsoft.com/office/drawing/2014/main" id="{BBFE395B-94ED-9B46-A9FE-E83DF68ED7A4}"/>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8" name="Rectangle 7">
            <a:extLst>
              <a:ext uri="{FF2B5EF4-FFF2-40B4-BE49-F238E27FC236}">
                <a16:creationId xmlns:a16="http://schemas.microsoft.com/office/drawing/2014/main" id="{9699BD44-65ED-B44B-ABA5-2767FFF3D705}"/>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id="{74CC6E3D-46B5-AE40-8C92-BC75F39D9B94}"/>
              </a:ext>
            </a:extLst>
          </p:cNvPr>
          <p:cNvSpPr/>
          <p:nvPr userDrawn="1"/>
        </p:nvSpPr>
        <p:spPr>
          <a:xfrm>
            <a:off x="0" y="-7756"/>
            <a:ext cx="9753600" cy="8863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id="{0DD75F1A-02D8-7340-BB28-D05EC47899E1}"/>
              </a:ext>
            </a:extLst>
          </p:cNvPr>
          <p:cNvSpPr/>
          <p:nvPr userDrawn="1"/>
        </p:nvSpPr>
        <p:spPr>
          <a:xfrm>
            <a:off x="3999666" y="1441353"/>
            <a:ext cx="1754271" cy="66596"/>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3853170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D4004B-EABB-D148-BC78-D86C4CD0A06E}"/>
              </a:ext>
            </a:extLst>
          </p:cNvPr>
          <p:cNvSpPr/>
          <p:nvPr userDrawn="1"/>
        </p:nvSpPr>
        <p:spPr>
          <a:xfrm>
            <a:off x="0" y="0"/>
            <a:ext cx="9753600" cy="4644572"/>
          </a:xfrm>
          <a:prstGeom prst="rect">
            <a:avLst/>
          </a:prstGeom>
          <a:solidFill>
            <a:srgbClr val="002856"/>
          </a:solidFill>
          <a:ln w="63500">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Text Placeholder 14"/>
          <p:cNvSpPr>
            <a:spLocks noGrp="1"/>
          </p:cNvSpPr>
          <p:nvPr>
            <p:ph type="body" sz="quarter" idx="10" hasCustomPrompt="1"/>
          </p:nvPr>
        </p:nvSpPr>
        <p:spPr>
          <a:xfrm>
            <a:off x="261807" y="167949"/>
            <a:ext cx="9229986" cy="4308673"/>
          </a:xfrm>
        </p:spPr>
        <p:txBody>
          <a:bodyPr>
            <a:normAutofit/>
          </a:bodyPr>
          <a:lstStyle>
            <a:lvl1pPr marL="365771" indent="-365771">
              <a:buClr>
                <a:srgbClr val="F18A00"/>
              </a:buClr>
              <a:buFont typeface="Wingdings" panose="05000000000000000000" pitchFamily="2" charset="2"/>
              <a:buChar char="§"/>
              <a:defRPr sz="2560">
                <a:solidFill>
                  <a:schemeClr val="bg1"/>
                </a:solidFill>
                <a:latin typeface="Arial" panose="020B0604020202020204" pitchFamily="34" charset="0"/>
                <a:cs typeface="Arial" panose="020B0604020202020204" pitchFamily="34" charset="0"/>
              </a:defRPr>
            </a:lvl1pPr>
            <a:lvl2pPr>
              <a:buSzPct val="75000"/>
              <a:buFont typeface="Arial" panose="020B0604020202020204" pitchFamily="34" charset="0"/>
              <a:buChar char="□"/>
              <a:defRPr sz="2560">
                <a:solidFill>
                  <a:schemeClr val="bg1"/>
                </a:solidFill>
              </a:defRPr>
            </a:lvl2pPr>
            <a:lvl3pPr marL="1219238" indent="-243848">
              <a:buFont typeface="Calibri" panose="020F0502020204030204" pitchFamily="34" charset="0"/>
              <a:buChar char="˃"/>
              <a:defRPr sz="2560">
                <a:solidFill>
                  <a:schemeClr val="bg1"/>
                </a:solidFill>
              </a:defRPr>
            </a:lvl3pPr>
            <a:lvl4pPr marL="1706933" indent="-243848">
              <a:buFont typeface="Arial" panose="020B0604020202020204" pitchFamily="34" charset="0"/>
              <a:buChar char="•"/>
              <a:defRPr sz="2560">
                <a:solidFill>
                  <a:schemeClr val="bg1"/>
                </a:solidFill>
              </a:defRPr>
            </a:lvl4pPr>
            <a:lvl5pPr marL="2194629" indent="-243848">
              <a:buFont typeface="Wingdings" panose="05000000000000000000" pitchFamily="2" charset="2"/>
              <a:buChar char="§"/>
              <a:defRPr sz="2560">
                <a:solidFill>
                  <a:schemeClr val="bg1"/>
                </a:solidFill>
              </a:defRPr>
            </a:lvl5pPr>
          </a:lstStyle>
          <a:p>
            <a:pPr marL="609548" lvl="0" indent="-365729"/>
            <a:r>
              <a:rPr lang="en-US" dirty="0">
                <a:latin typeface="Arial"/>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p:txBody>
      </p:sp>
      <p:pic>
        <p:nvPicPr>
          <p:cNvPr id="4" name="Picture 3">
            <a:extLst>
              <a:ext uri="{FF2B5EF4-FFF2-40B4-BE49-F238E27FC236}">
                <a16:creationId xmlns:a16="http://schemas.microsoft.com/office/drawing/2014/main" id="{5A4052B9-50BA-AA4A-983B-1BF7128A4AC9}"/>
              </a:ext>
            </a:extLst>
          </p:cNvPr>
          <p:cNvPicPr>
            <a:picLocks noChangeAspect="1"/>
          </p:cNvPicPr>
          <p:nvPr userDrawn="1"/>
        </p:nvPicPr>
        <p:blipFill>
          <a:blip r:embed="rId2"/>
          <a:stretch>
            <a:fillRect/>
          </a:stretch>
        </p:blipFill>
        <p:spPr>
          <a:xfrm>
            <a:off x="8268693" y="6775848"/>
            <a:ext cx="1316153" cy="245755"/>
          </a:xfrm>
          <a:prstGeom prst="rect">
            <a:avLst/>
          </a:prstGeom>
        </p:spPr>
      </p:pic>
      <p:sp>
        <p:nvSpPr>
          <p:cNvPr id="5" name="Rectangle 4">
            <a:extLst>
              <a:ext uri="{FF2B5EF4-FFF2-40B4-BE49-F238E27FC236}">
                <a16:creationId xmlns:a16="http://schemas.microsoft.com/office/drawing/2014/main" id="{6B8038E7-F011-B144-9EC2-FE26D0A401A6}"/>
              </a:ext>
            </a:extLst>
          </p:cNvPr>
          <p:cNvSpPr/>
          <p:nvPr userDrawn="1"/>
        </p:nvSpPr>
        <p:spPr>
          <a:xfrm>
            <a:off x="0" y="7110064"/>
            <a:ext cx="9753600" cy="209006"/>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64383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theme" Target="../theme/theme4.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154108"/>
            <a:ext cx="9753600" cy="437967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534912"/>
            <a:ext cx="9753600" cy="792480"/>
          </a:xfrm>
          <a:prstGeom prst="rect">
            <a:avLst/>
          </a:prstGeom>
        </p:spPr>
      </p:pic>
      <p:sp>
        <p:nvSpPr>
          <p:cNvPr id="2" name="Title Placeholder 1"/>
          <p:cNvSpPr>
            <a:spLocks noGrp="1"/>
          </p:cNvSpPr>
          <p:nvPr>
            <p:ph type="title"/>
          </p:nvPr>
        </p:nvSpPr>
        <p:spPr>
          <a:xfrm>
            <a:off x="1161264" y="858154"/>
            <a:ext cx="7682620" cy="111918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61264" y="2150115"/>
            <a:ext cx="7682620" cy="36806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3311" y="352395"/>
            <a:ext cx="2800572" cy="329814"/>
          </a:xfrm>
          <a:prstGeom prst="rect">
            <a:avLst/>
          </a:prstGeom>
        </p:spPr>
        <p:txBody>
          <a:bodyPr vert="horz" lIns="91440" tIns="45720" rIns="91440" bIns="45720" rtlCol="0" anchor="ctr"/>
          <a:lstStyle>
            <a:lvl1pPr algn="r">
              <a:defRPr sz="800">
                <a:solidFill>
                  <a:schemeClr val="tx1">
                    <a:tint val="75000"/>
                  </a:schemeClr>
                </a:solidFill>
              </a:defRPr>
            </a:lvl1pPr>
          </a:lstStyle>
          <a:p>
            <a:fld id="{48A87A34-81AB-432B-8DAE-1953F412C126}" type="datetimeFigureOut">
              <a:rPr lang="en-US" dirty="0"/>
              <a:pPr/>
              <a:t>5/15/2024</a:t>
            </a:fld>
            <a:endParaRPr lang="en-US" dirty="0"/>
          </a:p>
        </p:txBody>
      </p:sp>
      <p:sp>
        <p:nvSpPr>
          <p:cNvPr id="5" name="Footer Placeholder 4"/>
          <p:cNvSpPr>
            <a:spLocks noGrp="1"/>
          </p:cNvSpPr>
          <p:nvPr>
            <p:ph type="ftr" sz="quarter" idx="3"/>
          </p:nvPr>
        </p:nvSpPr>
        <p:spPr>
          <a:xfrm>
            <a:off x="1161263" y="351262"/>
            <a:ext cx="4751069" cy="329814"/>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84049" y="852238"/>
            <a:ext cx="648815" cy="537150"/>
          </a:xfrm>
          <a:prstGeom prst="rect">
            <a:avLst/>
          </a:prstGeom>
        </p:spPr>
        <p:txBody>
          <a:bodyPr vert="horz" lIns="91440" tIns="45720" rIns="91440" bIns="45720" rtlCol="0" anchor="t"/>
          <a:lstStyle>
            <a:lvl1pPr algn="r">
              <a:defRPr sz="224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536974"/>
            <a:ext cx="97536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7786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731520" rtl="0" eaLnBrk="1" latinLnBrk="0" hangingPunct="1">
        <a:lnSpc>
          <a:spcPct val="90000"/>
        </a:lnSpc>
        <a:spcBef>
          <a:spcPct val="0"/>
        </a:spcBef>
        <a:buNone/>
        <a:defRPr sz="2560" b="0" i="0" kern="1200" cap="all">
          <a:solidFill>
            <a:schemeClr val="tx1"/>
          </a:solidFill>
          <a:effectLst/>
          <a:latin typeface="+mj-lt"/>
          <a:ea typeface="+mj-ea"/>
          <a:cs typeface="+mj-cs"/>
        </a:defRPr>
      </a:lvl1pPr>
    </p:titleStyle>
    <p:bodyStyle>
      <a:lvl1pPr marL="182880" indent="-182880" algn="l" defTabSz="731520" rtl="0" eaLnBrk="1" latinLnBrk="0" hangingPunct="1">
        <a:lnSpc>
          <a:spcPct val="120000"/>
        </a:lnSpc>
        <a:spcBef>
          <a:spcPts val="8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1pPr>
      <a:lvl2pPr marL="54864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1440" kern="1200" cap="none" baseline="0">
          <a:solidFill>
            <a:schemeClr val="tx1"/>
          </a:solidFill>
          <a:effectLst/>
          <a:latin typeface="+mn-lt"/>
          <a:ea typeface="+mn-ea"/>
          <a:cs typeface="+mn-cs"/>
        </a:defRPr>
      </a:lvl2pPr>
      <a:lvl3pPr marL="91440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1280" kern="1200">
          <a:solidFill>
            <a:schemeClr val="tx1"/>
          </a:solidFill>
          <a:effectLst/>
          <a:latin typeface="+mn-lt"/>
          <a:ea typeface="+mn-ea"/>
          <a:cs typeface="+mn-cs"/>
        </a:defRPr>
      </a:lvl3pPr>
      <a:lvl4pPr marL="128016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1120" kern="1200" cap="none" baseline="0">
          <a:solidFill>
            <a:schemeClr val="tx1"/>
          </a:solidFill>
          <a:effectLst/>
          <a:latin typeface="+mn-lt"/>
          <a:ea typeface="+mn-ea"/>
          <a:cs typeface="+mn-cs"/>
        </a:defRPr>
      </a:lvl4pPr>
      <a:lvl5pPr marL="164592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960" kern="1200">
          <a:solidFill>
            <a:schemeClr val="tx1"/>
          </a:solidFill>
          <a:effectLst/>
          <a:latin typeface="+mn-lt"/>
          <a:ea typeface="+mn-ea"/>
          <a:cs typeface="+mn-cs"/>
        </a:defRPr>
      </a:lvl5pPr>
      <a:lvl6pPr marL="201168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960" kern="1200">
          <a:solidFill>
            <a:schemeClr val="tx1"/>
          </a:solidFill>
          <a:effectLst/>
          <a:latin typeface="+mn-lt"/>
          <a:ea typeface="+mn-ea"/>
          <a:cs typeface="+mn-cs"/>
        </a:defRPr>
      </a:lvl6pPr>
      <a:lvl7pPr marL="237744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960" kern="1200">
          <a:solidFill>
            <a:schemeClr val="tx1"/>
          </a:solidFill>
          <a:effectLst/>
          <a:latin typeface="+mn-lt"/>
          <a:ea typeface="+mn-ea"/>
          <a:cs typeface="+mn-cs"/>
        </a:defRPr>
      </a:lvl7pPr>
      <a:lvl8pPr marL="274320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960" kern="1200" baseline="0">
          <a:solidFill>
            <a:schemeClr val="tx1"/>
          </a:solidFill>
          <a:effectLst/>
          <a:latin typeface="+mn-lt"/>
          <a:ea typeface="+mn-ea"/>
          <a:cs typeface="+mn-cs"/>
        </a:defRPr>
      </a:lvl8pPr>
      <a:lvl9pPr marL="3108960" indent="-182880" algn="l" defTabSz="731520" rtl="0" eaLnBrk="1" latinLnBrk="0" hangingPunct="1">
        <a:lnSpc>
          <a:spcPct val="120000"/>
        </a:lnSpc>
        <a:spcBef>
          <a:spcPts val="400"/>
        </a:spcBef>
        <a:buClr>
          <a:schemeClr val="accent1"/>
        </a:buClr>
        <a:buSzPct val="100000"/>
        <a:buFont typeface="Arial" panose="020B0604020202020204" pitchFamily="34" charset="0"/>
        <a:buChar char="•"/>
        <a:defRPr sz="960" kern="1200" baseline="0">
          <a:solidFill>
            <a:schemeClr val="tx1"/>
          </a:solidFill>
          <a:effectLst/>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userDrawn="1">
            <p:ph type="body" idx="1"/>
          </p:nvPr>
        </p:nvSpPr>
        <p:spPr bwMode="auto">
          <a:xfrm>
            <a:off x="487681" y="1661161"/>
            <a:ext cx="8778241" cy="503936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a:p>
            <a:pPr lvl="4"/>
            <a:endParaRPr lang="en-US" dirty="0"/>
          </a:p>
        </p:txBody>
      </p:sp>
      <p:sp>
        <p:nvSpPr>
          <p:cNvPr id="1029" name="Rectangle 2"/>
          <p:cNvSpPr>
            <a:spLocks noGrp="1" noChangeArrowheads="1"/>
          </p:cNvSpPr>
          <p:nvPr userDrawn="1">
            <p:ph type="title"/>
          </p:nvPr>
        </p:nvSpPr>
        <p:spPr bwMode="auto">
          <a:xfrm>
            <a:off x="487680" y="248954"/>
            <a:ext cx="8778241" cy="98283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spTree>
    <p:extLst>
      <p:ext uri="{BB962C8B-B14F-4D97-AF65-F5344CB8AC3E}">
        <p14:creationId xmlns:p14="http://schemas.microsoft.com/office/powerpoint/2010/main" val="9451867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Lst>
  <p:hf hdr="0" ftr="0"/>
  <p:txStyles>
    <p:titleStyle>
      <a:lvl1pPr algn="ctr" rtl="0" eaLnBrk="0" fontAlgn="base" hangingPunct="0">
        <a:lnSpc>
          <a:spcPct val="100000"/>
        </a:lnSpc>
        <a:spcBef>
          <a:spcPct val="0"/>
        </a:spcBef>
        <a:spcAft>
          <a:spcPct val="0"/>
        </a:spcAft>
        <a:defRPr sz="4267" b="1">
          <a:solidFill>
            <a:srgbClr val="F18A00"/>
          </a:solidFill>
          <a:latin typeface="+mj-lt"/>
          <a:ea typeface="Verdana" panose="020B0604030504040204" pitchFamily="34" charset="0"/>
          <a:cs typeface="Verdana" panose="020B0604030504040204" pitchFamily="34" charset="0"/>
        </a:defRPr>
      </a:lvl1pPr>
      <a:lvl2pPr algn="ctr" rtl="0" eaLnBrk="0" fontAlgn="base" hangingPunct="0">
        <a:lnSpc>
          <a:spcPct val="80000"/>
        </a:lnSpc>
        <a:spcBef>
          <a:spcPct val="0"/>
        </a:spcBef>
        <a:spcAft>
          <a:spcPct val="0"/>
        </a:spcAft>
        <a:defRPr sz="3413" b="1">
          <a:solidFill>
            <a:srgbClr val="114797"/>
          </a:solidFill>
          <a:latin typeface="Arial" charset="0"/>
        </a:defRPr>
      </a:lvl2pPr>
      <a:lvl3pPr algn="ctr" rtl="0" eaLnBrk="0" fontAlgn="base" hangingPunct="0">
        <a:lnSpc>
          <a:spcPct val="80000"/>
        </a:lnSpc>
        <a:spcBef>
          <a:spcPct val="0"/>
        </a:spcBef>
        <a:spcAft>
          <a:spcPct val="0"/>
        </a:spcAft>
        <a:defRPr sz="3413" b="1">
          <a:solidFill>
            <a:srgbClr val="114797"/>
          </a:solidFill>
          <a:latin typeface="Arial" charset="0"/>
        </a:defRPr>
      </a:lvl3pPr>
      <a:lvl4pPr algn="ctr" rtl="0" eaLnBrk="0" fontAlgn="base" hangingPunct="0">
        <a:lnSpc>
          <a:spcPct val="80000"/>
        </a:lnSpc>
        <a:spcBef>
          <a:spcPct val="0"/>
        </a:spcBef>
        <a:spcAft>
          <a:spcPct val="0"/>
        </a:spcAft>
        <a:defRPr sz="3413" b="1">
          <a:solidFill>
            <a:srgbClr val="114797"/>
          </a:solidFill>
          <a:latin typeface="Arial" charset="0"/>
        </a:defRPr>
      </a:lvl4pPr>
      <a:lvl5pPr algn="ctr" rtl="0" eaLnBrk="0" fontAlgn="base" hangingPunct="0">
        <a:lnSpc>
          <a:spcPct val="80000"/>
        </a:lnSpc>
        <a:spcBef>
          <a:spcPct val="0"/>
        </a:spcBef>
        <a:spcAft>
          <a:spcPct val="0"/>
        </a:spcAft>
        <a:defRPr sz="3413" b="1">
          <a:solidFill>
            <a:srgbClr val="114797"/>
          </a:solidFill>
          <a:latin typeface="Arial" charset="0"/>
        </a:defRPr>
      </a:lvl5pPr>
      <a:lvl6pPr marL="487638" algn="ctr" rtl="0" fontAlgn="base">
        <a:lnSpc>
          <a:spcPct val="80000"/>
        </a:lnSpc>
        <a:spcBef>
          <a:spcPct val="0"/>
        </a:spcBef>
        <a:spcAft>
          <a:spcPct val="0"/>
        </a:spcAft>
        <a:defRPr sz="3413" b="1">
          <a:solidFill>
            <a:srgbClr val="114797"/>
          </a:solidFill>
          <a:latin typeface="Arial" charset="0"/>
        </a:defRPr>
      </a:lvl6pPr>
      <a:lvl7pPr marL="975276" algn="ctr" rtl="0" fontAlgn="base">
        <a:lnSpc>
          <a:spcPct val="80000"/>
        </a:lnSpc>
        <a:spcBef>
          <a:spcPct val="0"/>
        </a:spcBef>
        <a:spcAft>
          <a:spcPct val="0"/>
        </a:spcAft>
        <a:defRPr sz="3413" b="1">
          <a:solidFill>
            <a:srgbClr val="114797"/>
          </a:solidFill>
          <a:latin typeface="Arial" charset="0"/>
        </a:defRPr>
      </a:lvl7pPr>
      <a:lvl8pPr marL="1462915" algn="ctr" rtl="0" fontAlgn="base">
        <a:lnSpc>
          <a:spcPct val="80000"/>
        </a:lnSpc>
        <a:spcBef>
          <a:spcPct val="0"/>
        </a:spcBef>
        <a:spcAft>
          <a:spcPct val="0"/>
        </a:spcAft>
        <a:defRPr sz="3413" b="1">
          <a:solidFill>
            <a:srgbClr val="114797"/>
          </a:solidFill>
          <a:latin typeface="Arial" charset="0"/>
        </a:defRPr>
      </a:lvl8pPr>
      <a:lvl9pPr marL="1950553" algn="ctr" rtl="0" fontAlgn="base">
        <a:lnSpc>
          <a:spcPct val="80000"/>
        </a:lnSpc>
        <a:spcBef>
          <a:spcPct val="0"/>
        </a:spcBef>
        <a:spcAft>
          <a:spcPct val="0"/>
        </a:spcAft>
        <a:defRPr sz="3413" b="1">
          <a:solidFill>
            <a:srgbClr val="114797"/>
          </a:solidFill>
          <a:latin typeface="Arial" charset="0"/>
        </a:defRPr>
      </a:lvl9pPr>
    </p:titleStyle>
    <p:bodyStyle>
      <a:lvl1pPr marL="609548" indent="-365729" algn="l" rtl="0" eaLnBrk="0" fontAlgn="base" hangingPunct="0">
        <a:spcBef>
          <a:spcPct val="0"/>
        </a:spcBef>
        <a:spcAft>
          <a:spcPts val="640"/>
        </a:spcAft>
        <a:buClr>
          <a:srgbClr val="F18A00"/>
        </a:buClr>
        <a:buSzPct val="90000"/>
        <a:buFont typeface="Wingdings" pitchFamily="2" charset="2"/>
        <a:buChar char="§"/>
        <a:defRPr sz="2560">
          <a:solidFill>
            <a:srgbClr val="002856"/>
          </a:solidFill>
          <a:latin typeface="+mn-lt"/>
          <a:ea typeface="Verdana" panose="020B0604030504040204" pitchFamily="34" charset="0"/>
          <a:cs typeface="Verdana" panose="020B0604030504040204" pitchFamily="34" charset="0"/>
        </a:defRPr>
      </a:lvl1pPr>
      <a:lvl2pPr marL="1097186" indent="-365729" algn="l" rtl="0" eaLnBrk="0" fontAlgn="base" hangingPunct="0">
        <a:spcBef>
          <a:spcPct val="0"/>
        </a:spcBef>
        <a:spcAft>
          <a:spcPts val="640"/>
        </a:spcAft>
        <a:buClr>
          <a:srgbClr val="F18A00"/>
        </a:buClr>
        <a:buSzPct val="75000"/>
        <a:buFont typeface="Arial" panose="020B0604020202020204" pitchFamily="34" charset="0"/>
        <a:buChar char="□"/>
        <a:defRPr sz="2560">
          <a:solidFill>
            <a:srgbClr val="002856"/>
          </a:solidFill>
          <a:latin typeface="+mn-lt"/>
          <a:ea typeface="Verdana" panose="020B0604030504040204" pitchFamily="34" charset="0"/>
          <a:cs typeface="Verdana" panose="020B0604030504040204" pitchFamily="34" charset="0"/>
        </a:defRPr>
      </a:lvl2pPr>
      <a:lvl3pPr marL="1584824" indent="-365729" algn="l" rtl="0" eaLnBrk="0" fontAlgn="base" hangingPunct="0">
        <a:spcBef>
          <a:spcPct val="0"/>
        </a:spcBef>
        <a:spcAft>
          <a:spcPts val="640"/>
        </a:spcAft>
        <a:buClr>
          <a:srgbClr val="F18A00"/>
        </a:buClr>
        <a:buSzPct val="90000"/>
        <a:buFont typeface="Arial" panose="020B0604020202020204" pitchFamily="34" charset="0"/>
        <a:buChar char="•"/>
        <a:defRPr sz="2560">
          <a:solidFill>
            <a:srgbClr val="002856"/>
          </a:solidFill>
          <a:latin typeface="+mn-lt"/>
          <a:ea typeface="Verdana" panose="020B0604030504040204" pitchFamily="34" charset="0"/>
          <a:cs typeface="Verdana" panose="020B0604030504040204" pitchFamily="34" charset="0"/>
        </a:defRPr>
      </a:lvl3pPr>
      <a:lvl4pPr marL="2072463" indent="-365729" algn="l" rtl="0" eaLnBrk="0" fontAlgn="base" hangingPunct="0">
        <a:spcBef>
          <a:spcPct val="0"/>
        </a:spcBef>
        <a:spcAft>
          <a:spcPts val="640"/>
        </a:spcAft>
        <a:buClr>
          <a:srgbClr val="F18A00"/>
        </a:buClr>
        <a:buSzPct val="70000"/>
        <a:buFont typeface="Courier New" panose="02070309020205020404" pitchFamily="49" charset="0"/>
        <a:buChar char="o"/>
        <a:defRPr sz="2560">
          <a:solidFill>
            <a:srgbClr val="002856"/>
          </a:solidFill>
          <a:latin typeface="+mn-lt"/>
          <a:ea typeface="Verdana" panose="020B0604030504040204" pitchFamily="34" charset="0"/>
          <a:cs typeface="Verdana" panose="020B0604030504040204" pitchFamily="34" charset="0"/>
        </a:defRPr>
      </a:lvl4pPr>
      <a:lvl5pPr marL="2560100" indent="-365729" algn="l" rtl="0" eaLnBrk="0" fontAlgn="base" hangingPunct="0">
        <a:spcBef>
          <a:spcPct val="0"/>
        </a:spcBef>
        <a:spcAft>
          <a:spcPts val="640"/>
        </a:spcAft>
        <a:buClr>
          <a:srgbClr val="F18A00"/>
        </a:buClr>
        <a:buFont typeface="Verdana" panose="020B0604030504040204" pitchFamily="34" charset="0"/>
        <a:buChar char="›"/>
        <a:defRPr sz="2560">
          <a:solidFill>
            <a:srgbClr val="002856"/>
          </a:solidFill>
          <a:latin typeface="+mn-lt"/>
          <a:ea typeface="Verdana" panose="020B0604030504040204" pitchFamily="34" charset="0"/>
          <a:cs typeface="Verdana" panose="020B0604030504040204" pitchFamily="34" charset="0"/>
        </a:defRPr>
      </a:lvl5pPr>
      <a:lvl6pPr marL="2682010" indent="-243819" algn="l" rtl="0" fontAlgn="base">
        <a:spcBef>
          <a:spcPct val="0"/>
        </a:spcBef>
        <a:spcAft>
          <a:spcPct val="40000"/>
        </a:spcAft>
        <a:buClr>
          <a:srgbClr val="1F3D7C"/>
        </a:buClr>
        <a:buChar char="»"/>
        <a:defRPr sz="1280">
          <a:solidFill>
            <a:schemeClr val="tx1"/>
          </a:solidFill>
          <a:latin typeface="+mn-lt"/>
        </a:defRPr>
      </a:lvl6pPr>
      <a:lvl7pPr marL="3169649" indent="-243819" algn="l" rtl="0" fontAlgn="base">
        <a:spcBef>
          <a:spcPct val="0"/>
        </a:spcBef>
        <a:spcAft>
          <a:spcPct val="40000"/>
        </a:spcAft>
        <a:buChar char="»"/>
        <a:defRPr>
          <a:solidFill>
            <a:schemeClr val="tx1"/>
          </a:solidFill>
          <a:latin typeface="+mn-lt"/>
        </a:defRPr>
      </a:lvl7pPr>
      <a:lvl8pPr marL="3657287" indent="-243819" algn="l" rtl="0" fontAlgn="base">
        <a:spcBef>
          <a:spcPct val="0"/>
        </a:spcBef>
        <a:spcAft>
          <a:spcPct val="40000"/>
        </a:spcAft>
        <a:buChar char="»"/>
        <a:defRPr>
          <a:solidFill>
            <a:schemeClr val="tx1"/>
          </a:solidFill>
          <a:latin typeface="+mn-lt"/>
        </a:defRPr>
      </a:lvl8pPr>
      <a:lvl9pPr marL="4144925" indent="-243819" algn="l" rtl="0" fontAlgn="base">
        <a:spcBef>
          <a:spcPct val="0"/>
        </a:spcBef>
        <a:spcAft>
          <a:spcPct val="40000"/>
        </a:spcAft>
        <a:buChar char="»"/>
        <a:defRPr>
          <a:solidFill>
            <a:schemeClr val="tx1"/>
          </a:solidFill>
          <a:latin typeface="+mn-lt"/>
        </a:defRPr>
      </a:lvl9pPr>
    </p:bodyStyle>
    <p:otherStyle>
      <a:defPPr>
        <a:defRPr lang="en-US"/>
      </a:defPPr>
      <a:lvl1pPr marL="0" algn="l" defTabSz="975276" rtl="0" eaLnBrk="1" latinLnBrk="0" hangingPunct="1">
        <a:defRPr sz="1920" kern="1200">
          <a:solidFill>
            <a:schemeClr val="tx1"/>
          </a:solidFill>
          <a:latin typeface="+mn-lt"/>
          <a:ea typeface="+mn-ea"/>
          <a:cs typeface="+mn-cs"/>
        </a:defRPr>
      </a:lvl1pPr>
      <a:lvl2pPr marL="487638" algn="l" defTabSz="975276" rtl="0" eaLnBrk="1" latinLnBrk="0" hangingPunct="1">
        <a:defRPr sz="1920" kern="1200">
          <a:solidFill>
            <a:schemeClr val="tx1"/>
          </a:solidFill>
          <a:latin typeface="+mn-lt"/>
          <a:ea typeface="+mn-ea"/>
          <a:cs typeface="+mn-cs"/>
        </a:defRPr>
      </a:lvl2pPr>
      <a:lvl3pPr marL="975276" algn="l" defTabSz="975276" rtl="0" eaLnBrk="1" latinLnBrk="0" hangingPunct="1">
        <a:defRPr sz="1920" kern="1200">
          <a:solidFill>
            <a:schemeClr val="tx1"/>
          </a:solidFill>
          <a:latin typeface="+mn-lt"/>
          <a:ea typeface="+mn-ea"/>
          <a:cs typeface="+mn-cs"/>
        </a:defRPr>
      </a:lvl3pPr>
      <a:lvl4pPr marL="1462915" algn="l" defTabSz="975276" rtl="0" eaLnBrk="1" latinLnBrk="0" hangingPunct="1">
        <a:defRPr sz="1920" kern="1200">
          <a:solidFill>
            <a:schemeClr val="tx1"/>
          </a:solidFill>
          <a:latin typeface="+mn-lt"/>
          <a:ea typeface="+mn-ea"/>
          <a:cs typeface="+mn-cs"/>
        </a:defRPr>
      </a:lvl4pPr>
      <a:lvl5pPr marL="1950553" algn="l" defTabSz="975276" rtl="0" eaLnBrk="1" latinLnBrk="0" hangingPunct="1">
        <a:defRPr sz="1920" kern="1200">
          <a:solidFill>
            <a:schemeClr val="tx1"/>
          </a:solidFill>
          <a:latin typeface="+mn-lt"/>
          <a:ea typeface="+mn-ea"/>
          <a:cs typeface="+mn-cs"/>
        </a:defRPr>
      </a:lvl5pPr>
      <a:lvl6pPr marL="2438191" algn="l" defTabSz="975276" rtl="0" eaLnBrk="1" latinLnBrk="0" hangingPunct="1">
        <a:defRPr sz="1920" kern="1200">
          <a:solidFill>
            <a:schemeClr val="tx1"/>
          </a:solidFill>
          <a:latin typeface="+mn-lt"/>
          <a:ea typeface="+mn-ea"/>
          <a:cs typeface="+mn-cs"/>
        </a:defRPr>
      </a:lvl6pPr>
      <a:lvl7pPr marL="2925829" algn="l" defTabSz="975276" rtl="0" eaLnBrk="1" latinLnBrk="0" hangingPunct="1">
        <a:defRPr sz="1920" kern="1200">
          <a:solidFill>
            <a:schemeClr val="tx1"/>
          </a:solidFill>
          <a:latin typeface="+mn-lt"/>
          <a:ea typeface="+mn-ea"/>
          <a:cs typeface="+mn-cs"/>
        </a:defRPr>
      </a:lvl7pPr>
      <a:lvl8pPr marL="3413468" algn="l" defTabSz="975276" rtl="0" eaLnBrk="1" latinLnBrk="0" hangingPunct="1">
        <a:defRPr sz="1920" kern="1200">
          <a:solidFill>
            <a:schemeClr val="tx1"/>
          </a:solidFill>
          <a:latin typeface="+mn-lt"/>
          <a:ea typeface="+mn-ea"/>
          <a:cs typeface="+mn-cs"/>
        </a:defRPr>
      </a:lvl8pPr>
      <a:lvl9pPr marL="3901105" algn="l" defTabSz="975276"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userDrawn="1">
            <p:ph type="body" idx="1"/>
          </p:nvPr>
        </p:nvSpPr>
        <p:spPr bwMode="auto">
          <a:xfrm>
            <a:off x="487681" y="1661161"/>
            <a:ext cx="8778241" cy="503936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609548" lvl="0" indent="-365729"/>
            <a:r>
              <a:rPr lang="en-US" dirty="0">
                <a:latin typeface="+mn-lt"/>
              </a:rPr>
              <a:t>Level one</a:t>
            </a:r>
          </a:p>
          <a:p>
            <a:pPr lvl="1">
              <a:buSzPct val="75000"/>
              <a:buFont typeface="Arial" panose="020B0604020202020204" pitchFamily="34" charset="0"/>
              <a:buChar char="□"/>
            </a:pPr>
            <a:r>
              <a:rPr lang="en-US" dirty="0"/>
              <a:t>Level two</a:t>
            </a:r>
          </a:p>
          <a:p>
            <a:pPr marL="1584824" lvl="2" indent="-365729">
              <a:buSzPct val="90000"/>
              <a:buFont typeface="Arial" panose="020B0604020202020204" pitchFamily="34" charset="0"/>
              <a:buChar char="•"/>
            </a:pPr>
            <a:r>
              <a:rPr lang="en-US" dirty="0"/>
              <a:t>Level three</a:t>
            </a:r>
          </a:p>
          <a:p>
            <a:pPr marL="2072463" lvl="3" indent="-365729">
              <a:buSzPct val="70000"/>
              <a:buFont typeface="Courier New" panose="02070309020205020404" pitchFamily="49" charset="0"/>
              <a:buChar char="o"/>
            </a:pPr>
            <a:r>
              <a:rPr lang="en-US" dirty="0"/>
              <a:t>Level four</a:t>
            </a:r>
          </a:p>
          <a:p>
            <a:pPr lvl="4"/>
            <a:endParaRPr lang="en-US" dirty="0"/>
          </a:p>
        </p:txBody>
      </p:sp>
      <p:sp>
        <p:nvSpPr>
          <p:cNvPr id="1029" name="Rectangle 2"/>
          <p:cNvSpPr>
            <a:spLocks noGrp="1" noChangeArrowheads="1"/>
          </p:cNvSpPr>
          <p:nvPr userDrawn="1">
            <p:ph type="title"/>
          </p:nvPr>
        </p:nvSpPr>
        <p:spPr bwMode="auto">
          <a:xfrm>
            <a:off x="487680" y="248954"/>
            <a:ext cx="8778241" cy="98283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Slide Title Here</a:t>
            </a:r>
          </a:p>
        </p:txBody>
      </p:sp>
    </p:spTree>
    <p:extLst>
      <p:ext uri="{BB962C8B-B14F-4D97-AF65-F5344CB8AC3E}">
        <p14:creationId xmlns:p14="http://schemas.microsoft.com/office/powerpoint/2010/main" val="2283838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Lst>
  <p:hf hdr="0" ftr="0"/>
  <p:txStyles>
    <p:titleStyle>
      <a:lvl1pPr algn="ctr" rtl="0" eaLnBrk="0" fontAlgn="base" hangingPunct="0">
        <a:lnSpc>
          <a:spcPct val="100000"/>
        </a:lnSpc>
        <a:spcBef>
          <a:spcPct val="0"/>
        </a:spcBef>
        <a:spcAft>
          <a:spcPct val="0"/>
        </a:spcAft>
        <a:defRPr sz="4267" b="1">
          <a:solidFill>
            <a:srgbClr val="F18A00"/>
          </a:solidFill>
          <a:latin typeface="+mj-lt"/>
          <a:ea typeface="Verdana" panose="020B0604030504040204" pitchFamily="34" charset="0"/>
          <a:cs typeface="Verdana" panose="020B0604030504040204" pitchFamily="34" charset="0"/>
        </a:defRPr>
      </a:lvl1pPr>
      <a:lvl2pPr algn="ctr" rtl="0" eaLnBrk="0" fontAlgn="base" hangingPunct="0">
        <a:lnSpc>
          <a:spcPct val="80000"/>
        </a:lnSpc>
        <a:spcBef>
          <a:spcPct val="0"/>
        </a:spcBef>
        <a:spcAft>
          <a:spcPct val="0"/>
        </a:spcAft>
        <a:defRPr sz="3413" b="1">
          <a:solidFill>
            <a:srgbClr val="114797"/>
          </a:solidFill>
          <a:latin typeface="Arial" charset="0"/>
        </a:defRPr>
      </a:lvl2pPr>
      <a:lvl3pPr algn="ctr" rtl="0" eaLnBrk="0" fontAlgn="base" hangingPunct="0">
        <a:lnSpc>
          <a:spcPct val="80000"/>
        </a:lnSpc>
        <a:spcBef>
          <a:spcPct val="0"/>
        </a:spcBef>
        <a:spcAft>
          <a:spcPct val="0"/>
        </a:spcAft>
        <a:defRPr sz="3413" b="1">
          <a:solidFill>
            <a:srgbClr val="114797"/>
          </a:solidFill>
          <a:latin typeface="Arial" charset="0"/>
        </a:defRPr>
      </a:lvl3pPr>
      <a:lvl4pPr algn="ctr" rtl="0" eaLnBrk="0" fontAlgn="base" hangingPunct="0">
        <a:lnSpc>
          <a:spcPct val="80000"/>
        </a:lnSpc>
        <a:spcBef>
          <a:spcPct val="0"/>
        </a:spcBef>
        <a:spcAft>
          <a:spcPct val="0"/>
        </a:spcAft>
        <a:defRPr sz="3413" b="1">
          <a:solidFill>
            <a:srgbClr val="114797"/>
          </a:solidFill>
          <a:latin typeface="Arial" charset="0"/>
        </a:defRPr>
      </a:lvl4pPr>
      <a:lvl5pPr algn="ctr" rtl="0" eaLnBrk="0" fontAlgn="base" hangingPunct="0">
        <a:lnSpc>
          <a:spcPct val="80000"/>
        </a:lnSpc>
        <a:spcBef>
          <a:spcPct val="0"/>
        </a:spcBef>
        <a:spcAft>
          <a:spcPct val="0"/>
        </a:spcAft>
        <a:defRPr sz="3413" b="1">
          <a:solidFill>
            <a:srgbClr val="114797"/>
          </a:solidFill>
          <a:latin typeface="Arial" charset="0"/>
        </a:defRPr>
      </a:lvl5pPr>
      <a:lvl6pPr marL="487638" algn="ctr" rtl="0" fontAlgn="base">
        <a:lnSpc>
          <a:spcPct val="80000"/>
        </a:lnSpc>
        <a:spcBef>
          <a:spcPct val="0"/>
        </a:spcBef>
        <a:spcAft>
          <a:spcPct val="0"/>
        </a:spcAft>
        <a:defRPr sz="3413" b="1">
          <a:solidFill>
            <a:srgbClr val="114797"/>
          </a:solidFill>
          <a:latin typeface="Arial" charset="0"/>
        </a:defRPr>
      </a:lvl6pPr>
      <a:lvl7pPr marL="975276" algn="ctr" rtl="0" fontAlgn="base">
        <a:lnSpc>
          <a:spcPct val="80000"/>
        </a:lnSpc>
        <a:spcBef>
          <a:spcPct val="0"/>
        </a:spcBef>
        <a:spcAft>
          <a:spcPct val="0"/>
        </a:spcAft>
        <a:defRPr sz="3413" b="1">
          <a:solidFill>
            <a:srgbClr val="114797"/>
          </a:solidFill>
          <a:latin typeface="Arial" charset="0"/>
        </a:defRPr>
      </a:lvl7pPr>
      <a:lvl8pPr marL="1462915" algn="ctr" rtl="0" fontAlgn="base">
        <a:lnSpc>
          <a:spcPct val="80000"/>
        </a:lnSpc>
        <a:spcBef>
          <a:spcPct val="0"/>
        </a:spcBef>
        <a:spcAft>
          <a:spcPct val="0"/>
        </a:spcAft>
        <a:defRPr sz="3413" b="1">
          <a:solidFill>
            <a:srgbClr val="114797"/>
          </a:solidFill>
          <a:latin typeface="Arial" charset="0"/>
        </a:defRPr>
      </a:lvl8pPr>
      <a:lvl9pPr marL="1950553" algn="ctr" rtl="0" fontAlgn="base">
        <a:lnSpc>
          <a:spcPct val="80000"/>
        </a:lnSpc>
        <a:spcBef>
          <a:spcPct val="0"/>
        </a:spcBef>
        <a:spcAft>
          <a:spcPct val="0"/>
        </a:spcAft>
        <a:defRPr sz="3413" b="1">
          <a:solidFill>
            <a:srgbClr val="114797"/>
          </a:solidFill>
          <a:latin typeface="Arial" charset="0"/>
        </a:defRPr>
      </a:lvl9pPr>
    </p:titleStyle>
    <p:bodyStyle>
      <a:lvl1pPr marL="609548" indent="-365729" algn="l" rtl="0" eaLnBrk="0" fontAlgn="base" hangingPunct="0">
        <a:spcBef>
          <a:spcPct val="0"/>
        </a:spcBef>
        <a:spcAft>
          <a:spcPts val="640"/>
        </a:spcAft>
        <a:buClr>
          <a:srgbClr val="F18A00"/>
        </a:buClr>
        <a:buSzPct val="90000"/>
        <a:buFont typeface="Wingdings" pitchFamily="2" charset="2"/>
        <a:buChar char="§"/>
        <a:defRPr sz="2560">
          <a:solidFill>
            <a:srgbClr val="002856"/>
          </a:solidFill>
          <a:latin typeface="+mn-lt"/>
          <a:ea typeface="Verdana" panose="020B0604030504040204" pitchFamily="34" charset="0"/>
          <a:cs typeface="Verdana" panose="020B0604030504040204" pitchFamily="34" charset="0"/>
        </a:defRPr>
      </a:lvl1pPr>
      <a:lvl2pPr marL="1097186" indent="-365729" algn="l" rtl="0" eaLnBrk="0" fontAlgn="base" hangingPunct="0">
        <a:spcBef>
          <a:spcPct val="0"/>
        </a:spcBef>
        <a:spcAft>
          <a:spcPts val="640"/>
        </a:spcAft>
        <a:buClr>
          <a:srgbClr val="F18A00"/>
        </a:buClr>
        <a:buSzPct val="75000"/>
        <a:buFont typeface="Arial" panose="020B0604020202020204" pitchFamily="34" charset="0"/>
        <a:buChar char="□"/>
        <a:defRPr sz="2560">
          <a:solidFill>
            <a:srgbClr val="002856"/>
          </a:solidFill>
          <a:latin typeface="+mn-lt"/>
          <a:ea typeface="Verdana" panose="020B0604030504040204" pitchFamily="34" charset="0"/>
          <a:cs typeface="Verdana" panose="020B0604030504040204" pitchFamily="34" charset="0"/>
        </a:defRPr>
      </a:lvl2pPr>
      <a:lvl3pPr marL="1584824" indent="-365729" algn="l" rtl="0" eaLnBrk="0" fontAlgn="base" hangingPunct="0">
        <a:spcBef>
          <a:spcPct val="0"/>
        </a:spcBef>
        <a:spcAft>
          <a:spcPts val="640"/>
        </a:spcAft>
        <a:buClr>
          <a:srgbClr val="F18A00"/>
        </a:buClr>
        <a:buSzPct val="90000"/>
        <a:buFont typeface="Arial" panose="020B0604020202020204" pitchFamily="34" charset="0"/>
        <a:buChar char="•"/>
        <a:defRPr sz="2560">
          <a:solidFill>
            <a:srgbClr val="002856"/>
          </a:solidFill>
          <a:latin typeface="+mn-lt"/>
          <a:ea typeface="Verdana" panose="020B0604030504040204" pitchFamily="34" charset="0"/>
          <a:cs typeface="Verdana" panose="020B0604030504040204" pitchFamily="34" charset="0"/>
        </a:defRPr>
      </a:lvl3pPr>
      <a:lvl4pPr marL="2072463" indent="-365729" algn="l" rtl="0" eaLnBrk="0" fontAlgn="base" hangingPunct="0">
        <a:spcBef>
          <a:spcPct val="0"/>
        </a:spcBef>
        <a:spcAft>
          <a:spcPts val="640"/>
        </a:spcAft>
        <a:buClr>
          <a:srgbClr val="F18A00"/>
        </a:buClr>
        <a:buSzPct val="70000"/>
        <a:buFont typeface="Courier New" panose="02070309020205020404" pitchFamily="49" charset="0"/>
        <a:buChar char="o"/>
        <a:defRPr sz="2560">
          <a:solidFill>
            <a:srgbClr val="002856"/>
          </a:solidFill>
          <a:latin typeface="+mn-lt"/>
          <a:ea typeface="Verdana" panose="020B0604030504040204" pitchFamily="34" charset="0"/>
          <a:cs typeface="Verdana" panose="020B0604030504040204" pitchFamily="34" charset="0"/>
        </a:defRPr>
      </a:lvl4pPr>
      <a:lvl5pPr marL="2560100" indent="-365729" algn="l" rtl="0" eaLnBrk="0" fontAlgn="base" hangingPunct="0">
        <a:spcBef>
          <a:spcPct val="0"/>
        </a:spcBef>
        <a:spcAft>
          <a:spcPts val="640"/>
        </a:spcAft>
        <a:buClr>
          <a:srgbClr val="F18A00"/>
        </a:buClr>
        <a:buFont typeface="Verdana" panose="020B0604030504040204" pitchFamily="34" charset="0"/>
        <a:buChar char="›"/>
        <a:defRPr sz="2560">
          <a:solidFill>
            <a:srgbClr val="002856"/>
          </a:solidFill>
          <a:latin typeface="+mn-lt"/>
          <a:ea typeface="Verdana" panose="020B0604030504040204" pitchFamily="34" charset="0"/>
          <a:cs typeface="Verdana" panose="020B0604030504040204" pitchFamily="34" charset="0"/>
        </a:defRPr>
      </a:lvl5pPr>
      <a:lvl6pPr marL="2682010" indent="-243819" algn="l" rtl="0" fontAlgn="base">
        <a:spcBef>
          <a:spcPct val="0"/>
        </a:spcBef>
        <a:spcAft>
          <a:spcPct val="40000"/>
        </a:spcAft>
        <a:buClr>
          <a:srgbClr val="1F3D7C"/>
        </a:buClr>
        <a:buChar char="»"/>
        <a:defRPr sz="1280">
          <a:solidFill>
            <a:schemeClr val="tx1"/>
          </a:solidFill>
          <a:latin typeface="+mn-lt"/>
        </a:defRPr>
      </a:lvl6pPr>
      <a:lvl7pPr marL="3169649" indent="-243819" algn="l" rtl="0" fontAlgn="base">
        <a:spcBef>
          <a:spcPct val="0"/>
        </a:spcBef>
        <a:spcAft>
          <a:spcPct val="40000"/>
        </a:spcAft>
        <a:buChar char="»"/>
        <a:defRPr>
          <a:solidFill>
            <a:schemeClr val="tx1"/>
          </a:solidFill>
          <a:latin typeface="+mn-lt"/>
        </a:defRPr>
      </a:lvl7pPr>
      <a:lvl8pPr marL="3657287" indent="-243819" algn="l" rtl="0" fontAlgn="base">
        <a:spcBef>
          <a:spcPct val="0"/>
        </a:spcBef>
        <a:spcAft>
          <a:spcPct val="40000"/>
        </a:spcAft>
        <a:buChar char="»"/>
        <a:defRPr>
          <a:solidFill>
            <a:schemeClr val="tx1"/>
          </a:solidFill>
          <a:latin typeface="+mn-lt"/>
        </a:defRPr>
      </a:lvl8pPr>
      <a:lvl9pPr marL="4144925" indent="-243819" algn="l" rtl="0" fontAlgn="base">
        <a:spcBef>
          <a:spcPct val="0"/>
        </a:spcBef>
        <a:spcAft>
          <a:spcPct val="40000"/>
        </a:spcAft>
        <a:buChar char="»"/>
        <a:defRPr>
          <a:solidFill>
            <a:schemeClr val="tx1"/>
          </a:solidFill>
          <a:latin typeface="+mn-lt"/>
        </a:defRPr>
      </a:lvl9pPr>
    </p:bodyStyle>
    <p:otherStyle>
      <a:defPPr>
        <a:defRPr lang="en-US"/>
      </a:defPPr>
      <a:lvl1pPr marL="0" algn="l" defTabSz="975276" rtl="0" eaLnBrk="1" latinLnBrk="0" hangingPunct="1">
        <a:defRPr sz="1920" kern="1200">
          <a:solidFill>
            <a:schemeClr val="tx1"/>
          </a:solidFill>
          <a:latin typeface="+mn-lt"/>
          <a:ea typeface="+mn-ea"/>
          <a:cs typeface="+mn-cs"/>
        </a:defRPr>
      </a:lvl1pPr>
      <a:lvl2pPr marL="487638" algn="l" defTabSz="975276" rtl="0" eaLnBrk="1" latinLnBrk="0" hangingPunct="1">
        <a:defRPr sz="1920" kern="1200">
          <a:solidFill>
            <a:schemeClr val="tx1"/>
          </a:solidFill>
          <a:latin typeface="+mn-lt"/>
          <a:ea typeface="+mn-ea"/>
          <a:cs typeface="+mn-cs"/>
        </a:defRPr>
      </a:lvl2pPr>
      <a:lvl3pPr marL="975276" algn="l" defTabSz="975276" rtl="0" eaLnBrk="1" latinLnBrk="0" hangingPunct="1">
        <a:defRPr sz="1920" kern="1200">
          <a:solidFill>
            <a:schemeClr val="tx1"/>
          </a:solidFill>
          <a:latin typeface="+mn-lt"/>
          <a:ea typeface="+mn-ea"/>
          <a:cs typeface="+mn-cs"/>
        </a:defRPr>
      </a:lvl3pPr>
      <a:lvl4pPr marL="1462915" algn="l" defTabSz="975276" rtl="0" eaLnBrk="1" latinLnBrk="0" hangingPunct="1">
        <a:defRPr sz="1920" kern="1200">
          <a:solidFill>
            <a:schemeClr val="tx1"/>
          </a:solidFill>
          <a:latin typeface="+mn-lt"/>
          <a:ea typeface="+mn-ea"/>
          <a:cs typeface="+mn-cs"/>
        </a:defRPr>
      </a:lvl4pPr>
      <a:lvl5pPr marL="1950553" algn="l" defTabSz="975276" rtl="0" eaLnBrk="1" latinLnBrk="0" hangingPunct="1">
        <a:defRPr sz="1920" kern="1200">
          <a:solidFill>
            <a:schemeClr val="tx1"/>
          </a:solidFill>
          <a:latin typeface="+mn-lt"/>
          <a:ea typeface="+mn-ea"/>
          <a:cs typeface="+mn-cs"/>
        </a:defRPr>
      </a:lvl5pPr>
      <a:lvl6pPr marL="2438191" algn="l" defTabSz="975276" rtl="0" eaLnBrk="1" latinLnBrk="0" hangingPunct="1">
        <a:defRPr sz="1920" kern="1200">
          <a:solidFill>
            <a:schemeClr val="tx1"/>
          </a:solidFill>
          <a:latin typeface="+mn-lt"/>
          <a:ea typeface="+mn-ea"/>
          <a:cs typeface="+mn-cs"/>
        </a:defRPr>
      </a:lvl6pPr>
      <a:lvl7pPr marL="2925829" algn="l" defTabSz="975276" rtl="0" eaLnBrk="1" latinLnBrk="0" hangingPunct="1">
        <a:defRPr sz="1920" kern="1200">
          <a:solidFill>
            <a:schemeClr val="tx1"/>
          </a:solidFill>
          <a:latin typeface="+mn-lt"/>
          <a:ea typeface="+mn-ea"/>
          <a:cs typeface="+mn-cs"/>
        </a:defRPr>
      </a:lvl7pPr>
      <a:lvl8pPr marL="3413468" algn="l" defTabSz="975276" rtl="0" eaLnBrk="1" latinLnBrk="0" hangingPunct="1">
        <a:defRPr sz="1920" kern="1200">
          <a:solidFill>
            <a:schemeClr val="tx1"/>
          </a:solidFill>
          <a:latin typeface="+mn-lt"/>
          <a:ea typeface="+mn-ea"/>
          <a:cs typeface="+mn-cs"/>
        </a:defRPr>
      </a:lvl8pPr>
      <a:lvl9pPr marL="3901105" algn="l" defTabSz="975276"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3" Type="http://schemas.openxmlformats.org/officeDocument/2006/relationships/hyperlink" Target="https://www.state.nj.us/health/workplacehealthandsafety/documents/peosh/iaqchecklist.pdf" TargetMode="External"/><Relationship Id="rId2" Type="http://schemas.openxmlformats.org/officeDocument/2006/relationships/notesSlide" Target="../notesSlides/notesSlide43.xml"/><Relationship Id="rId1" Type="http://schemas.openxmlformats.org/officeDocument/2006/relationships/slideLayout" Target="../slideLayouts/slideLayout64.xml"/><Relationship Id="rId4" Type="http://schemas.openxmlformats.org/officeDocument/2006/relationships/image" Target="../media/image108.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state.nj.us/education/students/safety/sandp/climate/" TargetMode="External"/><Relationship Id="rId2" Type="http://schemas.openxmlformats.org/officeDocument/2006/relationships/hyperlink" Target="http://www.state.nj.us/education/students/safety/behavior/hib/" TargetMode="Externa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mailto:bpadula@cgajlaw.com"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sv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8.png"/><Relationship Id="rId5" Type="http://schemas.openxmlformats.org/officeDocument/2006/relationships/image" Target="../media/image53.svg"/><Relationship Id="rId10" Type="http://schemas.openxmlformats.org/officeDocument/2006/relationships/image" Target="../media/image57.svg"/><Relationship Id="rId4" Type="http://schemas.openxmlformats.org/officeDocument/2006/relationships/image" Target="../media/image52.png"/><Relationship Id="rId9"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1.sv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62.sv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62.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3.sv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png"/><Relationship Id="rId12"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75.svg"/><Relationship Id="rId10" Type="http://schemas.openxmlformats.org/officeDocument/2006/relationships/image" Target="../media/image58.png"/><Relationship Id="rId4" Type="http://schemas.openxmlformats.org/officeDocument/2006/relationships/image" Target="../media/image74.png"/><Relationship Id="rId9" Type="http://schemas.openxmlformats.org/officeDocument/2006/relationships/image" Target="../media/image57.sv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melsafetyinstitute.org/the-catalog/" TargetMode="Externa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melsafetyinstitute.org/msi-live-schedule/" TargetMode="External"/><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melsafetyinstitute.org/msi-live-schedule/" TargetMode="Externa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bistrainer.com/v1/index.cfm?action=home.loginForm&amp;reason=2&amp;redirect=%2Fv1%2Findex%2Ecfm%3Faction%3Dlearner%2Ehome" TargetMode="Externa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hyperlink" Target="https://melsafetyinstitute.org/safety-bulletins/" TargetMode="External"/><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3" Type="http://schemas.openxmlformats.org/officeDocument/2006/relationships/hyperlink" Target="https://melsafetyinstitute.org/model-policies/" TargetMode="External"/><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410318" y="0"/>
            <a:ext cx="3343282" cy="5625522"/>
          </a:xfrm>
          <a:prstGeom prst="rect">
            <a:avLst/>
          </a:prstGeom>
          <a:solidFill>
            <a:srgbClr val="495D88"/>
          </a:solidFill>
        </p:spPr>
        <p:txBody>
          <a:bodyPr/>
          <a:lstStyle/>
          <a:p>
            <a:endParaRPr lang="en-US"/>
          </a:p>
        </p:txBody>
      </p:sp>
      <p:sp>
        <p:nvSpPr>
          <p:cNvPr id="3" name="AutoShape 3"/>
          <p:cNvSpPr/>
          <p:nvPr/>
        </p:nvSpPr>
        <p:spPr>
          <a:xfrm>
            <a:off x="2717139" y="0"/>
            <a:ext cx="2301539" cy="4426232"/>
          </a:xfrm>
          <a:prstGeom prst="rect">
            <a:avLst/>
          </a:prstGeom>
          <a:solidFill>
            <a:srgbClr val="FBDD67"/>
          </a:solidFill>
        </p:spPr>
        <p:txBody>
          <a:bodyPr/>
          <a:lstStyle/>
          <a:p>
            <a:endParaRPr lang="en-US"/>
          </a:p>
        </p:txBody>
      </p:sp>
      <p:sp>
        <p:nvSpPr>
          <p:cNvPr id="4" name="AutoShape 4"/>
          <p:cNvSpPr/>
          <p:nvPr/>
        </p:nvSpPr>
        <p:spPr>
          <a:xfrm>
            <a:off x="0" y="6726639"/>
            <a:ext cx="1200728" cy="626661"/>
          </a:xfrm>
          <a:prstGeom prst="rect">
            <a:avLst/>
          </a:prstGeom>
          <a:solidFill>
            <a:srgbClr val="8D97AC"/>
          </a:solidFill>
        </p:spPr>
        <p:txBody>
          <a:bodyPr/>
          <a:lstStyle/>
          <a:p>
            <a:endParaRPr lang="en-US"/>
          </a:p>
        </p:txBody>
      </p:sp>
      <p:sp>
        <p:nvSpPr>
          <p:cNvPr id="5" name="AutoShape 5"/>
          <p:cNvSpPr/>
          <p:nvPr/>
        </p:nvSpPr>
        <p:spPr>
          <a:xfrm>
            <a:off x="600364" y="5283709"/>
            <a:ext cx="1797222" cy="538458"/>
          </a:xfrm>
          <a:prstGeom prst="rect">
            <a:avLst/>
          </a:prstGeom>
          <a:solidFill>
            <a:srgbClr val="495D88"/>
          </a:solidFill>
        </p:spPr>
        <p:txBody>
          <a:bodyPr/>
          <a:lstStyle/>
          <a:p>
            <a:endParaRPr lang="en-US"/>
          </a:p>
        </p:txBody>
      </p:sp>
      <p:sp>
        <p:nvSpPr>
          <p:cNvPr id="6" name="AutoShape 6"/>
          <p:cNvSpPr/>
          <p:nvPr/>
        </p:nvSpPr>
        <p:spPr>
          <a:xfrm>
            <a:off x="2717139" y="5283709"/>
            <a:ext cx="1935655" cy="538458"/>
          </a:xfrm>
          <a:prstGeom prst="rect">
            <a:avLst/>
          </a:prstGeom>
          <a:solidFill>
            <a:srgbClr val="495D88"/>
          </a:solidFill>
        </p:spPr>
        <p:txBody>
          <a:bodyPr/>
          <a:lstStyle/>
          <a:p>
            <a:endParaRPr lang="en-US"/>
          </a:p>
        </p:txBody>
      </p:sp>
      <p:sp>
        <p:nvSpPr>
          <p:cNvPr id="7" name="AutoShape 7"/>
          <p:cNvSpPr/>
          <p:nvPr/>
        </p:nvSpPr>
        <p:spPr>
          <a:xfrm>
            <a:off x="6075953" y="1790046"/>
            <a:ext cx="3343282" cy="5625522"/>
          </a:xfrm>
          <a:prstGeom prst="rect">
            <a:avLst/>
          </a:prstGeom>
          <a:solidFill>
            <a:srgbClr val="FFFFFF"/>
          </a:solidFill>
        </p:spPr>
        <p:txBody>
          <a:bodyPr/>
          <a:lstStyle/>
          <a:p>
            <a:endParaRPr lang="en-US"/>
          </a:p>
        </p:txBody>
      </p:sp>
      <p:sp>
        <p:nvSpPr>
          <p:cNvPr id="8" name="Freeform 8"/>
          <p:cNvSpPr/>
          <p:nvPr/>
        </p:nvSpPr>
        <p:spPr>
          <a:xfrm>
            <a:off x="5538537" y="1870568"/>
            <a:ext cx="3799143" cy="5444632"/>
          </a:xfrm>
          <a:custGeom>
            <a:avLst/>
            <a:gdLst/>
            <a:ahLst/>
            <a:cxnLst/>
            <a:rect l="l" t="t" r="r" b="b"/>
            <a:pathLst>
              <a:path w="3799143" h="5444632">
                <a:moveTo>
                  <a:pt x="0" y="0"/>
                </a:moveTo>
                <a:lnTo>
                  <a:pt x="3799143" y="0"/>
                </a:lnTo>
                <a:lnTo>
                  <a:pt x="3799143" y="5444632"/>
                </a:lnTo>
                <a:lnTo>
                  <a:pt x="0" y="5444632"/>
                </a:lnTo>
                <a:lnTo>
                  <a:pt x="0" y="0"/>
                </a:lnTo>
                <a:close/>
              </a:path>
            </a:pathLst>
          </a:custGeom>
          <a:blipFill>
            <a:blip r:embed="rId2"/>
            <a:stretch>
              <a:fillRect r="-114833"/>
            </a:stretch>
          </a:blipFill>
        </p:spPr>
        <p:txBody>
          <a:bodyPr/>
          <a:lstStyle/>
          <a:p>
            <a:endParaRPr lang="en-US"/>
          </a:p>
        </p:txBody>
      </p:sp>
      <p:sp>
        <p:nvSpPr>
          <p:cNvPr id="9" name="Freeform 9"/>
          <p:cNvSpPr/>
          <p:nvPr/>
        </p:nvSpPr>
        <p:spPr>
          <a:xfrm>
            <a:off x="240074" y="1033414"/>
            <a:ext cx="1921307" cy="756632"/>
          </a:xfrm>
          <a:custGeom>
            <a:avLst/>
            <a:gdLst/>
            <a:ahLst/>
            <a:cxnLst/>
            <a:rect l="l" t="t" r="r" b="b"/>
            <a:pathLst>
              <a:path w="1921307" h="756632">
                <a:moveTo>
                  <a:pt x="0" y="0"/>
                </a:moveTo>
                <a:lnTo>
                  <a:pt x="1921307" y="0"/>
                </a:lnTo>
                <a:lnTo>
                  <a:pt x="1921307" y="756632"/>
                </a:lnTo>
                <a:lnTo>
                  <a:pt x="0" y="756632"/>
                </a:lnTo>
                <a:lnTo>
                  <a:pt x="0" y="0"/>
                </a:lnTo>
                <a:close/>
              </a:path>
            </a:pathLst>
          </a:custGeom>
          <a:blipFill>
            <a:blip r:embed="rId3"/>
            <a:stretch>
              <a:fillRect/>
            </a:stretch>
          </a:blipFill>
        </p:spPr>
        <p:txBody>
          <a:bodyPr/>
          <a:lstStyle/>
          <a:p>
            <a:endParaRPr lang="en-US"/>
          </a:p>
        </p:txBody>
      </p:sp>
      <p:sp>
        <p:nvSpPr>
          <p:cNvPr id="10" name="Freeform 10"/>
          <p:cNvSpPr/>
          <p:nvPr/>
        </p:nvSpPr>
        <p:spPr>
          <a:xfrm>
            <a:off x="2307486" y="6312218"/>
            <a:ext cx="1437408" cy="828841"/>
          </a:xfrm>
          <a:custGeom>
            <a:avLst/>
            <a:gdLst/>
            <a:ahLst/>
            <a:cxnLst/>
            <a:rect l="l" t="t" r="r" b="b"/>
            <a:pathLst>
              <a:path w="1437408" h="828841">
                <a:moveTo>
                  <a:pt x="0" y="0"/>
                </a:moveTo>
                <a:lnTo>
                  <a:pt x="1437409" y="0"/>
                </a:lnTo>
                <a:lnTo>
                  <a:pt x="1437409" y="828841"/>
                </a:lnTo>
                <a:lnTo>
                  <a:pt x="0" y="828841"/>
                </a:lnTo>
                <a:lnTo>
                  <a:pt x="0" y="0"/>
                </a:lnTo>
                <a:close/>
              </a:path>
            </a:pathLst>
          </a:custGeom>
          <a:blipFill>
            <a:blip r:embed="rId4"/>
            <a:stretch>
              <a:fillRect/>
            </a:stretch>
          </a:blipFill>
        </p:spPr>
        <p:txBody>
          <a:bodyPr/>
          <a:lstStyle/>
          <a:p>
            <a:endParaRPr lang="en-US"/>
          </a:p>
        </p:txBody>
      </p:sp>
      <p:sp>
        <p:nvSpPr>
          <p:cNvPr id="11" name="Freeform 11"/>
          <p:cNvSpPr/>
          <p:nvPr/>
        </p:nvSpPr>
        <p:spPr>
          <a:xfrm>
            <a:off x="3973334" y="6116955"/>
            <a:ext cx="775239" cy="1094199"/>
          </a:xfrm>
          <a:custGeom>
            <a:avLst/>
            <a:gdLst/>
            <a:ahLst/>
            <a:cxnLst/>
            <a:rect l="l" t="t" r="r" b="b"/>
            <a:pathLst>
              <a:path w="775239" h="1094199">
                <a:moveTo>
                  <a:pt x="0" y="0"/>
                </a:moveTo>
                <a:lnTo>
                  <a:pt x="775239" y="0"/>
                </a:lnTo>
                <a:lnTo>
                  <a:pt x="775239" y="1094199"/>
                </a:lnTo>
                <a:lnTo>
                  <a:pt x="0" y="1094199"/>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731520" y="2680998"/>
            <a:ext cx="4130944" cy="1085429"/>
          </a:xfrm>
          <a:prstGeom prst="rect">
            <a:avLst/>
          </a:prstGeom>
        </p:spPr>
        <p:txBody>
          <a:bodyPr lIns="0" tIns="0" rIns="0" bIns="0" rtlCol="0" anchor="t">
            <a:spAutoFit/>
          </a:bodyPr>
          <a:lstStyle/>
          <a:p>
            <a:pPr algn="l">
              <a:lnSpc>
                <a:spcPts val="4363"/>
              </a:lnSpc>
              <a:spcBef>
                <a:spcPct val="0"/>
              </a:spcBef>
            </a:pPr>
            <a:r>
              <a:rPr lang="en-US" sz="3116">
                <a:solidFill>
                  <a:srgbClr val="1D1E21"/>
                </a:solidFill>
                <a:latin typeface="Garet ExtraBold"/>
              </a:rPr>
              <a:t>“Keeping Dollars in the Classrooms”</a:t>
            </a:r>
          </a:p>
        </p:txBody>
      </p:sp>
      <p:sp>
        <p:nvSpPr>
          <p:cNvPr id="13" name="TextBox 13"/>
          <p:cNvSpPr txBox="1"/>
          <p:nvPr/>
        </p:nvSpPr>
        <p:spPr>
          <a:xfrm>
            <a:off x="807451" y="3756317"/>
            <a:ext cx="3414934" cy="452337"/>
          </a:xfrm>
          <a:prstGeom prst="rect">
            <a:avLst/>
          </a:prstGeom>
        </p:spPr>
        <p:txBody>
          <a:bodyPr lIns="0" tIns="0" rIns="0" bIns="0" rtlCol="0" anchor="t">
            <a:spAutoFit/>
          </a:bodyPr>
          <a:lstStyle/>
          <a:p>
            <a:pPr algn="l">
              <a:lnSpc>
                <a:spcPts val="1843"/>
              </a:lnSpc>
            </a:pPr>
            <a:r>
              <a:rPr lang="en-US" sz="1316">
                <a:solidFill>
                  <a:srgbClr val="1D1E21"/>
                </a:solidFill>
                <a:latin typeface="Garet 1 Light"/>
              </a:rPr>
              <a:t>BACCEIC and ERIC South</a:t>
            </a:r>
          </a:p>
          <a:p>
            <a:pPr algn="l">
              <a:lnSpc>
                <a:spcPts val="1843"/>
              </a:lnSpc>
              <a:spcBef>
                <a:spcPct val="0"/>
              </a:spcBef>
            </a:pPr>
            <a:r>
              <a:rPr lang="en-US" sz="1316">
                <a:solidFill>
                  <a:srgbClr val="1D1E21"/>
                </a:solidFill>
                <a:latin typeface="Garet 1 Light"/>
              </a:rPr>
              <a:t>Sub-fund Educational Luncheon</a:t>
            </a:r>
          </a:p>
        </p:txBody>
      </p:sp>
      <p:sp>
        <p:nvSpPr>
          <p:cNvPr id="14" name="TextBox 14"/>
          <p:cNvSpPr txBox="1"/>
          <p:nvPr/>
        </p:nvSpPr>
        <p:spPr>
          <a:xfrm>
            <a:off x="665972" y="5321544"/>
            <a:ext cx="1641515" cy="434213"/>
          </a:xfrm>
          <a:prstGeom prst="rect">
            <a:avLst/>
          </a:prstGeom>
        </p:spPr>
        <p:txBody>
          <a:bodyPr lIns="0" tIns="0" rIns="0" bIns="0" rtlCol="0" anchor="t">
            <a:spAutoFit/>
          </a:bodyPr>
          <a:lstStyle/>
          <a:p>
            <a:pPr algn="ctr">
              <a:lnSpc>
                <a:spcPts val="1792"/>
              </a:lnSpc>
            </a:pPr>
            <a:r>
              <a:rPr lang="en-US" sz="1280">
                <a:solidFill>
                  <a:srgbClr val="FFFFFF"/>
                </a:solidFill>
                <a:latin typeface="Garet 1"/>
              </a:rPr>
              <a:t>Thursday, May 16</a:t>
            </a:r>
          </a:p>
          <a:p>
            <a:pPr algn="ctr">
              <a:lnSpc>
                <a:spcPts val="1792"/>
              </a:lnSpc>
              <a:spcBef>
                <a:spcPct val="0"/>
              </a:spcBef>
            </a:pPr>
            <a:r>
              <a:rPr lang="en-US" sz="1280">
                <a:solidFill>
                  <a:srgbClr val="FFFFFF"/>
                </a:solidFill>
                <a:latin typeface="Garet 1"/>
              </a:rPr>
              <a:t>11:00am - 1:00pm</a:t>
            </a:r>
          </a:p>
        </p:txBody>
      </p:sp>
      <p:sp>
        <p:nvSpPr>
          <p:cNvPr id="15" name="TextBox 15"/>
          <p:cNvSpPr txBox="1"/>
          <p:nvPr/>
        </p:nvSpPr>
        <p:spPr>
          <a:xfrm>
            <a:off x="2750580" y="5330543"/>
            <a:ext cx="1902214" cy="443103"/>
          </a:xfrm>
          <a:prstGeom prst="rect">
            <a:avLst/>
          </a:prstGeom>
        </p:spPr>
        <p:txBody>
          <a:bodyPr lIns="0" tIns="0" rIns="0" bIns="0" rtlCol="0" anchor="t">
            <a:spAutoFit/>
          </a:bodyPr>
          <a:lstStyle/>
          <a:p>
            <a:pPr algn="ctr">
              <a:lnSpc>
                <a:spcPts val="1791"/>
              </a:lnSpc>
            </a:pPr>
            <a:r>
              <a:rPr lang="en-US" sz="1280">
                <a:solidFill>
                  <a:srgbClr val="FFFFFF"/>
                </a:solidFill>
                <a:latin typeface="Garet 1 Light"/>
              </a:rPr>
              <a:t>Filomena Lakeview</a:t>
            </a:r>
          </a:p>
          <a:p>
            <a:pPr algn="ctr">
              <a:lnSpc>
                <a:spcPts val="1791"/>
              </a:lnSpc>
              <a:spcBef>
                <a:spcPct val="0"/>
              </a:spcBef>
            </a:pPr>
            <a:r>
              <a:rPr lang="en-US" sz="1280">
                <a:solidFill>
                  <a:srgbClr val="FFFFFF"/>
                </a:solidFill>
                <a:latin typeface="Garet 1 Light"/>
              </a:rPr>
              <a:t>Deptford, NJ</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64" y="858154"/>
            <a:ext cx="7682620" cy="1119184"/>
          </a:xfrm>
        </p:spPr>
        <p:txBody>
          <a:bodyPr/>
          <a:lstStyle/>
          <a:p>
            <a:pPr algn="ctr"/>
            <a:r>
              <a:rPr lang="en-US" dirty="0"/>
              <a:t>Introduction</a:t>
            </a:r>
          </a:p>
        </p:txBody>
      </p:sp>
      <p:sp>
        <p:nvSpPr>
          <p:cNvPr id="3" name="Content Placeholder 2"/>
          <p:cNvSpPr>
            <a:spLocks noGrp="1"/>
          </p:cNvSpPr>
          <p:nvPr>
            <p:ph idx="1"/>
          </p:nvPr>
        </p:nvSpPr>
        <p:spPr>
          <a:xfrm>
            <a:off x="990600" y="2262946"/>
            <a:ext cx="8058936" cy="3680654"/>
          </a:xfrm>
        </p:spPr>
        <p:txBody>
          <a:bodyPr>
            <a:noAutofit/>
          </a:bodyPr>
          <a:lstStyle/>
          <a:p>
            <a:r>
              <a:rPr lang="en-US" sz="1920" dirty="0"/>
              <a:t>The professional conduct of New Jersey School Board members is governed by the New Jersey School Ethics Act “Act,” </a:t>
            </a:r>
            <a:r>
              <a:rPr lang="en-US" sz="1920" u="sng" dirty="0"/>
              <a:t>N.J.S.A.</a:t>
            </a:r>
            <a:r>
              <a:rPr lang="en-US" sz="1920" dirty="0"/>
              <a:t> </a:t>
            </a:r>
            <a:r>
              <a:rPr lang="en-US" sz="1920" u="sng" dirty="0"/>
              <a:t>18A:12-24, et seq.</a:t>
            </a:r>
          </a:p>
          <a:p>
            <a:pPr marL="0" indent="0">
              <a:buNone/>
            </a:pPr>
            <a:endParaRPr lang="en-US" sz="1920" dirty="0"/>
          </a:p>
          <a:p>
            <a:r>
              <a:rPr lang="en-US" sz="1920" dirty="0"/>
              <a:t>The Act is interpreted by The School Ethics Commission</a:t>
            </a:r>
          </a:p>
          <a:p>
            <a:pPr lvl="1"/>
            <a:r>
              <a:rPr lang="en-US" sz="1600" dirty="0"/>
              <a:t>In Advisory Opinions and Decisions</a:t>
            </a:r>
          </a:p>
        </p:txBody>
      </p:sp>
    </p:spTree>
    <p:extLst>
      <p:ext uri="{BB962C8B-B14F-4D97-AF65-F5344CB8AC3E}">
        <p14:creationId xmlns:p14="http://schemas.microsoft.com/office/powerpoint/2010/main" val="3215101494"/>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2" y="2100723"/>
            <a:ext cx="7508242" cy="4091524"/>
          </a:xfrm>
        </p:spPr>
        <p:txBody>
          <a:bodyPr/>
          <a:lstStyle/>
          <a:p>
            <a:pPr>
              <a:spcAft>
                <a:spcPts val="1440"/>
              </a:spcAft>
            </a:pPr>
            <a:r>
              <a:rPr lang="en-US" sz="2080" dirty="0">
                <a:solidFill>
                  <a:srgbClr val="002060"/>
                </a:solidFill>
              </a:rPr>
              <a:t>Assume pre-1978 paint contains lead</a:t>
            </a:r>
          </a:p>
          <a:p>
            <a:r>
              <a:rPr lang="en-US" sz="2080" dirty="0">
                <a:solidFill>
                  <a:srgbClr val="002060"/>
                </a:solidFill>
              </a:rPr>
              <a:t>Avoid creating or spreading dust &amp; fumes</a:t>
            </a:r>
          </a:p>
          <a:p>
            <a:pPr lvl="1">
              <a:buFont typeface="Courier New" panose="02070309020205020404" pitchFamily="49" charset="0"/>
              <a:buChar char="o"/>
            </a:pPr>
            <a:r>
              <a:rPr lang="en-US" sz="2080" dirty="0">
                <a:solidFill>
                  <a:srgbClr val="002060"/>
                </a:solidFill>
              </a:rPr>
              <a:t>Use low dust practices</a:t>
            </a:r>
          </a:p>
          <a:p>
            <a:pPr lvl="2"/>
            <a:r>
              <a:rPr lang="en-US" sz="2080" dirty="0">
                <a:solidFill>
                  <a:srgbClr val="002060"/>
                </a:solidFill>
              </a:rPr>
              <a:t>Avoid sanding, scraping, &amp; burning</a:t>
            </a:r>
          </a:p>
          <a:p>
            <a:pPr lvl="1">
              <a:spcAft>
                <a:spcPts val="1440"/>
              </a:spcAft>
              <a:buFont typeface="Courier New" panose="02070309020205020404" pitchFamily="49" charset="0"/>
              <a:buChar char="o"/>
            </a:pPr>
            <a:r>
              <a:rPr lang="en-US" sz="2080" dirty="0">
                <a:solidFill>
                  <a:srgbClr val="002060"/>
                </a:solidFill>
              </a:rPr>
              <a:t>Use respiratory protection</a:t>
            </a:r>
          </a:p>
          <a:p>
            <a:r>
              <a:rPr lang="en-US" sz="2080" dirty="0">
                <a:solidFill>
                  <a:srgbClr val="002060"/>
                </a:solidFill>
              </a:rPr>
              <a:t>Protect occupants &amp; workers</a:t>
            </a:r>
          </a:p>
          <a:p>
            <a:pPr lvl="1">
              <a:buFont typeface="Courier New" panose="02070309020205020404" pitchFamily="49" charset="0"/>
              <a:buChar char="o"/>
            </a:pPr>
            <a:r>
              <a:rPr lang="en-US" sz="2080" dirty="0">
                <a:solidFill>
                  <a:srgbClr val="002060"/>
                </a:solidFill>
              </a:rPr>
              <a:t>Wash hands often</a:t>
            </a:r>
          </a:p>
          <a:p>
            <a:pPr lvl="1">
              <a:buFont typeface="Courier New" panose="02070309020205020404" pitchFamily="49" charset="0"/>
              <a:buChar char="o"/>
            </a:pPr>
            <a:r>
              <a:rPr lang="en-US" sz="2080" dirty="0">
                <a:solidFill>
                  <a:srgbClr val="002060"/>
                </a:solidFill>
              </a:rPr>
              <a:t>Do not eat, drink, or smoke when working with lead</a:t>
            </a:r>
          </a:p>
          <a:p>
            <a:pPr lvl="1">
              <a:spcAft>
                <a:spcPts val="1440"/>
              </a:spcAft>
              <a:buFont typeface="Courier New" panose="02070309020205020404" pitchFamily="49" charset="0"/>
              <a:buChar char="o"/>
            </a:pPr>
            <a:r>
              <a:rPr lang="en-US" sz="2080" dirty="0">
                <a:solidFill>
                  <a:srgbClr val="002060"/>
                </a:solidFill>
              </a:rPr>
              <a:t>Avoid taking dust home</a:t>
            </a:r>
          </a:p>
          <a:p>
            <a:r>
              <a:rPr lang="en-US" sz="2080" dirty="0">
                <a:solidFill>
                  <a:srgbClr val="002060"/>
                </a:solidFill>
              </a:rPr>
              <a:t>Clean-up properly</a:t>
            </a:r>
          </a:p>
        </p:txBody>
      </p:sp>
      <p:sp>
        <p:nvSpPr>
          <p:cNvPr id="3" name="Title 2"/>
          <p:cNvSpPr>
            <a:spLocks noGrp="1"/>
          </p:cNvSpPr>
          <p:nvPr>
            <p:ph type="title"/>
          </p:nvPr>
        </p:nvSpPr>
        <p:spPr/>
        <p:txBody>
          <a:bodyPr/>
          <a:lstStyle/>
          <a:p>
            <a:r>
              <a:rPr lang="en-US" dirty="0"/>
              <a:t>Working with Lead-based Paint</a:t>
            </a:r>
          </a:p>
        </p:txBody>
      </p:sp>
    </p:spTree>
    <p:extLst>
      <p:ext uri="{BB962C8B-B14F-4D97-AF65-F5344CB8AC3E}">
        <p14:creationId xmlns:p14="http://schemas.microsoft.com/office/powerpoint/2010/main" val="41451211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Removing Lead-based Paint</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7680" y="2439672"/>
            <a:ext cx="2252695" cy="368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3"/>
          <p:cNvSpPr txBox="1">
            <a:spLocks/>
          </p:cNvSpPr>
          <p:nvPr/>
        </p:nvSpPr>
        <p:spPr bwMode="auto">
          <a:xfrm>
            <a:off x="2941982" y="2391764"/>
            <a:ext cx="6588981" cy="3776276"/>
          </a:xfrm>
          <a:prstGeom prst="rect">
            <a:avLst/>
          </a:prstGeom>
          <a:noFill/>
          <a:ln w="9525">
            <a:noFill/>
            <a:miter lim="800000"/>
            <a:headEnd/>
            <a:tailEnd/>
          </a:ln>
        </p:spPr>
        <p:txBody>
          <a:bodyPr vert="horz" wrap="square" lIns="73143" tIns="36572" rIns="73143" bIns="36572" numCol="1" anchor="t" anchorCtr="0" compatLnSpc="1">
            <a:prstTxWarp prst="textNoShape">
              <a:avLst/>
            </a:prstTxWarp>
            <a:noAutofit/>
          </a:bodyPr>
          <a:lstStyle>
            <a:lvl1pPr marL="571433" indent="-342860" algn="l" rtl="0" eaLnBrk="0" fontAlgn="base" hangingPunct="0">
              <a:spcBef>
                <a:spcPct val="0"/>
              </a:spcBef>
              <a:spcAft>
                <a:spcPts val="600"/>
              </a:spcAft>
              <a:buClr>
                <a:srgbClr val="114797"/>
              </a:buClr>
              <a:buSzPct val="90000"/>
              <a:buFont typeface="Wingdings" pitchFamily="2" charset="2"/>
              <a:buChar char="§"/>
              <a:defRPr sz="2400">
                <a:solidFill>
                  <a:srgbClr val="1F3D7C"/>
                </a:solidFill>
                <a:latin typeface="+mn-lt"/>
                <a:ea typeface="Verdana" panose="020B0604030504040204" pitchFamily="34" charset="0"/>
                <a:cs typeface="Verdana" panose="020B0604030504040204" pitchFamily="34" charset="0"/>
              </a:defRPr>
            </a:lvl1pPr>
            <a:lvl2pPr marL="1028580" indent="-342860" algn="l" rtl="0" eaLnBrk="0" fontAlgn="base" hangingPunct="0">
              <a:spcBef>
                <a:spcPct val="0"/>
              </a:spcBef>
              <a:spcAft>
                <a:spcPts val="600"/>
              </a:spcAft>
              <a:buClr>
                <a:srgbClr val="114797"/>
              </a:buClr>
              <a:buFont typeface="Arial" pitchFamily="34" charset="0"/>
              <a:buChar char="-"/>
              <a:defRPr sz="2400">
                <a:solidFill>
                  <a:srgbClr val="1F3D7C"/>
                </a:solidFill>
                <a:latin typeface="+mn-lt"/>
                <a:ea typeface="Verdana" panose="020B0604030504040204" pitchFamily="34" charset="0"/>
                <a:cs typeface="Verdana" panose="020B0604030504040204" pitchFamily="34" charset="0"/>
              </a:defRPr>
            </a:lvl2pPr>
            <a:lvl3pPr marL="1485726" indent="-342860" algn="l" rtl="0" eaLnBrk="0" fontAlgn="base" hangingPunct="0">
              <a:spcBef>
                <a:spcPct val="0"/>
              </a:spcBef>
              <a:spcAft>
                <a:spcPts val="600"/>
              </a:spcAft>
              <a:buClr>
                <a:srgbClr val="114797"/>
              </a:buClr>
              <a:buSzPct val="85000"/>
              <a:buFont typeface="Verdana" panose="020B0604030504040204" pitchFamily="34" charset="0"/>
              <a:buChar char="›"/>
              <a:defRPr sz="2400">
                <a:solidFill>
                  <a:srgbClr val="1F3D7C"/>
                </a:solidFill>
                <a:latin typeface="+mn-lt"/>
                <a:ea typeface="Verdana" panose="020B0604030504040204" pitchFamily="34" charset="0"/>
                <a:cs typeface="Verdana" panose="020B0604030504040204" pitchFamily="34" charset="0"/>
              </a:defRPr>
            </a:lvl3pPr>
            <a:lvl4pPr marL="1942873" indent="-342860" algn="l" rtl="0" eaLnBrk="0" fontAlgn="base" hangingPunct="0">
              <a:spcBef>
                <a:spcPct val="0"/>
              </a:spcBef>
              <a:spcAft>
                <a:spcPts val="600"/>
              </a:spcAft>
              <a:buClr>
                <a:srgbClr val="114797"/>
              </a:buClr>
              <a:buFont typeface="Arial" panose="020B0604020202020204" pitchFamily="34" charset="0"/>
              <a:buChar char="•"/>
              <a:defRPr sz="2400">
                <a:solidFill>
                  <a:srgbClr val="1F3D7C"/>
                </a:solidFill>
                <a:latin typeface="+mn-lt"/>
                <a:ea typeface="Verdana" panose="020B0604030504040204" pitchFamily="34" charset="0"/>
                <a:cs typeface="Verdana" panose="020B0604030504040204" pitchFamily="34" charset="0"/>
              </a:defRPr>
            </a:lvl4pPr>
            <a:lvl5pPr marL="2400019" indent="-342860" algn="l" rtl="0" eaLnBrk="0" fontAlgn="base" hangingPunct="0">
              <a:spcBef>
                <a:spcPct val="0"/>
              </a:spcBef>
              <a:spcAft>
                <a:spcPts val="600"/>
              </a:spcAft>
              <a:buClr>
                <a:srgbClr val="1452AC"/>
              </a:buClr>
              <a:buFont typeface="Verdana" panose="020B0604030504040204" pitchFamily="34" charset="0"/>
              <a:buChar char="›"/>
              <a:defRPr sz="2400">
                <a:solidFill>
                  <a:srgbClr val="1F3D7C"/>
                </a:solidFill>
                <a:latin typeface="+mn-lt"/>
                <a:ea typeface="Verdana" panose="020B0604030504040204" pitchFamily="34" charset="0"/>
                <a:cs typeface="Verdana" panose="020B0604030504040204" pitchFamily="34" charset="0"/>
              </a:defRPr>
            </a:lvl5pPr>
            <a:lvl6pPr marL="2514306" indent="-228573" algn="l" rtl="0" fontAlgn="base">
              <a:spcBef>
                <a:spcPct val="0"/>
              </a:spcBef>
              <a:spcAft>
                <a:spcPct val="40000"/>
              </a:spcAft>
              <a:buClr>
                <a:srgbClr val="1F3D7C"/>
              </a:buClr>
              <a:buChar char="»"/>
              <a:defRPr sz="1200">
                <a:solidFill>
                  <a:schemeClr val="tx1"/>
                </a:solidFill>
                <a:latin typeface="+mn-lt"/>
              </a:defRPr>
            </a:lvl6pPr>
            <a:lvl7pPr marL="2971453" indent="-228573" algn="l" rtl="0" fontAlgn="base">
              <a:spcBef>
                <a:spcPct val="0"/>
              </a:spcBef>
              <a:spcAft>
                <a:spcPct val="40000"/>
              </a:spcAft>
              <a:buChar char="»"/>
              <a:defRPr>
                <a:solidFill>
                  <a:schemeClr val="tx1"/>
                </a:solidFill>
                <a:latin typeface="+mn-lt"/>
              </a:defRPr>
            </a:lvl7pPr>
            <a:lvl8pPr marL="3428599" indent="-228573" algn="l" rtl="0" fontAlgn="base">
              <a:spcBef>
                <a:spcPct val="0"/>
              </a:spcBef>
              <a:spcAft>
                <a:spcPct val="40000"/>
              </a:spcAft>
              <a:buChar char="»"/>
              <a:defRPr>
                <a:solidFill>
                  <a:schemeClr val="tx1"/>
                </a:solidFill>
                <a:latin typeface="+mn-lt"/>
              </a:defRPr>
            </a:lvl8pPr>
            <a:lvl9pPr marL="3885746" indent="-228573" algn="l" rtl="0" fontAlgn="base">
              <a:spcBef>
                <a:spcPct val="0"/>
              </a:spcBef>
              <a:spcAft>
                <a:spcPct val="40000"/>
              </a:spcAft>
              <a:buChar char="»"/>
              <a:defRPr>
                <a:solidFill>
                  <a:schemeClr val="tx1"/>
                </a:solidFill>
                <a:latin typeface="+mn-lt"/>
              </a:defRPr>
            </a:lvl9pPr>
          </a:lstStyle>
          <a:p>
            <a:pPr marL="609548" indent="-365729" defTabSz="975390">
              <a:spcAft>
                <a:spcPts val="640"/>
              </a:spcAft>
              <a:buClr>
                <a:srgbClr val="F18A00"/>
              </a:buClr>
            </a:pPr>
            <a:r>
              <a:rPr lang="en-US" sz="2080" kern="0" dirty="0">
                <a:solidFill>
                  <a:srgbClr val="002060"/>
                </a:solidFill>
                <a:latin typeface="Arial"/>
              </a:rPr>
              <a:t>Do not use high speed sanders or grinders</a:t>
            </a:r>
          </a:p>
          <a:p>
            <a:pPr marL="1097186" lvl="1" indent="-365729" defTabSz="975390">
              <a:spcAft>
                <a:spcPts val="1920"/>
              </a:spcAft>
              <a:buClr>
                <a:srgbClr val="F18A00"/>
              </a:buClr>
              <a:buFont typeface="Courier New" panose="02070309020205020404" pitchFamily="49" charset="0"/>
              <a:buChar char="o"/>
            </a:pPr>
            <a:r>
              <a:rPr lang="en-US" sz="2080" kern="0" dirty="0">
                <a:solidFill>
                  <a:srgbClr val="002060"/>
                </a:solidFill>
                <a:latin typeface="Arial"/>
              </a:rPr>
              <a:t>Unless with HEPA vacuum</a:t>
            </a:r>
          </a:p>
          <a:p>
            <a:pPr marL="609548" indent="-365729" defTabSz="975390">
              <a:spcAft>
                <a:spcPts val="640"/>
              </a:spcAft>
              <a:buClr>
                <a:srgbClr val="F18A00"/>
              </a:buClr>
            </a:pPr>
            <a:r>
              <a:rPr lang="en-US" sz="2080" kern="0" dirty="0">
                <a:solidFill>
                  <a:srgbClr val="002060"/>
                </a:solidFill>
                <a:latin typeface="Arial"/>
              </a:rPr>
              <a:t>Do not use open flame or heat gun or HIGH setting</a:t>
            </a:r>
          </a:p>
          <a:p>
            <a:pPr marL="1097186" lvl="1" indent="-365729" defTabSz="975390">
              <a:spcAft>
                <a:spcPts val="1920"/>
              </a:spcAft>
              <a:buClr>
                <a:srgbClr val="F18A00"/>
              </a:buClr>
              <a:buFont typeface="Courier New" panose="02070309020205020404" pitchFamily="49" charset="0"/>
              <a:buChar char="o"/>
            </a:pPr>
            <a:r>
              <a:rPr lang="en-US" sz="2080" kern="0" dirty="0">
                <a:solidFill>
                  <a:srgbClr val="002060"/>
                </a:solidFill>
                <a:latin typeface="Arial"/>
              </a:rPr>
              <a:t>Creates toxic fumes</a:t>
            </a:r>
          </a:p>
          <a:p>
            <a:pPr marL="609548" indent="-365729" defTabSz="975390">
              <a:spcAft>
                <a:spcPts val="1920"/>
              </a:spcAft>
              <a:buClr>
                <a:srgbClr val="F18A00"/>
              </a:buClr>
            </a:pPr>
            <a:r>
              <a:rPr lang="en-US" sz="2080" kern="0" dirty="0">
                <a:solidFill>
                  <a:srgbClr val="002060"/>
                </a:solidFill>
                <a:latin typeface="Arial"/>
              </a:rPr>
              <a:t>Do not use uncontained abrasive blasting</a:t>
            </a:r>
          </a:p>
          <a:p>
            <a:pPr marL="609548" indent="-365729" defTabSz="975390">
              <a:spcAft>
                <a:spcPts val="640"/>
              </a:spcAft>
              <a:buClr>
                <a:srgbClr val="F18A00"/>
              </a:buClr>
            </a:pPr>
            <a:r>
              <a:rPr lang="en-US" sz="2080" kern="0" dirty="0">
                <a:solidFill>
                  <a:srgbClr val="002060"/>
                </a:solidFill>
                <a:latin typeface="Arial"/>
              </a:rPr>
              <a:t>Avoid excessive dry scraping or sanding</a:t>
            </a:r>
          </a:p>
        </p:txBody>
      </p:sp>
    </p:spTree>
    <p:extLst>
      <p:ext uri="{BB962C8B-B14F-4D97-AF65-F5344CB8AC3E}">
        <p14:creationId xmlns:p14="http://schemas.microsoft.com/office/powerpoint/2010/main" val="19287515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1" y="2067466"/>
            <a:ext cx="8778241" cy="4124782"/>
          </a:xfrm>
        </p:spPr>
        <p:txBody>
          <a:bodyPr/>
          <a:lstStyle/>
          <a:p>
            <a:pPr marL="182864" indent="0">
              <a:buNone/>
            </a:pPr>
            <a:r>
              <a:rPr lang="en-US" sz="2080" dirty="0"/>
              <a:t>Have a system in place for employees to report:</a:t>
            </a:r>
          </a:p>
          <a:p>
            <a:pPr>
              <a:lnSpc>
                <a:spcPct val="150000"/>
              </a:lnSpc>
            </a:pPr>
            <a:r>
              <a:rPr lang="en-US" sz="2080" dirty="0"/>
              <a:t>Trip and fall hazards</a:t>
            </a:r>
          </a:p>
          <a:p>
            <a:pPr>
              <a:lnSpc>
                <a:spcPct val="150000"/>
              </a:lnSpc>
            </a:pPr>
            <a:r>
              <a:rPr lang="en-US" sz="2080" dirty="0"/>
              <a:t>Fire hazards</a:t>
            </a:r>
          </a:p>
          <a:p>
            <a:pPr>
              <a:lnSpc>
                <a:spcPct val="150000"/>
              </a:lnSpc>
            </a:pPr>
            <a:r>
              <a:rPr lang="en-US" sz="2080" dirty="0"/>
              <a:t>Blocked exits</a:t>
            </a:r>
          </a:p>
          <a:p>
            <a:pPr>
              <a:lnSpc>
                <a:spcPct val="150000"/>
              </a:lnSpc>
            </a:pPr>
            <a:r>
              <a:rPr lang="en-US" sz="2080" dirty="0"/>
              <a:t>Storage in stairwells</a:t>
            </a:r>
          </a:p>
          <a:p>
            <a:pPr>
              <a:lnSpc>
                <a:spcPct val="150000"/>
              </a:lnSpc>
            </a:pPr>
            <a:r>
              <a:rPr lang="en-US" sz="2080" dirty="0"/>
              <a:t>Loose handrails</a:t>
            </a:r>
          </a:p>
          <a:p>
            <a:pPr>
              <a:lnSpc>
                <a:spcPct val="150000"/>
              </a:lnSpc>
            </a:pPr>
            <a:r>
              <a:rPr lang="en-US" sz="2080" dirty="0"/>
              <a:t>Damaged steps</a:t>
            </a:r>
          </a:p>
          <a:p>
            <a:pPr>
              <a:lnSpc>
                <a:spcPct val="150000"/>
              </a:lnSpc>
            </a:pPr>
            <a:r>
              <a:rPr lang="en-US" sz="2080" dirty="0"/>
              <a:t>ANY HAZARDOUS CONDITION	</a:t>
            </a:r>
          </a:p>
          <a:p>
            <a:pPr marL="182864" indent="0">
              <a:buNone/>
            </a:pPr>
            <a:endParaRPr lang="en-US" sz="2080" dirty="0"/>
          </a:p>
        </p:txBody>
      </p:sp>
      <p:sp>
        <p:nvSpPr>
          <p:cNvPr id="3" name="Title 2"/>
          <p:cNvSpPr>
            <a:spLocks noGrp="1"/>
          </p:cNvSpPr>
          <p:nvPr>
            <p:ph type="title"/>
          </p:nvPr>
        </p:nvSpPr>
        <p:spPr/>
        <p:txBody>
          <a:bodyPr/>
          <a:lstStyle/>
          <a:p>
            <a:r>
              <a:rPr lang="en-US" dirty="0"/>
              <a:t>Reporting Hazardous Conditions</a:t>
            </a:r>
          </a:p>
        </p:txBody>
      </p:sp>
    </p:spTree>
    <p:extLst>
      <p:ext uri="{BB962C8B-B14F-4D97-AF65-F5344CB8AC3E}">
        <p14:creationId xmlns:p14="http://schemas.microsoft.com/office/powerpoint/2010/main" val="35260615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629641-E230-BDAC-1C2B-9F6A312A2F30}"/>
              </a:ext>
            </a:extLst>
          </p:cNvPr>
          <p:cNvSpPr>
            <a:spLocks noGrp="1"/>
          </p:cNvSpPr>
          <p:nvPr>
            <p:ph sz="quarter" idx="10"/>
          </p:nvPr>
        </p:nvSpPr>
        <p:spPr/>
        <p:txBody>
          <a:bodyPr/>
          <a:lstStyle/>
          <a:p>
            <a:r>
              <a:rPr lang="en-US" dirty="0"/>
              <a:t>Indoor Air Quality</a:t>
            </a:r>
          </a:p>
        </p:txBody>
      </p:sp>
    </p:spTree>
    <p:extLst>
      <p:ext uri="{BB962C8B-B14F-4D97-AF65-F5344CB8AC3E}">
        <p14:creationId xmlns:p14="http://schemas.microsoft.com/office/powerpoint/2010/main" val="18095084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p:txBody>
          <a:bodyPr/>
          <a:lstStyle/>
          <a:p>
            <a:pPr>
              <a:lnSpc>
                <a:spcPct val="150000"/>
              </a:lnSpc>
            </a:pPr>
            <a:r>
              <a:rPr lang="en-US" altLang="en-US" sz="2160" dirty="0"/>
              <a:t>Adopted in 1998</a:t>
            </a:r>
          </a:p>
          <a:p>
            <a:pPr>
              <a:lnSpc>
                <a:spcPct val="150000"/>
              </a:lnSpc>
              <a:spcBef>
                <a:spcPct val="45000"/>
              </a:spcBef>
            </a:pPr>
            <a:r>
              <a:rPr lang="en-US" altLang="en-US" sz="2160" dirty="0"/>
              <a:t>First IAQ Standard in U.S.</a:t>
            </a:r>
          </a:p>
          <a:p>
            <a:pPr>
              <a:lnSpc>
                <a:spcPct val="150000"/>
              </a:lnSpc>
              <a:spcBef>
                <a:spcPct val="45000"/>
              </a:spcBef>
            </a:pPr>
            <a:r>
              <a:rPr lang="en-US" altLang="en-US" sz="2160" dirty="0"/>
              <a:t>Revised in 2007, PEOSH Advisory</a:t>
            </a:r>
            <a:br>
              <a:rPr lang="en-US" altLang="en-US" sz="2160" dirty="0"/>
            </a:br>
            <a:r>
              <a:rPr lang="en-US" altLang="en-US" sz="2160" dirty="0"/>
              <a:t>Board, IAQ Subcommittee</a:t>
            </a:r>
          </a:p>
          <a:p>
            <a:pPr>
              <a:lnSpc>
                <a:spcPct val="150000"/>
              </a:lnSpc>
              <a:spcBef>
                <a:spcPct val="45000"/>
              </a:spcBef>
            </a:pPr>
            <a:r>
              <a:rPr lang="en-US" altLang="en-US" sz="2160" dirty="0"/>
              <a:t>Effective date: May 21, 2007</a:t>
            </a:r>
          </a:p>
          <a:p>
            <a:endParaRPr lang="en-US" altLang="en-US" sz="2160" dirty="0"/>
          </a:p>
        </p:txBody>
      </p:sp>
      <p:sp>
        <p:nvSpPr>
          <p:cNvPr id="140290" name="Rectangle 2"/>
          <p:cNvSpPr>
            <a:spLocks noGrp="1" noChangeArrowheads="1"/>
          </p:cNvSpPr>
          <p:nvPr>
            <p:ph type="title"/>
          </p:nvPr>
        </p:nvSpPr>
        <p:spPr/>
        <p:txBody>
          <a:bodyPr/>
          <a:lstStyle/>
          <a:p>
            <a:r>
              <a:rPr lang="en-US" altLang="en-US" sz="2480"/>
              <a:t>PEOSH IAQ Standard</a:t>
            </a:r>
            <a:br>
              <a:rPr lang="en-US" altLang="en-US" sz="2480"/>
            </a:br>
            <a:r>
              <a:rPr lang="en-US" altLang="en-US" sz="2480"/>
              <a:t>N.J.A.C. 12:100-13 et seq.</a:t>
            </a:r>
          </a:p>
        </p:txBody>
      </p:sp>
      <p:grpSp>
        <p:nvGrpSpPr>
          <p:cNvPr id="140306" name="Group 18"/>
          <p:cNvGrpSpPr>
            <a:grpSpLocks/>
          </p:cNvGrpSpPr>
          <p:nvPr/>
        </p:nvGrpSpPr>
        <p:grpSpPr bwMode="auto">
          <a:xfrm>
            <a:off x="5852162" y="2072641"/>
            <a:ext cx="2354580" cy="4032251"/>
            <a:chOff x="3648" y="912"/>
            <a:chExt cx="1854" cy="3175"/>
          </a:xfrm>
        </p:grpSpPr>
        <p:grpSp>
          <p:nvGrpSpPr>
            <p:cNvPr id="140298" name="Group 10"/>
            <p:cNvGrpSpPr>
              <a:grpSpLocks/>
            </p:cNvGrpSpPr>
            <p:nvPr/>
          </p:nvGrpSpPr>
          <p:grpSpPr bwMode="auto">
            <a:xfrm>
              <a:off x="3648" y="912"/>
              <a:ext cx="1854" cy="3175"/>
              <a:chOff x="3312" y="2731"/>
              <a:chExt cx="4901" cy="9704"/>
            </a:xfrm>
          </p:grpSpPr>
          <p:sp>
            <p:nvSpPr>
              <p:cNvPr id="140299" name="Freeform 11"/>
              <p:cNvSpPr>
                <a:spLocks/>
              </p:cNvSpPr>
              <p:nvPr/>
            </p:nvSpPr>
            <p:spPr bwMode="auto">
              <a:xfrm>
                <a:off x="3312" y="2736"/>
                <a:ext cx="4899" cy="9699"/>
              </a:xfrm>
              <a:custGeom>
                <a:avLst/>
                <a:gdLst>
                  <a:gd name="T0" fmla="*/ 3547 w 8642"/>
                  <a:gd name="T1" fmla="*/ 871 h 17109"/>
                  <a:gd name="T2" fmla="*/ 2920 w 8642"/>
                  <a:gd name="T3" fmla="*/ 2247 h 17109"/>
                  <a:gd name="T4" fmla="*/ 2271 w 8642"/>
                  <a:gd name="T5" fmla="*/ 3090 h 17109"/>
                  <a:gd name="T6" fmla="*/ 2527 w 8642"/>
                  <a:gd name="T7" fmla="*/ 3867 h 17109"/>
                  <a:gd name="T8" fmla="*/ 1898 w 8642"/>
                  <a:gd name="T9" fmla="*/ 4595 h 17109"/>
                  <a:gd name="T10" fmla="*/ 1989 w 8642"/>
                  <a:gd name="T11" fmla="*/ 5415 h 17109"/>
                  <a:gd name="T12" fmla="*/ 2157 w 8642"/>
                  <a:gd name="T13" fmla="*/ 5758 h 17109"/>
                  <a:gd name="T14" fmla="*/ 2479 w 8642"/>
                  <a:gd name="T15" fmla="*/ 6342 h 17109"/>
                  <a:gd name="T16" fmla="*/ 2974 w 8642"/>
                  <a:gd name="T17" fmla="*/ 6898 h 17109"/>
                  <a:gd name="T18" fmla="*/ 3826 w 8642"/>
                  <a:gd name="T19" fmla="*/ 7832 h 17109"/>
                  <a:gd name="T20" fmla="*/ 4303 w 8642"/>
                  <a:gd name="T21" fmla="*/ 8277 h 17109"/>
                  <a:gd name="T22" fmla="*/ 3821 w 8642"/>
                  <a:gd name="T23" fmla="*/ 8817 h 17109"/>
                  <a:gd name="T24" fmla="*/ 2938 w 8642"/>
                  <a:gd name="T25" fmla="*/ 9279 h 17109"/>
                  <a:gd name="T26" fmla="*/ 2195 w 8642"/>
                  <a:gd name="T27" fmla="*/ 10046 h 17109"/>
                  <a:gd name="T28" fmla="*/ 1870 w 8642"/>
                  <a:gd name="T29" fmla="*/ 10518 h 17109"/>
                  <a:gd name="T30" fmla="*/ 710 w 8642"/>
                  <a:gd name="T31" fmla="*/ 11348 h 17109"/>
                  <a:gd name="T32" fmla="*/ 0 w 8642"/>
                  <a:gd name="T33" fmla="*/ 12823 h 17109"/>
                  <a:gd name="T34" fmla="*/ 639 w 8642"/>
                  <a:gd name="T35" fmla="*/ 13671 h 17109"/>
                  <a:gd name="T36" fmla="*/ 820 w 8642"/>
                  <a:gd name="T37" fmla="*/ 14111 h 17109"/>
                  <a:gd name="T38" fmla="*/ 1730 w 8642"/>
                  <a:gd name="T39" fmla="*/ 14781 h 17109"/>
                  <a:gd name="T40" fmla="*/ 2246 w 8642"/>
                  <a:gd name="T41" fmla="*/ 15443 h 17109"/>
                  <a:gd name="T42" fmla="*/ 2730 w 8642"/>
                  <a:gd name="T43" fmla="*/ 15306 h 17109"/>
                  <a:gd name="T44" fmla="*/ 3494 w 8642"/>
                  <a:gd name="T45" fmla="*/ 15890 h 17109"/>
                  <a:gd name="T46" fmla="*/ 3367 w 8642"/>
                  <a:gd name="T47" fmla="*/ 17068 h 17109"/>
                  <a:gd name="T48" fmla="*/ 4004 w 8642"/>
                  <a:gd name="T49" fmla="*/ 16675 h 17109"/>
                  <a:gd name="T50" fmla="*/ 4082 w 8642"/>
                  <a:gd name="T51" fmla="*/ 16197 h 17109"/>
                  <a:gd name="T52" fmla="*/ 4349 w 8642"/>
                  <a:gd name="T53" fmla="*/ 15875 h 17109"/>
                  <a:gd name="T54" fmla="*/ 4582 w 8642"/>
                  <a:gd name="T55" fmla="*/ 15461 h 17109"/>
                  <a:gd name="T56" fmla="*/ 4879 w 8642"/>
                  <a:gd name="T57" fmla="*/ 14946 h 17109"/>
                  <a:gd name="T58" fmla="*/ 4938 w 8642"/>
                  <a:gd name="T59" fmla="*/ 14502 h 17109"/>
                  <a:gd name="T60" fmla="*/ 5250 w 8642"/>
                  <a:gd name="T61" fmla="*/ 14304 h 17109"/>
                  <a:gd name="T62" fmla="*/ 5300 w 8642"/>
                  <a:gd name="T63" fmla="*/ 14062 h 17109"/>
                  <a:gd name="T64" fmla="*/ 5488 w 8642"/>
                  <a:gd name="T65" fmla="*/ 14106 h 17109"/>
                  <a:gd name="T66" fmla="*/ 5651 w 8642"/>
                  <a:gd name="T67" fmla="*/ 13788 h 17109"/>
                  <a:gd name="T68" fmla="*/ 6034 w 8642"/>
                  <a:gd name="T69" fmla="*/ 13509 h 17109"/>
                  <a:gd name="T70" fmla="*/ 6036 w 8642"/>
                  <a:gd name="T71" fmla="*/ 13253 h 17109"/>
                  <a:gd name="T72" fmla="*/ 6214 w 8642"/>
                  <a:gd name="T73" fmla="*/ 13270 h 17109"/>
                  <a:gd name="T74" fmla="*/ 6204 w 8642"/>
                  <a:gd name="T75" fmla="*/ 13100 h 17109"/>
                  <a:gd name="T76" fmla="*/ 6523 w 8642"/>
                  <a:gd name="T77" fmla="*/ 12971 h 17109"/>
                  <a:gd name="T78" fmla="*/ 6536 w 8642"/>
                  <a:gd name="T79" fmla="*/ 12750 h 17109"/>
                  <a:gd name="T80" fmla="*/ 6787 w 8642"/>
                  <a:gd name="T81" fmla="*/ 12405 h 17109"/>
                  <a:gd name="T82" fmla="*/ 7163 w 8642"/>
                  <a:gd name="T83" fmla="*/ 11618 h 17109"/>
                  <a:gd name="T84" fmla="*/ 7477 w 8642"/>
                  <a:gd name="T85" fmla="*/ 11181 h 17109"/>
                  <a:gd name="T86" fmla="*/ 7092 w 8642"/>
                  <a:gd name="T87" fmla="*/ 10940 h 17109"/>
                  <a:gd name="T88" fmla="*/ 7361 w 8642"/>
                  <a:gd name="T89" fmla="*/ 10584 h 17109"/>
                  <a:gd name="T90" fmla="*/ 7787 w 8642"/>
                  <a:gd name="T91" fmla="*/ 9843 h 17109"/>
                  <a:gd name="T92" fmla="*/ 7957 w 8642"/>
                  <a:gd name="T93" fmla="*/ 10221 h 17109"/>
                  <a:gd name="T94" fmla="*/ 8135 w 8642"/>
                  <a:gd name="T95" fmla="*/ 8855 h 17109"/>
                  <a:gd name="T96" fmla="*/ 8332 w 8642"/>
                  <a:gd name="T97" fmla="*/ 7319 h 17109"/>
                  <a:gd name="T98" fmla="*/ 8317 w 8642"/>
                  <a:gd name="T99" fmla="*/ 6091 h 17109"/>
                  <a:gd name="T100" fmla="*/ 8109 w 8642"/>
                  <a:gd name="T101" fmla="*/ 5910 h 17109"/>
                  <a:gd name="T102" fmla="*/ 8109 w 8642"/>
                  <a:gd name="T103" fmla="*/ 6342 h 17109"/>
                  <a:gd name="T104" fmla="*/ 7213 w 8642"/>
                  <a:gd name="T105" fmla="*/ 6428 h 17109"/>
                  <a:gd name="T106" fmla="*/ 6767 w 8642"/>
                  <a:gd name="T107" fmla="*/ 6179 h 17109"/>
                  <a:gd name="T108" fmla="*/ 7056 w 8642"/>
                  <a:gd name="T109" fmla="*/ 5705 h 17109"/>
                  <a:gd name="T110" fmla="*/ 7122 w 8642"/>
                  <a:gd name="T111" fmla="*/ 5235 h 17109"/>
                  <a:gd name="T112" fmla="*/ 7246 w 8642"/>
                  <a:gd name="T113" fmla="*/ 4836 h 17109"/>
                  <a:gd name="T114" fmla="*/ 7531 w 8642"/>
                  <a:gd name="T115" fmla="*/ 4867 h 17109"/>
                  <a:gd name="T116" fmla="*/ 7729 w 8642"/>
                  <a:gd name="T117" fmla="*/ 4819 h 17109"/>
                  <a:gd name="T118" fmla="*/ 8081 w 8642"/>
                  <a:gd name="T119" fmla="*/ 4425 h 17109"/>
                  <a:gd name="T120" fmla="*/ 8282 w 8642"/>
                  <a:gd name="T121" fmla="*/ 4034 h 17109"/>
                  <a:gd name="T122" fmla="*/ 8409 w 8642"/>
                  <a:gd name="T123" fmla="*/ 3392 h 17109"/>
                  <a:gd name="T124" fmla="*/ 8599 w 8642"/>
                  <a:gd name="T125" fmla="*/ 2798 h 17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42" h="17109">
                    <a:moveTo>
                      <a:pt x="8642" y="2506"/>
                    </a:moveTo>
                    <a:lnTo>
                      <a:pt x="4496" y="0"/>
                    </a:lnTo>
                    <a:lnTo>
                      <a:pt x="4369" y="13"/>
                    </a:lnTo>
                    <a:lnTo>
                      <a:pt x="4258" y="41"/>
                    </a:lnTo>
                    <a:lnTo>
                      <a:pt x="4161" y="86"/>
                    </a:lnTo>
                    <a:lnTo>
                      <a:pt x="4075" y="147"/>
                    </a:lnTo>
                    <a:lnTo>
                      <a:pt x="3999" y="218"/>
                    </a:lnTo>
                    <a:lnTo>
                      <a:pt x="3930" y="302"/>
                    </a:lnTo>
                    <a:lnTo>
                      <a:pt x="3867" y="391"/>
                    </a:lnTo>
                    <a:lnTo>
                      <a:pt x="3806" y="485"/>
                    </a:lnTo>
                    <a:lnTo>
                      <a:pt x="3745" y="584"/>
                    </a:lnTo>
                    <a:lnTo>
                      <a:pt x="3684" y="683"/>
                    </a:lnTo>
                    <a:lnTo>
                      <a:pt x="3618" y="779"/>
                    </a:lnTo>
                    <a:lnTo>
                      <a:pt x="3547" y="871"/>
                    </a:lnTo>
                    <a:lnTo>
                      <a:pt x="3545" y="1016"/>
                    </a:lnTo>
                    <a:lnTo>
                      <a:pt x="3532" y="1140"/>
                    </a:lnTo>
                    <a:lnTo>
                      <a:pt x="3512" y="1247"/>
                    </a:lnTo>
                    <a:lnTo>
                      <a:pt x="3486" y="1338"/>
                    </a:lnTo>
                    <a:lnTo>
                      <a:pt x="3448" y="1419"/>
                    </a:lnTo>
                    <a:lnTo>
                      <a:pt x="3405" y="1488"/>
                    </a:lnTo>
                    <a:lnTo>
                      <a:pt x="3354" y="1551"/>
                    </a:lnTo>
                    <a:lnTo>
                      <a:pt x="3296" y="1610"/>
                    </a:lnTo>
                    <a:lnTo>
                      <a:pt x="3227" y="1668"/>
                    </a:lnTo>
                    <a:lnTo>
                      <a:pt x="3151" y="1729"/>
                    </a:lnTo>
                    <a:lnTo>
                      <a:pt x="3068" y="1792"/>
                    </a:lnTo>
                    <a:lnTo>
                      <a:pt x="2976" y="1861"/>
                    </a:lnTo>
                    <a:lnTo>
                      <a:pt x="2976" y="2206"/>
                    </a:lnTo>
                    <a:lnTo>
                      <a:pt x="2920" y="2247"/>
                    </a:lnTo>
                    <a:lnTo>
                      <a:pt x="2862" y="2295"/>
                    </a:lnTo>
                    <a:lnTo>
                      <a:pt x="2799" y="2351"/>
                    </a:lnTo>
                    <a:lnTo>
                      <a:pt x="2735" y="2412"/>
                    </a:lnTo>
                    <a:lnTo>
                      <a:pt x="2672" y="2480"/>
                    </a:lnTo>
                    <a:lnTo>
                      <a:pt x="2608" y="2549"/>
                    </a:lnTo>
                    <a:lnTo>
                      <a:pt x="2542" y="2620"/>
                    </a:lnTo>
                    <a:lnTo>
                      <a:pt x="2481" y="2691"/>
                    </a:lnTo>
                    <a:lnTo>
                      <a:pt x="2423" y="2760"/>
                    </a:lnTo>
                    <a:lnTo>
                      <a:pt x="2367" y="2826"/>
                    </a:lnTo>
                    <a:lnTo>
                      <a:pt x="2314" y="2884"/>
                    </a:lnTo>
                    <a:lnTo>
                      <a:pt x="2266" y="2937"/>
                    </a:lnTo>
                    <a:lnTo>
                      <a:pt x="2268" y="3003"/>
                    </a:lnTo>
                    <a:lnTo>
                      <a:pt x="2268" y="3052"/>
                    </a:lnTo>
                    <a:lnTo>
                      <a:pt x="2271" y="3090"/>
                    </a:lnTo>
                    <a:lnTo>
                      <a:pt x="2278" y="3118"/>
                    </a:lnTo>
                    <a:lnTo>
                      <a:pt x="2289" y="3143"/>
                    </a:lnTo>
                    <a:lnTo>
                      <a:pt x="2306" y="3166"/>
                    </a:lnTo>
                    <a:lnTo>
                      <a:pt x="2329" y="3189"/>
                    </a:lnTo>
                    <a:lnTo>
                      <a:pt x="2360" y="3219"/>
                    </a:lnTo>
                    <a:lnTo>
                      <a:pt x="2400" y="3257"/>
                    </a:lnTo>
                    <a:lnTo>
                      <a:pt x="2451" y="3308"/>
                    </a:lnTo>
                    <a:lnTo>
                      <a:pt x="2512" y="3374"/>
                    </a:lnTo>
                    <a:lnTo>
                      <a:pt x="2586" y="3455"/>
                    </a:lnTo>
                    <a:lnTo>
                      <a:pt x="2586" y="3542"/>
                    </a:lnTo>
                    <a:lnTo>
                      <a:pt x="2578" y="3625"/>
                    </a:lnTo>
                    <a:lnTo>
                      <a:pt x="2565" y="3707"/>
                    </a:lnTo>
                    <a:lnTo>
                      <a:pt x="2547" y="3788"/>
                    </a:lnTo>
                    <a:lnTo>
                      <a:pt x="2527" y="3867"/>
                    </a:lnTo>
                    <a:lnTo>
                      <a:pt x="2502" y="3943"/>
                    </a:lnTo>
                    <a:lnTo>
                      <a:pt x="2471" y="4019"/>
                    </a:lnTo>
                    <a:lnTo>
                      <a:pt x="2438" y="4093"/>
                    </a:lnTo>
                    <a:lnTo>
                      <a:pt x="2400" y="4164"/>
                    </a:lnTo>
                    <a:lnTo>
                      <a:pt x="2360" y="4232"/>
                    </a:lnTo>
                    <a:lnTo>
                      <a:pt x="2314" y="4298"/>
                    </a:lnTo>
                    <a:lnTo>
                      <a:pt x="2266" y="4359"/>
                    </a:lnTo>
                    <a:lnTo>
                      <a:pt x="1908" y="4359"/>
                    </a:lnTo>
                    <a:lnTo>
                      <a:pt x="1908" y="4425"/>
                    </a:lnTo>
                    <a:lnTo>
                      <a:pt x="1906" y="4478"/>
                    </a:lnTo>
                    <a:lnTo>
                      <a:pt x="1903" y="4519"/>
                    </a:lnTo>
                    <a:lnTo>
                      <a:pt x="1898" y="4552"/>
                    </a:lnTo>
                    <a:lnTo>
                      <a:pt x="1898" y="4575"/>
                    </a:lnTo>
                    <a:lnTo>
                      <a:pt x="1898" y="4595"/>
                    </a:lnTo>
                    <a:lnTo>
                      <a:pt x="1903" y="4611"/>
                    </a:lnTo>
                    <a:lnTo>
                      <a:pt x="1911" y="4623"/>
                    </a:lnTo>
                    <a:lnTo>
                      <a:pt x="1926" y="4638"/>
                    </a:lnTo>
                    <a:lnTo>
                      <a:pt x="1949" y="4654"/>
                    </a:lnTo>
                    <a:lnTo>
                      <a:pt x="1977" y="4677"/>
                    </a:lnTo>
                    <a:lnTo>
                      <a:pt x="2015" y="4702"/>
                    </a:lnTo>
                    <a:lnTo>
                      <a:pt x="2015" y="4791"/>
                    </a:lnTo>
                    <a:lnTo>
                      <a:pt x="2012" y="4880"/>
                    </a:lnTo>
                    <a:lnTo>
                      <a:pt x="2010" y="4971"/>
                    </a:lnTo>
                    <a:lnTo>
                      <a:pt x="2007" y="5060"/>
                    </a:lnTo>
                    <a:lnTo>
                      <a:pt x="2002" y="5151"/>
                    </a:lnTo>
                    <a:lnTo>
                      <a:pt x="1999" y="5240"/>
                    </a:lnTo>
                    <a:lnTo>
                      <a:pt x="1994" y="5329"/>
                    </a:lnTo>
                    <a:lnTo>
                      <a:pt x="1989" y="5415"/>
                    </a:lnTo>
                    <a:lnTo>
                      <a:pt x="1987" y="5499"/>
                    </a:lnTo>
                    <a:lnTo>
                      <a:pt x="1984" y="5583"/>
                    </a:lnTo>
                    <a:lnTo>
                      <a:pt x="1982" y="5664"/>
                    </a:lnTo>
                    <a:lnTo>
                      <a:pt x="1979" y="5740"/>
                    </a:lnTo>
                    <a:lnTo>
                      <a:pt x="2017" y="5783"/>
                    </a:lnTo>
                    <a:lnTo>
                      <a:pt x="2045" y="5816"/>
                    </a:lnTo>
                    <a:lnTo>
                      <a:pt x="2068" y="5837"/>
                    </a:lnTo>
                    <a:lnTo>
                      <a:pt x="2086" y="5844"/>
                    </a:lnTo>
                    <a:lnTo>
                      <a:pt x="2101" y="5847"/>
                    </a:lnTo>
                    <a:lnTo>
                      <a:pt x="2111" y="5839"/>
                    </a:lnTo>
                    <a:lnTo>
                      <a:pt x="2121" y="5827"/>
                    </a:lnTo>
                    <a:lnTo>
                      <a:pt x="2131" y="5809"/>
                    </a:lnTo>
                    <a:lnTo>
                      <a:pt x="2144" y="5783"/>
                    </a:lnTo>
                    <a:lnTo>
                      <a:pt x="2157" y="5758"/>
                    </a:lnTo>
                    <a:lnTo>
                      <a:pt x="2174" y="5728"/>
                    </a:lnTo>
                    <a:lnTo>
                      <a:pt x="2195" y="5697"/>
                    </a:lnTo>
                    <a:lnTo>
                      <a:pt x="2289" y="5705"/>
                    </a:lnTo>
                    <a:lnTo>
                      <a:pt x="2360" y="5722"/>
                    </a:lnTo>
                    <a:lnTo>
                      <a:pt x="2413" y="5750"/>
                    </a:lnTo>
                    <a:lnTo>
                      <a:pt x="2454" y="5789"/>
                    </a:lnTo>
                    <a:lnTo>
                      <a:pt x="2479" y="5837"/>
                    </a:lnTo>
                    <a:lnTo>
                      <a:pt x="2492" y="5893"/>
                    </a:lnTo>
                    <a:lnTo>
                      <a:pt x="2499" y="5954"/>
                    </a:lnTo>
                    <a:lnTo>
                      <a:pt x="2497" y="6022"/>
                    </a:lnTo>
                    <a:lnTo>
                      <a:pt x="2494" y="6096"/>
                    </a:lnTo>
                    <a:lnTo>
                      <a:pt x="2487" y="6174"/>
                    </a:lnTo>
                    <a:lnTo>
                      <a:pt x="2481" y="6258"/>
                    </a:lnTo>
                    <a:lnTo>
                      <a:pt x="2479" y="6342"/>
                    </a:lnTo>
                    <a:lnTo>
                      <a:pt x="2502" y="6362"/>
                    </a:lnTo>
                    <a:lnTo>
                      <a:pt x="2527" y="6393"/>
                    </a:lnTo>
                    <a:lnTo>
                      <a:pt x="2558" y="6433"/>
                    </a:lnTo>
                    <a:lnTo>
                      <a:pt x="2588" y="6484"/>
                    </a:lnTo>
                    <a:lnTo>
                      <a:pt x="2618" y="6537"/>
                    </a:lnTo>
                    <a:lnTo>
                      <a:pt x="2651" y="6593"/>
                    </a:lnTo>
                    <a:lnTo>
                      <a:pt x="2682" y="6652"/>
                    </a:lnTo>
                    <a:lnTo>
                      <a:pt x="2712" y="6705"/>
                    </a:lnTo>
                    <a:lnTo>
                      <a:pt x="2740" y="6756"/>
                    </a:lnTo>
                    <a:lnTo>
                      <a:pt x="2766" y="6801"/>
                    </a:lnTo>
                    <a:lnTo>
                      <a:pt x="2786" y="6837"/>
                    </a:lnTo>
                    <a:lnTo>
                      <a:pt x="2799" y="6860"/>
                    </a:lnTo>
                    <a:lnTo>
                      <a:pt x="2885" y="6870"/>
                    </a:lnTo>
                    <a:lnTo>
                      <a:pt x="2974" y="6898"/>
                    </a:lnTo>
                    <a:lnTo>
                      <a:pt x="3065" y="6941"/>
                    </a:lnTo>
                    <a:lnTo>
                      <a:pt x="3156" y="6997"/>
                    </a:lnTo>
                    <a:lnTo>
                      <a:pt x="3245" y="7063"/>
                    </a:lnTo>
                    <a:lnTo>
                      <a:pt x="3334" y="7137"/>
                    </a:lnTo>
                    <a:lnTo>
                      <a:pt x="3418" y="7215"/>
                    </a:lnTo>
                    <a:lnTo>
                      <a:pt x="3499" y="7297"/>
                    </a:lnTo>
                    <a:lnTo>
                      <a:pt x="3575" y="7378"/>
                    </a:lnTo>
                    <a:lnTo>
                      <a:pt x="3646" y="7456"/>
                    </a:lnTo>
                    <a:lnTo>
                      <a:pt x="3707" y="7530"/>
                    </a:lnTo>
                    <a:lnTo>
                      <a:pt x="3760" y="7594"/>
                    </a:lnTo>
                    <a:lnTo>
                      <a:pt x="3781" y="7655"/>
                    </a:lnTo>
                    <a:lnTo>
                      <a:pt x="3798" y="7715"/>
                    </a:lnTo>
                    <a:lnTo>
                      <a:pt x="3811" y="7774"/>
                    </a:lnTo>
                    <a:lnTo>
                      <a:pt x="3826" y="7832"/>
                    </a:lnTo>
                    <a:lnTo>
                      <a:pt x="3841" y="7888"/>
                    </a:lnTo>
                    <a:lnTo>
                      <a:pt x="3857" y="7939"/>
                    </a:lnTo>
                    <a:lnTo>
                      <a:pt x="3877" y="7987"/>
                    </a:lnTo>
                    <a:lnTo>
                      <a:pt x="3905" y="8028"/>
                    </a:lnTo>
                    <a:lnTo>
                      <a:pt x="3935" y="8061"/>
                    </a:lnTo>
                    <a:lnTo>
                      <a:pt x="3973" y="8086"/>
                    </a:lnTo>
                    <a:lnTo>
                      <a:pt x="4022" y="8101"/>
                    </a:lnTo>
                    <a:lnTo>
                      <a:pt x="4080" y="8106"/>
                    </a:lnTo>
                    <a:lnTo>
                      <a:pt x="4131" y="8175"/>
                    </a:lnTo>
                    <a:lnTo>
                      <a:pt x="4174" y="8218"/>
                    </a:lnTo>
                    <a:lnTo>
                      <a:pt x="4212" y="8243"/>
                    </a:lnTo>
                    <a:lnTo>
                      <a:pt x="4245" y="8259"/>
                    </a:lnTo>
                    <a:lnTo>
                      <a:pt x="4275" y="8266"/>
                    </a:lnTo>
                    <a:lnTo>
                      <a:pt x="4303" y="8277"/>
                    </a:lnTo>
                    <a:lnTo>
                      <a:pt x="4326" y="8292"/>
                    </a:lnTo>
                    <a:lnTo>
                      <a:pt x="4349" y="8322"/>
                    </a:lnTo>
                    <a:lnTo>
                      <a:pt x="4372" y="8368"/>
                    </a:lnTo>
                    <a:lnTo>
                      <a:pt x="4392" y="8436"/>
                    </a:lnTo>
                    <a:lnTo>
                      <a:pt x="4415" y="8535"/>
                    </a:lnTo>
                    <a:lnTo>
                      <a:pt x="4435" y="8670"/>
                    </a:lnTo>
                    <a:lnTo>
                      <a:pt x="4384" y="8673"/>
                    </a:lnTo>
                    <a:lnTo>
                      <a:pt x="4318" y="8675"/>
                    </a:lnTo>
                    <a:lnTo>
                      <a:pt x="4242" y="8680"/>
                    </a:lnTo>
                    <a:lnTo>
                      <a:pt x="4161" y="8693"/>
                    </a:lnTo>
                    <a:lnTo>
                      <a:pt x="4075" y="8711"/>
                    </a:lnTo>
                    <a:lnTo>
                      <a:pt x="3989" y="8736"/>
                    </a:lnTo>
                    <a:lnTo>
                      <a:pt x="3902" y="8772"/>
                    </a:lnTo>
                    <a:lnTo>
                      <a:pt x="3821" y="8817"/>
                    </a:lnTo>
                    <a:lnTo>
                      <a:pt x="3745" y="8876"/>
                    </a:lnTo>
                    <a:lnTo>
                      <a:pt x="3679" y="8949"/>
                    </a:lnTo>
                    <a:lnTo>
                      <a:pt x="3623" y="9036"/>
                    </a:lnTo>
                    <a:lnTo>
                      <a:pt x="3583" y="9140"/>
                    </a:lnTo>
                    <a:lnTo>
                      <a:pt x="3517" y="9140"/>
                    </a:lnTo>
                    <a:lnTo>
                      <a:pt x="3446" y="9135"/>
                    </a:lnTo>
                    <a:lnTo>
                      <a:pt x="3372" y="9130"/>
                    </a:lnTo>
                    <a:lnTo>
                      <a:pt x="3296" y="9127"/>
                    </a:lnTo>
                    <a:lnTo>
                      <a:pt x="3222" y="9130"/>
                    </a:lnTo>
                    <a:lnTo>
                      <a:pt x="3151" y="9137"/>
                    </a:lnTo>
                    <a:lnTo>
                      <a:pt x="3085" y="9155"/>
                    </a:lnTo>
                    <a:lnTo>
                      <a:pt x="3027" y="9183"/>
                    </a:lnTo>
                    <a:lnTo>
                      <a:pt x="2976" y="9223"/>
                    </a:lnTo>
                    <a:lnTo>
                      <a:pt x="2938" y="9279"/>
                    </a:lnTo>
                    <a:lnTo>
                      <a:pt x="2915" y="9353"/>
                    </a:lnTo>
                    <a:lnTo>
                      <a:pt x="2905" y="9444"/>
                    </a:lnTo>
                    <a:lnTo>
                      <a:pt x="2849" y="9480"/>
                    </a:lnTo>
                    <a:lnTo>
                      <a:pt x="2791" y="9523"/>
                    </a:lnTo>
                    <a:lnTo>
                      <a:pt x="2730" y="9569"/>
                    </a:lnTo>
                    <a:lnTo>
                      <a:pt x="2667" y="9622"/>
                    </a:lnTo>
                    <a:lnTo>
                      <a:pt x="2603" y="9675"/>
                    </a:lnTo>
                    <a:lnTo>
                      <a:pt x="2540" y="9731"/>
                    </a:lnTo>
                    <a:lnTo>
                      <a:pt x="2479" y="9790"/>
                    </a:lnTo>
                    <a:lnTo>
                      <a:pt x="2418" y="9845"/>
                    </a:lnTo>
                    <a:lnTo>
                      <a:pt x="2357" y="9901"/>
                    </a:lnTo>
                    <a:lnTo>
                      <a:pt x="2301" y="9955"/>
                    </a:lnTo>
                    <a:lnTo>
                      <a:pt x="2246" y="10003"/>
                    </a:lnTo>
                    <a:lnTo>
                      <a:pt x="2195" y="10046"/>
                    </a:lnTo>
                    <a:lnTo>
                      <a:pt x="2197" y="10115"/>
                    </a:lnTo>
                    <a:lnTo>
                      <a:pt x="2197" y="10176"/>
                    </a:lnTo>
                    <a:lnTo>
                      <a:pt x="2195" y="10229"/>
                    </a:lnTo>
                    <a:lnTo>
                      <a:pt x="2192" y="10275"/>
                    </a:lnTo>
                    <a:lnTo>
                      <a:pt x="2187" y="10315"/>
                    </a:lnTo>
                    <a:lnTo>
                      <a:pt x="2177" y="10348"/>
                    </a:lnTo>
                    <a:lnTo>
                      <a:pt x="2162" y="10376"/>
                    </a:lnTo>
                    <a:lnTo>
                      <a:pt x="2141" y="10399"/>
                    </a:lnTo>
                    <a:lnTo>
                      <a:pt x="2114" y="10414"/>
                    </a:lnTo>
                    <a:lnTo>
                      <a:pt x="2078" y="10427"/>
                    </a:lnTo>
                    <a:lnTo>
                      <a:pt x="2035" y="10434"/>
                    </a:lnTo>
                    <a:lnTo>
                      <a:pt x="1979" y="10434"/>
                    </a:lnTo>
                    <a:lnTo>
                      <a:pt x="1926" y="10478"/>
                    </a:lnTo>
                    <a:lnTo>
                      <a:pt x="1870" y="10518"/>
                    </a:lnTo>
                    <a:lnTo>
                      <a:pt x="1809" y="10559"/>
                    </a:lnTo>
                    <a:lnTo>
                      <a:pt x="1746" y="10599"/>
                    </a:lnTo>
                    <a:lnTo>
                      <a:pt x="1680" y="10635"/>
                    </a:lnTo>
                    <a:lnTo>
                      <a:pt x="1614" y="10671"/>
                    </a:lnTo>
                    <a:lnTo>
                      <a:pt x="1543" y="10701"/>
                    </a:lnTo>
                    <a:lnTo>
                      <a:pt x="1474" y="10729"/>
                    </a:lnTo>
                    <a:lnTo>
                      <a:pt x="1403" y="10749"/>
                    </a:lnTo>
                    <a:lnTo>
                      <a:pt x="1332" y="10767"/>
                    </a:lnTo>
                    <a:lnTo>
                      <a:pt x="1264" y="10777"/>
                    </a:lnTo>
                    <a:lnTo>
                      <a:pt x="1193" y="10780"/>
                    </a:lnTo>
                    <a:lnTo>
                      <a:pt x="1033" y="10978"/>
                    </a:lnTo>
                    <a:lnTo>
                      <a:pt x="901" y="11130"/>
                    </a:lnTo>
                    <a:lnTo>
                      <a:pt x="794" y="11252"/>
                    </a:lnTo>
                    <a:lnTo>
                      <a:pt x="710" y="11348"/>
                    </a:lnTo>
                    <a:lnTo>
                      <a:pt x="644" y="11432"/>
                    </a:lnTo>
                    <a:lnTo>
                      <a:pt x="591" y="11511"/>
                    </a:lnTo>
                    <a:lnTo>
                      <a:pt x="546" y="11592"/>
                    </a:lnTo>
                    <a:lnTo>
                      <a:pt x="510" y="11689"/>
                    </a:lnTo>
                    <a:lnTo>
                      <a:pt x="474" y="11810"/>
                    </a:lnTo>
                    <a:lnTo>
                      <a:pt x="436" y="11965"/>
                    </a:lnTo>
                    <a:lnTo>
                      <a:pt x="393" y="12163"/>
                    </a:lnTo>
                    <a:lnTo>
                      <a:pt x="337" y="12415"/>
                    </a:lnTo>
                    <a:lnTo>
                      <a:pt x="221" y="12465"/>
                    </a:lnTo>
                    <a:lnTo>
                      <a:pt x="132" y="12524"/>
                    </a:lnTo>
                    <a:lnTo>
                      <a:pt x="69" y="12590"/>
                    </a:lnTo>
                    <a:lnTo>
                      <a:pt x="25" y="12664"/>
                    </a:lnTo>
                    <a:lnTo>
                      <a:pt x="5" y="12742"/>
                    </a:lnTo>
                    <a:lnTo>
                      <a:pt x="0" y="12823"/>
                    </a:lnTo>
                    <a:lnTo>
                      <a:pt x="8" y="12912"/>
                    </a:lnTo>
                    <a:lnTo>
                      <a:pt x="28" y="13004"/>
                    </a:lnTo>
                    <a:lnTo>
                      <a:pt x="58" y="13100"/>
                    </a:lnTo>
                    <a:lnTo>
                      <a:pt x="91" y="13199"/>
                    </a:lnTo>
                    <a:lnTo>
                      <a:pt x="127" y="13301"/>
                    </a:lnTo>
                    <a:lnTo>
                      <a:pt x="160" y="13405"/>
                    </a:lnTo>
                    <a:lnTo>
                      <a:pt x="117" y="13395"/>
                    </a:lnTo>
                    <a:lnTo>
                      <a:pt x="122" y="13405"/>
                    </a:lnTo>
                    <a:lnTo>
                      <a:pt x="167" y="13430"/>
                    </a:lnTo>
                    <a:lnTo>
                      <a:pt x="244" y="13468"/>
                    </a:lnTo>
                    <a:lnTo>
                      <a:pt x="337" y="13514"/>
                    </a:lnTo>
                    <a:lnTo>
                      <a:pt x="441" y="13567"/>
                    </a:lnTo>
                    <a:lnTo>
                      <a:pt x="546" y="13621"/>
                    </a:lnTo>
                    <a:lnTo>
                      <a:pt x="639" y="13671"/>
                    </a:lnTo>
                    <a:lnTo>
                      <a:pt x="710" y="13717"/>
                    </a:lnTo>
                    <a:lnTo>
                      <a:pt x="751" y="13755"/>
                    </a:lnTo>
                    <a:lnTo>
                      <a:pt x="749" y="13781"/>
                    </a:lnTo>
                    <a:lnTo>
                      <a:pt x="695" y="13791"/>
                    </a:lnTo>
                    <a:lnTo>
                      <a:pt x="713" y="13814"/>
                    </a:lnTo>
                    <a:lnTo>
                      <a:pt x="728" y="13839"/>
                    </a:lnTo>
                    <a:lnTo>
                      <a:pt x="743" y="13869"/>
                    </a:lnTo>
                    <a:lnTo>
                      <a:pt x="756" y="13900"/>
                    </a:lnTo>
                    <a:lnTo>
                      <a:pt x="769" y="13933"/>
                    </a:lnTo>
                    <a:lnTo>
                      <a:pt x="781" y="13968"/>
                    </a:lnTo>
                    <a:lnTo>
                      <a:pt x="792" y="14004"/>
                    </a:lnTo>
                    <a:lnTo>
                      <a:pt x="802" y="14040"/>
                    </a:lnTo>
                    <a:lnTo>
                      <a:pt x="812" y="14075"/>
                    </a:lnTo>
                    <a:lnTo>
                      <a:pt x="820" y="14111"/>
                    </a:lnTo>
                    <a:lnTo>
                      <a:pt x="830" y="14144"/>
                    </a:lnTo>
                    <a:lnTo>
                      <a:pt x="837" y="14179"/>
                    </a:lnTo>
                    <a:lnTo>
                      <a:pt x="931" y="14253"/>
                    </a:lnTo>
                    <a:lnTo>
                      <a:pt x="1010" y="14316"/>
                    </a:lnTo>
                    <a:lnTo>
                      <a:pt x="1076" y="14370"/>
                    </a:lnTo>
                    <a:lnTo>
                      <a:pt x="1137" y="14418"/>
                    </a:lnTo>
                    <a:lnTo>
                      <a:pt x="1190" y="14461"/>
                    </a:lnTo>
                    <a:lnTo>
                      <a:pt x="1243" y="14502"/>
                    </a:lnTo>
                    <a:lnTo>
                      <a:pt x="1299" y="14540"/>
                    </a:lnTo>
                    <a:lnTo>
                      <a:pt x="1360" y="14578"/>
                    </a:lnTo>
                    <a:lnTo>
                      <a:pt x="1431" y="14618"/>
                    </a:lnTo>
                    <a:lnTo>
                      <a:pt x="1515" y="14667"/>
                    </a:lnTo>
                    <a:lnTo>
                      <a:pt x="1614" y="14717"/>
                    </a:lnTo>
                    <a:lnTo>
                      <a:pt x="1730" y="14781"/>
                    </a:lnTo>
                    <a:lnTo>
                      <a:pt x="1786" y="14834"/>
                    </a:lnTo>
                    <a:lnTo>
                      <a:pt x="1832" y="14887"/>
                    </a:lnTo>
                    <a:lnTo>
                      <a:pt x="1873" y="14941"/>
                    </a:lnTo>
                    <a:lnTo>
                      <a:pt x="1908" y="14992"/>
                    </a:lnTo>
                    <a:lnTo>
                      <a:pt x="1938" y="15045"/>
                    </a:lnTo>
                    <a:lnTo>
                      <a:pt x="1966" y="15098"/>
                    </a:lnTo>
                    <a:lnTo>
                      <a:pt x="1997" y="15152"/>
                    </a:lnTo>
                    <a:lnTo>
                      <a:pt x="2027" y="15210"/>
                    </a:lnTo>
                    <a:lnTo>
                      <a:pt x="2060" y="15268"/>
                    </a:lnTo>
                    <a:lnTo>
                      <a:pt x="2098" y="15332"/>
                    </a:lnTo>
                    <a:lnTo>
                      <a:pt x="2144" y="15398"/>
                    </a:lnTo>
                    <a:lnTo>
                      <a:pt x="2195" y="15469"/>
                    </a:lnTo>
                    <a:lnTo>
                      <a:pt x="2223" y="15456"/>
                    </a:lnTo>
                    <a:lnTo>
                      <a:pt x="2246" y="15443"/>
                    </a:lnTo>
                    <a:lnTo>
                      <a:pt x="2271" y="15428"/>
                    </a:lnTo>
                    <a:lnTo>
                      <a:pt x="2291" y="15410"/>
                    </a:lnTo>
                    <a:lnTo>
                      <a:pt x="2314" y="15393"/>
                    </a:lnTo>
                    <a:lnTo>
                      <a:pt x="2334" y="15372"/>
                    </a:lnTo>
                    <a:lnTo>
                      <a:pt x="2352" y="15350"/>
                    </a:lnTo>
                    <a:lnTo>
                      <a:pt x="2372" y="15327"/>
                    </a:lnTo>
                    <a:lnTo>
                      <a:pt x="2390" y="15301"/>
                    </a:lnTo>
                    <a:lnTo>
                      <a:pt x="2408" y="15273"/>
                    </a:lnTo>
                    <a:lnTo>
                      <a:pt x="2426" y="15243"/>
                    </a:lnTo>
                    <a:lnTo>
                      <a:pt x="2443" y="15212"/>
                    </a:lnTo>
                    <a:lnTo>
                      <a:pt x="2525" y="15243"/>
                    </a:lnTo>
                    <a:lnTo>
                      <a:pt x="2598" y="15268"/>
                    </a:lnTo>
                    <a:lnTo>
                      <a:pt x="2664" y="15289"/>
                    </a:lnTo>
                    <a:lnTo>
                      <a:pt x="2730" y="15306"/>
                    </a:lnTo>
                    <a:lnTo>
                      <a:pt x="2791" y="15319"/>
                    </a:lnTo>
                    <a:lnTo>
                      <a:pt x="2852" y="15327"/>
                    </a:lnTo>
                    <a:lnTo>
                      <a:pt x="2915" y="15334"/>
                    </a:lnTo>
                    <a:lnTo>
                      <a:pt x="2981" y="15339"/>
                    </a:lnTo>
                    <a:lnTo>
                      <a:pt x="3050" y="15342"/>
                    </a:lnTo>
                    <a:lnTo>
                      <a:pt x="3123" y="15342"/>
                    </a:lnTo>
                    <a:lnTo>
                      <a:pt x="3207" y="15342"/>
                    </a:lnTo>
                    <a:lnTo>
                      <a:pt x="3296" y="15344"/>
                    </a:lnTo>
                    <a:lnTo>
                      <a:pt x="3359" y="15426"/>
                    </a:lnTo>
                    <a:lnTo>
                      <a:pt x="3410" y="15515"/>
                    </a:lnTo>
                    <a:lnTo>
                      <a:pt x="3448" y="15606"/>
                    </a:lnTo>
                    <a:lnTo>
                      <a:pt x="3476" y="15700"/>
                    </a:lnTo>
                    <a:lnTo>
                      <a:pt x="3491" y="15796"/>
                    </a:lnTo>
                    <a:lnTo>
                      <a:pt x="3494" y="15890"/>
                    </a:lnTo>
                    <a:lnTo>
                      <a:pt x="3481" y="15984"/>
                    </a:lnTo>
                    <a:lnTo>
                      <a:pt x="3456" y="16073"/>
                    </a:lnTo>
                    <a:lnTo>
                      <a:pt x="3413" y="16159"/>
                    </a:lnTo>
                    <a:lnTo>
                      <a:pt x="3357" y="16238"/>
                    </a:lnTo>
                    <a:lnTo>
                      <a:pt x="3283" y="16309"/>
                    </a:lnTo>
                    <a:lnTo>
                      <a:pt x="3189" y="16375"/>
                    </a:lnTo>
                    <a:lnTo>
                      <a:pt x="3189" y="17023"/>
                    </a:lnTo>
                    <a:lnTo>
                      <a:pt x="3207" y="17023"/>
                    </a:lnTo>
                    <a:lnTo>
                      <a:pt x="3227" y="17028"/>
                    </a:lnTo>
                    <a:lnTo>
                      <a:pt x="3250" y="17033"/>
                    </a:lnTo>
                    <a:lnTo>
                      <a:pt x="3278" y="17040"/>
                    </a:lnTo>
                    <a:lnTo>
                      <a:pt x="3306" y="17048"/>
                    </a:lnTo>
                    <a:lnTo>
                      <a:pt x="3337" y="17058"/>
                    </a:lnTo>
                    <a:lnTo>
                      <a:pt x="3367" y="17068"/>
                    </a:lnTo>
                    <a:lnTo>
                      <a:pt x="3395" y="17078"/>
                    </a:lnTo>
                    <a:lnTo>
                      <a:pt x="3420" y="17089"/>
                    </a:lnTo>
                    <a:lnTo>
                      <a:pt x="3443" y="17096"/>
                    </a:lnTo>
                    <a:lnTo>
                      <a:pt x="3463" y="17104"/>
                    </a:lnTo>
                    <a:lnTo>
                      <a:pt x="3476" y="17109"/>
                    </a:lnTo>
                    <a:lnTo>
                      <a:pt x="3514" y="17076"/>
                    </a:lnTo>
                    <a:lnTo>
                      <a:pt x="3562" y="17038"/>
                    </a:lnTo>
                    <a:lnTo>
                      <a:pt x="3621" y="16995"/>
                    </a:lnTo>
                    <a:lnTo>
                      <a:pt x="3684" y="16946"/>
                    </a:lnTo>
                    <a:lnTo>
                      <a:pt x="3753" y="16898"/>
                    </a:lnTo>
                    <a:lnTo>
                      <a:pt x="3821" y="16845"/>
                    </a:lnTo>
                    <a:lnTo>
                      <a:pt x="3890" y="16789"/>
                    </a:lnTo>
                    <a:lnTo>
                      <a:pt x="3951" y="16733"/>
                    </a:lnTo>
                    <a:lnTo>
                      <a:pt x="4004" y="16675"/>
                    </a:lnTo>
                    <a:lnTo>
                      <a:pt x="4044" y="16616"/>
                    </a:lnTo>
                    <a:lnTo>
                      <a:pt x="4072" y="16558"/>
                    </a:lnTo>
                    <a:lnTo>
                      <a:pt x="4080" y="16502"/>
                    </a:lnTo>
                    <a:lnTo>
                      <a:pt x="4044" y="16456"/>
                    </a:lnTo>
                    <a:lnTo>
                      <a:pt x="4017" y="16418"/>
                    </a:lnTo>
                    <a:lnTo>
                      <a:pt x="3996" y="16388"/>
                    </a:lnTo>
                    <a:lnTo>
                      <a:pt x="3986" y="16360"/>
                    </a:lnTo>
                    <a:lnTo>
                      <a:pt x="3981" y="16340"/>
                    </a:lnTo>
                    <a:lnTo>
                      <a:pt x="3984" y="16319"/>
                    </a:lnTo>
                    <a:lnTo>
                      <a:pt x="3994" y="16299"/>
                    </a:lnTo>
                    <a:lnTo>
                      <a:pt x="4009" y="16279"/>
                    </a:lnTo>
                    <a:lnTo>
                      <a:pt x="4029" y="16256"/>
                    </a:lnTo>
                    <a:lnTo>
                      <a:pt x="4055" y="16230"/>
                    </a:lnTo>
                    <a:lnTo>
                      <a:pt x="4082" y="16197"/>
                    </a:lnTo>
                    <a:lnTo>
                      <a:pt x="4115" y="16159"/>
                    </a:lnTo>
                    <a:lnTo>
                      <a:pt x="4164" y="16157"/>
                    </a:lnTo>
                    <a:lnTo>
                      <a:pt x="4204" y="16152"/>
                    </a:lnTo>
                    <a:lnTo>
                      <a:pt x="4237" y="16142"/>
                    </a:lnTo>
                    <a:lnTo>
                      <a:pt x="4263" y="16129"/>
                    </a:lnTo>
                    <a:lnTo>
                      <a:pt x="4285" y="16111"/>
                    </a:lnTo>
                    <a:lnTo>
                      <a:pt x="4301" y="16091"/>
                    </a:lnTo>
                    <a:lnTo>
                      <a:pt x="4313" y="16068"/>
                    </a:lnTo>
                    <a:lnTo>
                      <a:pt x="4321" y="16040"/>
                    </a:lnTo>
                    <a:lnTo>
                      <a:pt x="4326" y="16010"/>
                    </a:lnTo>
                    <a:lnTo>
                      <a:pt x="4329" y="15977"/>
                    </a:lnTo>
                    <a:lnTo>
                      <a:pt x="4329" y="15939"/>
                    </a:lnTo>
                    <a:lnTo>
                      <a:pt x="4329" y="15900"/>
                    </a:lnTo>
                    <a:lnTo>
                      <a:pt x="4349" y="15875"/>
                    </a:lnTo>
                    <a:lnTo>
                      <a:pt x="4369" y="15845"/>
                    </a:lnTo>
                    <a:lnTo>
                      <a:pt x="4390" y="15809"/>
                    </a:lnTo>
                    <a:lnTo>
                      <a:pt x="4410" y="15774"/>
                    </a:lnTo>
                    <a:lnTo>
                      <a:pt x="4433" y="15735"/>
                    </a:lnTo>
                    <a:lnTo>
                      <a:pt x="4455" y="15700"/>
                    </a:lnTo>
                    <a:lnTo>
                      <a:pt x="4478" y="15667"/>
                    </a:lnTo>
                    <a:lnTo>
                      <a:pt x="4501" y="15639"/>
                    </a:lnTo>
                    <a:lnTo>
                      <a:pt x="4524" y="15616"/>
                    </a:lnTo>
                    <a:lnTo>
                      <a:pt x="4544" y="15601"/>
                    </a:lnTo>
                    <a:lnTo>
                      <a:pt x="4565" y="15596"/>
                    </a:lnTo>
                    <a:lnTo>
                      <a:pt x="4582" y="15601"/>
                    </a:lnTo>
                    <a:lnTo>
                      <a:pt x="4582" y="15553"/>
                    </a:lnTo>
                    <a:lnTo>
                      <a:pt x="4582" y="15507"/>
                    </a:lnTo>
                    <a:lnTo>
                      <a:pt x="4582" y="15461"/>
                    </a:lnTo>
                    <a:lnTo>
                      <a:pt x="4582" y="15421"/>
                    </a:lnTo>
                    <a:lnTo>
                      <a:pt x="4585" y="15377"/>
                    </a:lnTo>
                    <a:lnTo>
                      <a:pt x="4590" y="15337"/>
                    </a:lnTo>
                    <a:lnTo>
                      <a:pt x="4592" y="15296"/>
                    </a:lnTo>
                    <a:lnTo>
                      <a:pt x="4600" y="15256"/>
                    </a:lnTo>
                    <a:lnTo>
                      <a:pt x="4610" y="15215"/>
                    </a:lnTo>
                    <a:lnTo>
                      <a:pt x="4623" y="15172"/>
                    </a:lnTo>
                    <a:lnTo>
                      <a:pt x="4636" y="15129"/>
                    </a:lnTo>
                    <a:lnTo>
                      <a:pt x="4653" y="15083"/>
                    </a:lnTo>
                    <a:lnTo>
                      <a:pt x="4664" y="15075"/>
                    </a:lnTo>
                    <a:lnTo>
                      <a:pt x="4694" y="15058"/>
                    </a:lnTo>
                    <a:lnTo>
                      <a:pt x="4745" y="15030"/>
                    </a:lnTo>
                    <a:lnTo>
                      <a:pt x="4806" y="14992"/>
                    </a:lnTo>
                    <a:lnTo>
                      <a:pt x="4879" y="14946"/>
                    </a:lnTo>
                    <a:lnTo>
                      <a:pt x="4953" y="14898"/>
                    </a:lnTo>
                    <a:lnTo>
                      <a:pt x="5026" y="14844"/>
                    </a:lnTo>
                    <a:lnTo>
                      <a:pt x="5092" y="14788"/>
                    </a:lnTo>
                    <a:lnTo>
                      <a:pt x="5146" y="14733"/>
                    </a:lnTo>
                    <a:lnTo>
                      <a:pt x="5184" y="14677"/>
                    </a:lnTo>
                    <a:lnTo>
                      <a:pt x="5196" y="14623"/>
                    </a:lnTo>
                    <a:lnTo>
                      <a:pt x="5184" y="14575"/>
                    </a:lnTo>
                    <a:lnTo>
                      <a:pt x="5100" y="14573"/>
                    </a:lnTo>
                    <a:lnTo>
                      <a:pt x="5039" y="14568"/>
                    </a:lnTo>
                    <a:lnTo>
                      <a:pt x="4993" y="14557"/>
                    </a:lnTo>
                    <a:lnTo>
                      <a:pt x="4965" y="14547"/>
                    </a:lnTo>
                    <a:lnTo>
                      <a:pt x="4948" y="14535"/>
                    </a:lnTo>
                    <a:lnTo>
                      <a:pt x="4940" y="14519"/>
                    </a:lnTo>
                    <a:lnTo>
                      <a:pt x="4938" y="14502"/>
                    </a:lnTo>
                    <a:lnTo>
                      <a:pt x="4938" y="14486"/>
                    </a:lnTo>
                    <a:lnTo>
                      <a:pt x="4935" y="14466"/>
                    </a:lnTo>
                    <a:lnTo>
                      <a:pt x="4932" y="14448"/>
                    </a:lnTo>
                    <a:lnTo>
                      <a:pt x="4922" y="14430"/>
                    </a:lnTo>
                    <a:lnTo>
                      <a:pt x="4899" y="14413"/>
                    </a:lnTo>
                    <a:lnTo>
                      <a:pt x="4922" y="14395"/>
                    </a:lnTo>
                    <a:lnTo>
                      <a:pt x="4950" y="14380"/>
                    </a:lnTo>
                    <a:lnTo>
                      <a:pt x="4986" y="14364"/>
                    </a:lnTo>
                    <a:lnTo>
                      <a:pt x="5026" y="14352"/>
                    </a:lnTo>
                    <a:lnTo>
                      <a:pt x="5069" y="14342"/>
                    </a:lnTo>
                    <a:lnTo>
                      <a:pt x="5115" y="14331"/>
                    </a:lnTo>
                    <a:lnTo>
                      <a:pt x="5161" y="14321"/>
                    </a:lnTo>
                    <a:lnTo>
                      <a:pt x="5207" y="14311"/>
                    </a:lnTo>
                    <a:lnTo>
                      <a:pt x="5250" y="14304"/>
                    </a:lnTo>
                    <a:lnTo>
                      <a:pt x="5288" y="14296"/>
                    </a:lnTo>
                    <a:lnTo>
                      <a:pt x="5321" y="14288"/>
                    </a:lnTo>
                    <a:lnTo>
                      <a:pt x="5346" y="14283"/>
                    </a:lnTo>
                    <a:lnTo>
                      <a:pt x="5344" y="14273"/>
                    </a:lnTo>
                    <a:lnTo>
                      <a:pt x="5331" y="14253"/>
                    </a:lnTo>
                    <a:lnTo>
                      <a:pt x="5316" y="14227"/>
                    </a:lnTo>
                    <a:lnTo>
                      <a:pt x="5298" y="14197"/>
                    </a:lnTo>
                    <a:lnTo>
                      <a:pt x="5280" y="14161"/>
                    </a:lnTo>
                    <a:lnTo>
                      <a:pt x="5265" y="14128"/>
                    </a:lnTo>
                    <a:lnTo>
                      <a:pt x="5252" y="14098"/>
                    </a:lnTo>
                    <a:lnTo>
                      <a:pt x="5250" y="14075"/>
                    </a:lnTo>
                    <a:lnTo>
                      <a:pt x="5255" y="14057"/>
                    </a:lnTo>
                    <a:lnTo>
                      <a:pt x="5270" y="14052"/>
                    </a:lnTo>
                    <a:lnTo>
                      <a:pt x="5300" y="14062"/>
                    </a:lnTo>
                    <a:lnTo>
                      <a:pt x="5346" y="14088"/>
                    </a:lnTo>
                    <a:lnTo>
                      <a:pt x="5326" y="14019"/>
                    </a:lnTo>
                    <a:lnTo>
                      <a:pt x="5305" y="13968"/>
                    </a:lnTo>
                    <a:lnTo>
                      <a:pt x="5290" y="13928"/>
                    </a:lnTo>
                    <a:lnTo>
                      <a:pt x="5280" y="13900"/>
                    </a:lnTo>
                    <a:lnTo>
                      <a:pt x="5275" y="13882"/>
                    </a:lnTo>
                    <a:lnTo>
                      <a:pt x="5278" y="13877"/>
                    </a:lnTo>
                    <a:lnTo>
                      <a:pt x="5285" y="13885"/>
                    </a:lnTo>
                    <a:lnTo>
                      <a:pt x="5303" y="13900"/>
                    </a:lnTo>
                    <a:lnTo>
                      <a:pt x="5328" y="13925"/>
                    </a:lnTo>
                    <a:lnTo>
                      <a:pt x="5366" y="13958"/>
                    </a:lnTo>
                    <a:lnTo>
                      <a:pt x="5415" y="14001"/>
                    </a:lnTo>
                    <a:lnTo>
                      <a:pt x="5473" y="14052"/>
                    </a:lnTo>
                    <a:lnTo>
                      <a:pt x="5488" y="14106"/>
                    </a:lnTo>
                    <a:lnTo>
                      <a:pt x="5491" y="14161"/>
                    </a:lnTo>
                    <a:lnTo>
                      <a:pt x="5486" y="14212"/>
                    </a:lnTo>
                    <a:lnTo>
                      <a:pt x="5475" y="14258"/>
                    </a:lnTo>
                    <a:lnTo>
                      <a:pt x="5468" y="14296"/>
                    </a:lnTo>
                    <a:lnTo>
                      <a:pt x="5460" y="14321"/>
                    </a:lnTo>
                    <a:lnTo>
                      <a:pt x="5463" y="14331"/>
                    </a:lnTo>
                    <a:lnTo>
                      <a:pt x="5475" y="14324"/>
                    </a:lnTo>
                    <a:lnTo>
                      <a:pt x="5501" y="14296"/>
                    </a:lnTo>
                    <a:lnTo>
                      <a:pt x="5549" y="14245"/>
                    </a:lnTo>
                    <a:lnTo>
                      <a:pt x="5615" y="14166"/>
                    </a:lnTo>
                    <a:lnTo>
                      <a:pt x="5709" y="14060"/>
                    </a:lnTo>
                    <a:lnTo>
                      <a:pt x="5686" y="13943"/>
                    </a:lnTo>
                    <a:lnTo>
                      <a:pt x="5666" y="13854"/>
                    </a:lnTo>
                    <a:lnTo>
                      <a:pt x="5651" y="13788"/>
                    </a:lnTo>
                    <a:lnTo>
                      <a:pt x="5640" y="13742"/>
                    </a:lnTo>
                    <a:lnTo>
                      <a:pt x="5635" y="13717"/>
                    </a:lnTo>
                    <a:lnTo>
                      <a:pt x="5638" y="13702"/>
                    </a:lnTo>
                    <a:lnTo>
                      <a:pt x="5648" y="13699"/>
                    </a:lnTo>
                    <a:lnTo>
                      <a:pt x="5668" y="13704"/>
                    </a:lnTo>
                    <a:lnTo>
                      <a:pt x="5696" y="13715"/>
                    </a:lnTo>
                    <a:lnTo>
                      <a:pt x="5734" y="13725"/>
                    </a:lnTo>
                    <a:lnTo>
                      <a:pt x="5782" y="13732"/>
                    </a:lnTo>
                    <a:lnTo>
                      <a:pt x="5843" y="13737"/>
                    </a:lnTo>
                    <a:lnTo>
                      <a:pt x="5889" y="13697"/>
                    </a:lnTo>
                    <a:lnTo>
                      <a:pt x="5932" y="13654"/>
                    </a:lnTo>
                    <a:lnTo>
                      <a:pt x="5970" y="13608"/>
                    </a:lnTo>
                    <a:lnTo>
                      <a:pt x="6006" y="13560"/>
                    </a:lnTo>
                    <a:lnTo>
                      <a:pt x="6034" y="13509"/>
                    </a:lnTo>
                    <a:lnTo>
                      <a:pt x="6054" y="13461"/>
                    </a:lnTo>
                    <a:lnTo>
                      <a:pt x="6062" y="13412"/>
                    </a:lnTo>
                    <a:lnTo>
                      <a:pt x="6059" y="13364"/>
                    </a:lnTo>
                    <a:lnTo>
                      <a:pt x="6041" y="13319"/>
                    </a:lnTo>
                    <a:lnTo>
                      <a:pt x="6008" y="13273"/>
                    </a:lnTo>
                    <a:lnTo>
                      <a:pt x="5958" y="13235"/>
                    </a:lnTo>
                    <a:lnTo>
                      <a:pt x="5884" y="13199"/>
                    </a:lnTo>
                    <a:lnTo>
                      <a:pt x="5889" y="13184"/>
                    </a:lnTo>
                    <a:lnTo>
                      <a:pt x="5902" y="13179"/>
                    </a:lnTo>
                    <a:lnTo>
                      <a:pt x="5922" y="13184"/>
                    </a:lnTo>
                    <a:lnTo>
                      <a:pt x="5947" y="13194"/>
                    </a:lnTo>
                    <a:lnTo>
                      <a:pt x="5975" y="13212"/>
                    </a:lnTo>
                    <a:lnTo>
                      <a:pt x="6006" y="13232"/>
                    </a:lnTo>
                    <a:lnTo>
                      <a:pt x="6036" y="13253"/>
                    </a:lnTo>
                    <a:lnTo>
                      <a:pt x="6064" y="13275"/>
                    </a:lnTo>
                    <a:lnTo>
                      <a:pt x="6089" y="13296"/>
                    </a:lnTo>
                    <a:lnTo>
                      <a:pt x="6110" y="13311"/>
                    </a:lnTo>
                    <a:lnTo>
                      <a:pt x="6125" y="13324"/>
                    </a:lnTo>
                    <a:lnTo>
                      <a:pt x="6130" y="13329"/>
                    </a:lnTo>
                    <a:lnTo>
                      <a:pt x="6201" y="13395"/>
                    </a:lnTo>
                    <a:lnTo>
                      <a:pt x="6252" y="13433"/>
                    </a:lnTo>
                    <a:lnTo>
                      <a:pt x="6282" y="13448"/>
                    </a:lnTo>
                    <a:lnTo>
                      <a:pt x="6300" y="13443"/>
                    </a:lnTo>
                    <a:lnTo>
                      <a:pt x="6300" y="13423"/>
                    </a:lnTo>
                    <a:lnTo>
                      <a:pt x="6292" y="13392"/>
                    </a:lnTo>
                    <a:lnTo>
                      <a:pt x="6272" y="13352"/>
                    </a:lnTo>
                    <a:lnTo>
                      <a:pt x="6247" y="13311"/>
                    </a:lnTo>
                    <a:lnTo>
                      <a:pt x="6214" y="13270"/>
                    </a:lnTo>
                    <a:lnTo>
                      <a:pt x="6181" y="13237"/>
                    </a:lnTo>
                    <a:lnTo>
                      <a:pt x="6145" y="13214"/>
                    </a:lnTo>
                    <a:lnTo>
                      <a:pt x="6110" y="13207"/>
                    </a:lnTo>
                    <a:lnTo>
                      <a:pt x="6112" y="13186"/>
                    </a:lnTo>
                    <a:lnTo>
                      <a:pt x="6117" y="13171"/>
                    </a:lnTo>
                    <a:lnTo>
                      <a:pt x="6125" y="13161"/>
                    </a:lnTo>
                    <a:lnTo>
                      <a:pt x="6135" y="13153"/>
                    </a:lnTo>
                    <a:lnTo>
                      <a:pt x="6145" y="13146"/>
                    </a:lnTo>
                    <a:lnTo>
                      <a:pt x="6158" y="13141"/>
                    </a:lnTo>
                    <a:lnTo>
                      <a:pt x="6171" y="13136"/>
                    </a:lnTo>
                    <a:lnTo>
                      <a:pt x="6181" y="13131"/>
                    </a:lnTo>
                    <a:lnTo>
                      <a:pt x="6191" y="13123"/>
                    </a:lnTo>
                    <a:lnTo>
                      <a:pt x="6199" y="13113"/>
                    </a:lnTo>
                    <a:lnTo>
                      <a:pt x="6204" y="13100"/>
                    </a:lnTo>
                    <a:lnTo>
                      <a:pt x="6204" y="13082"/>
                    </a:lnTo>
                    <a:lnTo>
                      <a:pt x="6206" y="13029"/>
                    </a:lnTo>
                    <a:lnTo>
                      <a:pt x="6206" y="12991"/>
                    </a:lnTo>
                    <a:lnTo>
                      <a:pt x="6209" y="12966"/>
                    </a:lnTo>
                    <a:lnTo>
                      <a:pt x="6216" y="12948"/>
                    </a:lnTo>
                    <a:lnTo>
                      <a:pt x="6226" y="12938"/>
                    </a:lnTo>
                    <a:lnTo>
                      <a:pt x="6242" y="12935"/>
                    </a:lnTo>
                    <a:lnTo>
                      <a:pt x="6262" y="12938"/>
                    </a:lnTo>
                    <a:lnTo>
                      <a:pt x="6290" y="12943"/>
                    </a:lnTo>
                    <a:lnTo>
                      <a:pt x="6323" y="12950"/>
                    </a:lnTo>
                    <a:lnTo>
                      <a:pt x="6366" y="12958"/>
                    </a:lnTo>
                    <a:lnTo>
                      <a:pt x="6419" y="12963"/>
                    </a:lnTo>
                    <a:lnTo>
                      <a:pt x="6480" y="12968"/>
                    </a:lnTo>
                    <a:lnTo>
                      <a:pt x="6523" y="12971"/>
                    </a:lnTo>
                    <a:lnTo>
                      <a:pt x="6554" y="12966"/>
                    </a:lnTo>
                    <a:lnTo>
                      <a:pt x="6577" y="12958"/>
                    </a:lnTo>
                    <a:lnTo>
                      <a:pt x="6592" y="12943"/>
                    </a:lnTo>
                    <a:lnTo>
                      <a:pt x="6602" y="12928"/>
                    </a:lnTo>
                    <a:lnTo>
                      <a:pt x="6602" y="12907"/>
                    </a:lnTo>
                    <a:lnTo>
                      <a:pt x="6597" y="12887"/>
                    </a:lnTo>
                    <a:lnTo>
                      <a:pt x="6587" y="12867"/>
                    </a:lnTo>
                    <a:lnTo>
                      <a:pt x="6572" y="12849"/>
                    </a:lnTo>
                    <a:lnTo>
                      <a:pt x="6551" y="12834"/>
                    </a:lnTo>
                    <a:lnTo>
                      <a:pt x="6528" y="12821"/>
                    </a:lnTo>
                    <a:lnTo>
                      <a:pt x="6501" y="12813"/>
                    </a:lnTo>
                    <a:lnTo>
                      <a:pt x="6516" y="12788"/>
                    </a:lnTo>
                    <a:lnTo>
                      <a:pt x="6526" y="12768"/>
                    </a:lnTo>
                    <a:lnTo>
                      <a:pt x="6536" y="12750"/>
                    </a:lnTo>
                    <a:lnTo>
                      <a:pt x="6544" y="12737"/>
                    </a:lnTo>
                    <a:lnTo>
                      <a:pt x="6551" y="12727"/>
                    </a:lnTo>
                    <a:lnTo>
                      <a:pt x="6561" y="12719"/>
                    </a:lnTo>
                    <a:lnTo>
                      <a:pt x="6572" y="12714"/>
                    </a:lnTo>
                    <a:lnTo>
                      <a:pt x="6582" y="12709"/>
                    </a:lnTo>
                    <a:lnTo>
                      <a:pt x="6594" y="12709"/>
                    </a:lnTo>
                    <a:lnTo>
                      <a:pt x="6610" y="12709"/>
                    </a:lnTo>
                    <a:lnTo>
                      <a:pt x="6627" y="12712"/>
                    </a:lnTo>
                    <a:lnTo>
                      <a:pt x="6648" y="12714"/>
                    </a:lnTo>
                    <a:lnTo>
                      <a:pt x="6678" y="12615"/>
                    </a:lnTo>
                    <a:lnTo>
                      <a:pt x="6704" y="12539"/>
                    </a:lnTo>
                    <a:lnTo>
                      <a:pt x="6731" y="12481"/>
                    </a:lnTo>
                    <a:lnTo>
                      <a:pt x="6757" y="12438"/>
                    </a:lnTo>
                    <a:lnTo>
                      <a:pt x="6787" y="12405"/>
                    </a:lnTo>
                    <a:lnTo>
                      <a:pt x="6815" y="12377"/>
                    </a:lnTo>
                    <a:lnTo>
                      <a:pt x="6848" y="12349"/>
                    </a:lnTo>
                    <a:lnTo>
                      <a:pt x="6886" y="12321"/>
                    </a:lnTo>
                    <a:lnTo>
                      <a:pt x="6932" y="12288"/>
                    </a:lnTo>
                    <a:lnTo>
                      <a:pt x="6980" y="12245"/>
                    </a:lnTo>
                    <a:lnTo>
                      <a:pt x="7038" y="12186"/>
                    </a:lnTo>
                    <a:lnTo>
                      <a:pt x="7107" y="12110"/>
                    </a:lnTo>
                    <a:lnTo>
                      <a:pt x="7107" y="12069"/>
                    </a:lnTo>
                    <a:lnTo>
                      <a:pt x="7107" y="12016"/>
                    </a:lnTo>
                    <a:lnTo>
                      <a:pt x="7109" y="11948"/>
                    </a:lnTo>
                    <a:lnTo>
                      <a:pt x="7117" y="11869"/>
                    </a:lnTo>
                    <a:lnTo>
                      <a:pt x="7127" y="11785"/>
                    </a:lnTo>
                    <a:lnTo>
                      <a:pt x="7142" y="11701"/>
                    </a:lnTo>
                    <a:lnTo>
                      <a:pt x="7163" y="11618"/>
                    </a:lnTo>
                    <a:lnTo>
                      <a:pt x="7191" y="11544"/>
                    </a:lnTo>
                    <a:lnTo>
                      <a:pt x="7226" y="11478"/>
                    </a:lnTo>
                    <a:lnTo>
                      <a:pt x="7272" y="11427"/>
                    </a:lnTo>
                    <a:lnTo>
                      <a:pt x="7328" y="11392"/>
                    </a:lnTo>
                    <a:lnTo>
                      <a:pt x="7394" y="11379"/>
                    </a:lnTo>
                    <a:lnTo>
                      <a:pt x="7422" y="11346"/>
                    </a:lnTo>
                    <a:lnTo>
                      <a:pt x="7447" y="11315"/>
                    </a:lnTo>
                    <a:lnTo>
                      <a:pt x="7470" y="11287"/>
                    </a:lnTo>
                    <a:lnTo>
                      <a:pt x="7488" y="11262"/>
                    </a:lnTo>
                    <a:lnTo>
                      <a:pt x="7500" y="11239"/>
                    </a:lnTo>
                    <a:lnTo>
                      <a:pt x="7508" y="11221"/>
                    </a:lnTo>
                    <a:lnTo>
                      <a:pt x="7505" y="11204"/>
                    </a:lnTo>
                    <a:lnTo>
                      <a:pt x="7498" y="11191"/>
                    </a:lnTo>
                    <a:lnTo>
                      <a:pt x="7477" y="11181"/>
                    </a:lnTo>
                    <a:lnTo>
                      <a:pt x="7449" y="11173"/>
                    </a:lnTo>
                    <a:lnTo>
                      <a:pt x="7409" y="11168"/>
                    </a:lnTo>
                    <a:lnTo>
                      <a:pt x="7358" y="11166"/>
                    </a:lnTo>
                    <a:lnTo>
                      <a:pt x="7356" y="11102"/>
                    </a:lnTo>
                    <a:lnTo>
                      <a:pt x="7351" y="11056"/>
                    </a:lnTo>
                    <a:lnTo>
                      <a:pt x="7340" y="11023"/>
                    </a:lnTo>
                    <a:lnTo>
                      <a:pt x="7328" y="11003"/>
                    </a:lnTo>
                    <a:lnTo>
                      <a:pt x="7310" y="10990"/>
                    </a:lnTo>
                    <a:lnTo>
                      <a:pt x="7287" y="10985"/>
                    </a:lnTo>
                    <a:lnTo>
                      <a:pt x="7259" y="10980"/>
                    </a:lnTo>
                    <a:lnTo>
                      <a:pt x="7226" y="10978"/>
                    </a:lnTo>
                    <a:lnTo>
                      <a:pt x="7186" y="10973"/>
                    </a:lnTo>
                    <a:lnTo>
                      <a:pt x="7142" y="10960"/>
                    </a:lnTo>
                    <a:lnTo>
                      <a:pt x="7092" y="10940"/>
                    </a:lnTo>
                    <a:lnTo>
                      <a:pt x="7036" y="10909"/>
                    </a:lnTo>
                    <a:lnTo>
                      <a:pt x="7074" y="10848"/>
                    </a:lnTo>
                    <a:lnTo>
                      <a:pt x="7104" y="10803"/>
                    </a:lnTo>
                    <a:lnTo>
                      <a:pt x="7127" y="10765"/>
                    </a:lnTo>
                    <a:lnTo>
                      <a:pt x="7148" y="10739"/>
                    </a:lnTo>
                    <a:lnTo>
                      <a:pt x="7163" y="10719"/>
                    </a:lnTo>
                    <a:lnTo>
                      <a:pt x="7178" y="10706"/>
                    </a:lnTo>
                    <a:lnTo>
                      <a:pt x="7193" y="10693"/>
                    </a:lnTo>
                    <a:lnTo>
                      <a:pt x="7213" y="10683"/>
                    </a:lnTo>
                    <a:lnTo>
                      <a:pt x="7236" y="10673"/>
                    </a:lnTo>
                    <a:lnTo>
                      <a:pt x="7267" y="10658"/>
                    </a:lnTo>
                    <a:lnTo>
                      <a:pt x="7307" y="10635"/>
                    </a:lnTo>
                    <a:lnTo>
                      <a:pt x="7358" y="10605"/>
                    </a:lnTo>
                    <a:lnTo>
                      <a:pt x="7361" y="10584"/>
                    </a:lnTo>
                    <a:lnTo>
                      <a:pt x="7376" y="10528"/>
                    </a:lnTo>
                    <a:lnTo>
                      <a:pt x="7399" y="10445"/>
                    </a:lnTo>
                    <a:lnTo>
                      <a:pt x="7427" y="10338"/>
                    </a:lnTo>
                    <a:lnTo>
                      <a:pt x="7462" y="10216"/>
                    </a:lnTo>
                    <a:lnTo>
                      <a:pt x="7500" y="10089"/>
                    </a:lnTo>
                    <a:lnTo>
                      <a:pt x="7541" y="9962"/>
                    </a:lnTo>
                    <a:lnTo>
                      <a:pt x="7584" y="9840"/>
                    </a:lnTo>
                    <a:lnTo>
                      <a:pt x="7630" y="9734"/>
                    </a:lnTo>
                    <a:lnTo>
                      <a:pt x="7673" y="9650"/>
                    </a:lnTo>
                    <a:lnTo>
                      <a:pt x="7713" y="9594"/>
                    </a:lnTo>
                    <a:lnTo>
                      <a:pt x="7751" y="9571"/>
                    </a:lnTo>
                    <a:lnTo>
                      <a:pt x="7779" y="9665"/>
                    </a:lnTo>
                    <a:lnTo>
                      <a:pt x="7789" y="9757"/>
                    </a:lnTo>
                    <a:lnTo>
                      <a:pt x="7787" y="9843"/>
                    </a:lnTo>
                    <a:lnTo>
                      <a:pt x="7774" y="9927"/>
                    </a:lnTo>
                    <a:lnTo>
                      <a:pt x="7754" y="10010"/>
                    </a:lnTo>
                    <a:lnTo>
                      <a:pt x="7731" y="10092"/>
                    </a:lnTo>
                    <a:lnTo>
                      <a:pt x="7708" y="10173"/>
                    </a:lnTo>
                    <a:lnTo>
                      <a:pt x="7688" y="10257"/>
                    </a:lnTo>
                    <a:lnTo>
                      <a:pt x="7675" y="10341"/>
                    </a:lnTo>
                    <a:lnTo>
                      <a:pt x="7673" y="10427"/>
                    </a:lnTo>
                    <a:lnTo>
                      <a:pt x="7685" y="10513"/>
                    </a:lnTo>
                    <a:lnTo>
                      <a:pt x="7716" y="10605"/>
                    </a:lnTo>
                    <a:lnTo>
                      <a:pt x="7792" y="10544"/>
                    </a:lnTo>
                    <a:lnTo>
                      <a:pt x="7853" y="10475"/>
                    </a:lnTo>
                    <a:lnTo>
                      <a:pt x="7899" y="10396"/>
                    </a:lnTo>
                    <a:lnTo>
                      <a:pt x="7934" y="10313"/>
                    </a:lnTo>
                    <a:lnTo>
                      <a:pt x="7957" y="10221"/>
                    </a:lnTo>
                    <a:lnTo>
                      <a:pt x="7970" y="10125"/>
                    </a:lnTo>
                    <a:lnTo>
                      <a:pt x="7977" y="10023"/>
                    </a:lnTo>
                    <a:lnTo>
                      <a:pt x="7977" y="9919"/>
                    </a:lnTo>
                    <a:lnTo>
                      <a:pt x="7975" y="9812"/>
                    </a:lnTo>
                    <a:lnTo>
                      <a:pt x="7972" y="9703"/>
                    </a:lnTo>
                    <a:lnTo>
                      <a:pt x="7967" y="9594"/>
                    </a:lnTo>
                    <a:lnTo>
                      <a:pt x="7967" y="9485"/>
                    </a:lnTo>
                    <a:lnTo>
                      <a:pt x="8008" y="9348"/>
                    </a:lnTo>
                    <a:lnTo>
                      <a:pt x="8043" y="9231"/>
                    </a:lnTo>
                    <a:lnTo>
                      <a:pt x="8071" y="9135"/>
                    </a:lnTo>
                    <a:lnTo>
                      <a:pt x="8091" y="9053"/>
                    </a:lnTo>
                    <a:lnTo>
                      <a:pt x="8109" y="8982"/>
                    </a:lnTo>
                    <a:lnTo>
                      <a:pt x="8124" y="8919"/>
                    </a:lnTo>
                    <a:lnTo>
                      <a:pt x="8135" y="8855"/>
                    </a:lnTo>
                    <a:lnTo>
                      <a:pt x="8142" y="8789"/>
                    </a:lnTo>
                    <a:lnTo>
                      <a:pt x="8152" y="8716"/>
                    </a:lnTo>
                    <a:lnTo>
                      <a:pt x="8160" y="8632"/>
                    </a:lnTo>
                    <a:lnTo>
                      <a:pt x="8168" y="8530"/>
                    </a:lnTo>
                    <a:lnTo>
                      <a:pt x="8180" y="8409"/>
                    </a:lnTo>
                    <a:lnTo>
                      <a:pt x="8145" y="7936"/>
                    </a:lnTo>
                    <a:lnTo>
                      <a:pt x="8152" y="7952"/>
                    </a:lnTo>
                    <a:lnTo>
                      <a:pt x="8170" y="7926"/>
                    </a:lnTo>
                    <a:lnTo>
                      <a:pt x="8190" y="7868"/>
                    </a:lnTo>
                    <a:lnTo>
                      <a:pt x="8216" y="7784"/>
                    </a:lnTo>
                    <a:lnTo>
                      <a:pt x="8246" y="7682"/>
                    </a:lnTo>
                    <a:lnTo>
                      <a:pt x="8274" y="7566"/>
                    </a:lnTo>
                    <a:lnTo>
                      <a:pt x="8305" y="7444"/>
                    </a:lnTo>
                    <a:lnTo>
                      <a:pt x="8332" y="7319"/>
                    </a:lnTo>
                    <a:lnTo>
                      <a:pt x="8355" y="7200"/>
                    </a:lnTo>
                    <a:lnTo>
                      <a:pt x="8376" y="7096"/>
                    </a:lnTo>
                    <a:lnTo>
                      <a:pt x="8388" y="7007"/>
                    </a:lnTo>
                    <a:lnTo>
                      <a:pt x="8393" y="6944"/>
                    </a:lnTo>
                    <a:lnTo>
                      <a:pt x="8360" y="6893"/>
                    </a:lnTo>
                    <a:lnTo>
                      <a:pt x="8338" y="6827"/>
                    </a:lnTo>
                    <a:lnTo>
                      <a:pt x="8320" y="6748"/>
                    </a:lnTo>
                    <a:lnTo>
                      <a:pt x="8310" y="6659"/>
                    </a:lnTo>
                    <a:lnTo>
                      <a:pt x="8305" y="6565"/>
                    </a:lnTo>
                    <a:lnTo>
                      <a:pt x="8302" y="6466"/>
                    </a:lnTo>
                    <a:lnTo>
                      <a:pt x="8305" y="6367"/>
                    </a:lnTo>
                    <a:lnTo>
                      <a:pt x="8307" y="6268"/>
                    </a:lnTo>
                    <a:lnTo>
                      <a:pt x="8312" y="6174"/>
                    </a:lnTo>
                    <a:lnTo>
                      <a:pt x="8317" y="6091"/>
                    </a:lnTo>
                    <a:lnTo>
                      <a:pt x="8320" y="6017"/>
                    </a:lnTo>
                    <a:lnTo>
                      <a:pt x="8322" y="5954"/>
                    </a:lnTo>
                    <a:lnTo>
                      <a:pt x="8302" y="5954"/>
                    </a:lnTo>
                    <a:lnTo>
                      <a:pt x="8284" y="5951"/>
                    </a:lnTo>
                    <a:lnTo>
                      <a:pt x="8266" y="5948"/>
                    </a:lnTo>
                    <a:lnTo>
                      <a:pt x="8249" y="5943"/>
                    </a:lnTo>
                    <a:lnTo>
                      <a:pt x="8231" y="5938"/>
                    </a:lnTo>
                    <a:lnTo>
                      <a:pt x="8213" y="5933"/>
                    </a:lnTo>
                    <a:lnTo>
                      <a:pt x="8195" y="5928"/>
                    </a:lnTo>
                    <a:lnTo>
                      <a:pt x="8178" y="5923"/>
                    </a:lnTo>
                    <a:lnTo>
                      <a:pt x="8160" y="5918"/>
                    </a:lnTo>
                    <a:lnTo>
                      <a:pt x="8142" y="5915"/>
                    </a:lnTo>
                    <a:lnTo>
                      <a:pt x="8124" y="5913"/>
                    </a:lnTo>
                    <a:lnTo>
                      <a:pt x="8109" y="5910"/>
                    </a:lnTo>
                    <a:lnTo>
                      <a:pt x="8091" y="5984"/>
                    </a:lnTo>
                    <a:lnTo>
                      <a:pt x="8079" y="6040"/>
                    </a:lnTo>
                    <a:lnTo>
                      <a:pt x="8071" y="6083"/>
                    </a:lnTo>
                    <a:lnTo>
                      <a:pt x="8066" y="6113"/>
                    </a:lnTo>
                    <a:lnTo>
                      <a:pt x="8069" y="6134"/>
                    </a:lnTo>
                    <a:lnTo>
                      <a:pt x="8071" y="6144"/>
                    </a:lnTo>
                    <a:lnTo>
                      <a:pt x="8081" y="6146"/>
                    </a:lnTo>
                    <a:lnTo>
                      <a:pt x="8094" y="6144"/>
                    </a:lnTo>
                    <a:lnTo>
                      <a:pt x="8109" y="6134"/>
                    </a:lnTo>
                    <a:lnTo>
                      <a:pt x="8129" y="6121"/>
                    </a:lnTo>
                    <a:lnTo>
                      <a:pt x="8152" y="6103"/>
                    </a:lnTo>
                    <a:lnTo>
                      <a:pt x="8180" y="6086"/>
                    </a:lnTo>
                    <a:lnTo>
                      <a:pt x="8180" y="6256"/>
                    </a:lnTo>
                    <a:lnTo>
                      <a:pt x="8109" y="6342"/>
                    </a:lnTo>
                    <a:lnTo>
                      <a:pt x="7751" y="6342"/>
                    </a:lnTo>
                    <a:lnTo>
                      <a:pt x="7746" y="6395"/>
                    </a:lnTo>
                    <a:lnTo>
                      <a:pt x="7739" y="6438"/>
                    </a:lnTo>
                    <a:lnTo>
                      <a:pt x="7729" y="6471"/>
                    </a:lnTo>
                    <a:lnTo>
                      <a:pt x="7711" y="6499"/>
                    </a:lnTo>
                    <a:lnTo>
                      <a:pt x="7691" y="6520"/>
                    </a:lnTo>
                    <a:lnTo>
                      <a:pt x="7665" y="6535"/>
                    </a:lnTo>
                    <a:lnTo>
                      <a:pt x="7640" y="6545"/>
                    </a:lnTo>
                    <a:lnTo>
                      <a:pt x="7609" y="6553"/>
                    </a:lnTo>
                    <a:lnTo>
                      <a:pt x="7576" y="6555"/>
                    </a:lnTo>
                    <a:lnTo>
                      <a:pt x="7541" y="6555"/>
                    </a:lnTo>
                    <a:lnTo>
                      <a:pt x="7505" y="6558"/>
                    </a:lnTo>
                    <a:lnTo>
                      <a:pt x="7467" y="6555"/>
                    </a:lnTo>
                    <a:lnTo>
                      <a:pt x="7213" y="6428"/>
                    </a:lnTo>
                    <a:lnTo>
                      <a:pt x="6965" y="6555"/>
                    </a:lnTo>
                    <a:lnTo>
                      <a:pt x="6906" y="6550"/>
                    </a:lnTo>
                    <a:lnTo>
                      <a:pt x="6853" y="6530"/>
                    </a:lnTo>
                    <a:lnTo>
                      <a:pt x="6800" y="6502"/>
                    </a:lnTo>
                    <a:lnTo>
                      <a:pt x="6754" y="6466"/>
                    </a:lnTo>
                    <a:lnTo>
                      <a:pt x="6714" y="6426"/>
                    </a:lnTo>
                    <a:lnTo>
                      <a:pt x="6678" y="6385"/>
                    </a:lnTo>
                    <a:lnTo>
                      <a:pt x="6655" y="6342"/>
                    </a:lnTo>
                    <a:lnTo>
                      <a:pt x="6645" y="6301"/>
                    </a:lnTo>
                    <a:lnTo>
                      <a:pt x="6648" y="6266"/>
                    </a:lnTo>
                    <a:lnTo>
                      <a:pt x="6665" y="6238"/>
                    </a:lnTo>
                    <a:lnTo>
                      <a:pt x="6701" y="6218"/>
                    </a:lnTo>
                    <a:lnTo>
                      <a:pt x="6754" y="6210"/>
                    </a:lnTo>
                    <a:lnTo>
                      <a:pt x="6767" y="6179"/>
                    </a:lnTo>
                    <a:lnTo>
                      <a:pt x="6782" y="6141"/>
                    </a:lnTo>
                    <a:lnTo>
                      <a:pt x="6802" y="6106"/>
                    </a:lnTo>
                    <a:lnTo>
                      <a:pt x="6825" y="6068"/>
                    </a:lnTo>
                    <a:lnTo>
                      <a:pt x="6853" y="6030"/>
                    </a:lnTo>
                    <a:lnTo>
                      <a:pt x="6884" y="5994"/>
                    </a:lnTo>
                    <a:lnTo>
                      <a:pt x="6917" y="5959"/>
                    </a:lnTo>
                    <a:lnTo>
                      <a:pt x="6947" y="5931"/>
                    </a:lnTo>
                    <a:lnTo>
                      <a:pt x="6980" y="5905"/>
                    </a:lnTo>
                    <a:lnTo>
                      <a:pt x="7013" y="5885"/>
                    </a:lnTo>
                    <a:lnTo>
                      <a:pt x="7041" y="5872"/>
                    </a:lnTo>
                    <a:lnTo>
                      <a:pt x="7071" y="5867"/>
                    </a:lnTo>
                    <a:lnTo>
                      <a:pt x="7069" y="5811"/>
                    </a:lnTo>
                    <a:lnTo>
                      <a:pt x="7064" y="5755"/>
                    </a:lnTo>
                    <a:lnTo>
                      <a:pt x="7056" y="5705"/>
                    </a:lnTo>
                    <a:lnTo>
                      <a:pt x="7049" y="5656"/>
                    </a:lnTo>
                    <a:lnTo>
                      <a:pt x="7041" y="5608"/>
                    </a:lnTo>
                    <a:lnTo>
                      <a:pt x="7031" y="5563"/>
                    </a:lnTo>
                    <a:lnTo>
                      <a:pt x="7023" y="5517"/>
                    </a:lnTo>
                    <a:lnTo>
                      <a:pt x="7018" y="5469"/>
                    </a:lnTo>
                    <a:lnTo>
                      <a:pt x="7016" y="5423"/>
                    </a:lnTo>
                    <a:lnTo>
                      <a:pt x="7018" y="5372"/>
                    </a:lnTo>
                    <a:lnTo>
                      <a:pt x="7023" y="5321"/>
                    </a:lnTo>
                    <a:lnTo>
                      <a:pt x="7036" y="5266"/>
                    </a:lnTo>
                    <a:lnTo>
                      <a:pt x="7054" y="5266"/>
                    </a:lnTo>
                    <a:lnTo>
                      <a:pt x="7071" y="5260"/>
                    </a:lnTo>
                    <a:lnTo>
                      <a:pt x="7089" y="5253"/>
                    </a:lnTo>
                    <a:lnTo>
                      <a:pt x="7107" y="5245"/>
                    </a:lnTo>
                    <a:lnTo>
                      <a:pt x="7122" y="5235"/>
                    </a:lnTo>
                    <a:lnTo>
                      <a:pt x="7140" y="5225"/>
                    </a:lnTo>
                    <a:lnTo>
                      <a:pt x="7160" y="5212"/>
                    </a:lnTo>
                    <a:lnTo>
                      <a:pt x="7175" y="5202"/>
                    </a:lnTo>
                    <a:lnTo>
                      <a:pt x="7196" y="5194"/>
                    </a:lnTo>
                    <a:lnTo>
                      <a:pt x="7211" y="5187"/>
                    </a:lnTo>
                    <a:lnTo>
                      <a:pt x="7229" y="5182"/>
                    </a:lnTo>
                    <a:lnTo>
                      <a:pt x="7249" y="5179"/>
                    </a:lnTo>
                    <a:lnTo>
                      <a:pt x="7257" y="5128"/>
                    </a:lnTo>
                    <a:lnTo>
                      <a:pt x="7259" y="5075"/>
                    </a:lnTo>
                    <a:lnTo>
                      <a:pt x="7259" y="5024"/>
                    </a:lnTo>
                    <a:lnTo>
                      <a:pt x="7254" y="4976"/>
                    </a:lnTo>
                    <a:lnTo>
                      <a:pt x="7252" y="4928"/>
                    </a:lnTo>
                    <a:lnTo>
                      <a:pt x="7246" y="4882"/>
                    </a:lnTo>
                    <a:lnTo>
                      <a:pt x="7246" y="4836"/>
                    </a:lnTo>
                    <a:lnTo>
                      <a:pt x="7249" y="4793"/>
                    </a:lnTo>
                    <a:lnTo>
                      <a:pt x="7254" y="4748"/>
                    </a:lnTo>
                    <a:lnTo>
                      <a:pt x="7269" y="4704"/>
                    </a:lnTo>
                    <a:lnTo>
                      <a:pt x="7290" y="4664"/>
                    </a:lnTo>
                    <a:lnTo>
                      <a:pt x="7323" y="4621"/>
                    </a:lnTo>
                    <a:lnTo>
                      <a:pt x="7406" y="4626"/>
                    </a:lnTo>
                    <a:lnTo>
                      <a:pt x="7470" y="4633"/>
                    </a:lnTo>
                    <a:lnTo>
                      <a:pt x="7513" y="4649"/>
                    </a:lnTo>
                    <a:lnTo>
                      <a:pt x="7538" y="4671"/>
                    </a:lnTo>
                    <a:lnTo>
                      <a:pt x="7551" y="4699"/>
                    </a:lnTo>
                    <a:lnTo>
                      <a:pt x="7553" y="4732"/>
                    </a:lnTo>
                    <a:lnTo>
                      <a:pt x="7548" y="4770"/>
                    </a:lnTo>
                    <a:lnTo>
                      <a:pt x="7541" y="4816"/>
                    </a:lnTo>
                    <a:lnTo>
                      <a:pt x="7531" y="4867"/>
                    </a:lnTo>
                    <a:lnTo>
                      <a:pt x="7526" y="4923"/>
                    </a:lnTo>
                    <a:lnTo>
                      <a:pt x="7528" y="4986"/>
                    </a:lnTo>
                    <a:lnTo>
                      <a:pt x="7538" y="5052"/>
                    </a:lnTo>
                    <a:lnTo>
                      <a:pt x="7561" y="5022"/>
                    </a:lnTo>
                    <a:lnTo>
                      <a:pt x="7581" y="4996"/>
                    </a:lnTo>
                    <a:lnTo>
                      <a:pt x="7602" y="4974"/>
                    </a:lnTo>
                    <a:lnTo>
                      <a:pt x="7617" y="4951"/>
                    </a:lnTo>
                    <a:lnTo>
                      <a:pt x="7632" y="4933"/>
                    </a:lnTo>
                    <a:lnTo>
                      <a:pt x="7647" y="4915"/>
                    </a:lnTo>
                    <a:lnTo>
                      <a:pt x="7663" y="4897"/>
                    </a:lnTo>
                    <a:lnTo>
                      <a:pt x="7675" y="4880"/>
                    </a:lnTo>
                    <a:lnTo>
                      <a:pt x="7693" y="4859"/>
                    </a:lnTo>
                    <a:lnTo>
                      <a:pt x="7708" y="4839"/>
                    </a:lnTo>
                    <a:lnTo>
                      <a:pt x="7729" y="4819"/>
                    </a:lnTo>
                    <a:lnTo>
                      <a:pt x="7751" y="4791"/>
                    </a:lnTo>
                    <a:lnTo>
                      <a:pt x="7820" y="4786"/>
                    </a:lnTo>
                    <a:lnTo>
                      <a:pt x="7868" y="4765"/>
                    </a:lnTo>
                    <a:lnTo>
                      <a:pt x="7899" y="4737"/>
                    </a:lnTo>
                    <a:lnTo>
                      <a:pt x="7916" y="4702"/>
                    </a:lnTo>
                    <a:lnTo>
                      <a:pt x="7926" y="4661"/>
                    </a:lnTo>
                    <a:lnTo>
                      <a:pt x="7929" y="4621"/>
                    </a:lnTo>
                    <a:lnTo>
                      <a:pt x="7932" y="4578"/>
                    </a:lnTo>
                    <a:lnTo>
                      <a:pt x="7939" y="4537"/>
                    </a:lnTo>
                    <a:lnTo>
                      <a:pt x="7952" y="4501"/>
                    </a:lnTo>
                    <a:lnTo>
                      <a:pt x="7975" y="4473"/>
                    </a:lnTo>
                    <a:lnTo>
                      <a:pt x="8015" y="4453"/>
                    </a:lnTo>
                    <a:lnTo>
                      <a:pt x="8074" y="4445"/>
                    </a:lnTo>
                    <a:lnTo>
                      <a:pt x="8081" y="4425"/>
                    </a:lnTo>
                    <a:lnTo>
                      <a:pt x="8091" y="4400"/>
                    </a:lnTo>
                    <a:lnTo>
                      <a:pt x="8104" y="4377"/>
                    </a:lnTo>
                    <a:lnTo>
                      <a:pt x="8117" y="4349"/>
                    </a:lnTo>
                    <a:lnTo>
                      <a:pt x="8127" y="4324"/>
                    </a:lnTo>
                    <a:lnTo>
                      <a:pt x="8140" y="4298"/>
                    </a:lnTo>
                    <a:lnTo>
                      <a:pt x="8150" y="4270"/>
                    </a:lnTo>
                    <a:lnTo>
                      <a:pt x="8160" y="4245"/>
                    </a:lnTo>
                    <a:lnTo>
                      <a:pt x="8168" y="4220"/>
                    </a:lnTo>
                    <a:lnTo>
                      <a:pt x="8173" y="4194"/>
                    </a:lnTo>
                    <a:lnTo>
                      <a:pt x="8178" y="4169"/>
                    </a:lnTo>
                    <a:lnTo>
                      <a:pt x="8180" y="4146"/>
                    </a:lnTo>
                    <a:lnTo>
                      <a:pt x="8221" y="4113"/>
                    </a:lnTo>
                    <a:lnTo>
                      <a:pt x="8254" y="4075"/>
                    </a:lnTo>
                    <a:lnTo>
                      <a:pt x="8282" y="4034"/>
                    </a:lnTo>
                    <a:lnTo>
                      <a:pt x="8305" y="3989"/>
                    </a:lnTo>
                    <a:lnTo>
                      <a:pt x="8322" y="3943"/>
                    </a:lnTo>
                    <a:lnTo>
                      <a:pt x="8335" y="3892"/>
                    </a:lnTo>
                    <a:lnTo>
                      <a:pt x="8343" y="3841"/>
                    </a:lnTo>
                    <a:lnTo>
                      <a:pt x="8350" y="3785"/>
                    </a:lnTo>
                    <a:lnTo>
                      <a:pt x="8353" y="3730"/>
                    </a:lnTo>
                    <a:lnTo>
                      <a:pt x="8355" y="3671"/>
                    </a:lnTo>
                    <a:lnTo>
                      <a:pt x="8355" y="3608"/>
                    </a:lnTo>
                    <a:lnTo>
                      <a:pt x="8358" y="3544"/>
                    </a:lnTo>
                    <a:lnTo>
                      <a:pt x="8360" y="3519"/>
                    </a:lnTo>
                    <a:lnTo>
                      <a:pt x="8365" y="3488"/>
                    </a:lnTo>
                    <a:lnTo>
                      <a:pt x="8378" y="3458"/>
                    </a:lnTo>
                    <a:lnTo>
                      <a:pt x="8391" y="3425"/>
                    </a:lnTo>
                    <a:lnTo>
                      <a:pt x="8409" y="3392"/>
                    </a:lnTo>
                    <a:lnTo>
                      <a:pt x="8426" y="3361"/>
                    </a:lnTo>
                    <a:lnTo>
                      <a:pt x="8447" y="3328"/>
                    </a:lnTo>
                    <a:lnTo>
                      <a:pt x="8467" y="3298"/>
                    </a:lnTo>
                    <a:lnTo>
                      <a:pt x="8487" y="3270"/>
                    </a:lnTo>
                    <a:lnTo>
                      <a:pt x="8505" y="3242"/>
                    </a:lnTo>
                    <a:lnTo>
                      <a:pt x="8520" y="3219"/>
                    </a:lnTo>
                    <a:lnTo>
                      <a:pt x="8535" y="3199"/>
                    </a:lnTo>
                    <a:lnTo>
                      <a:pt x="8540" y="3141"/>
                    </a:lnTo>
                    <a:lnTo>
                      <a:pt x="8548" y="3080"/>
                    </a:lnTo>
                    <a:lnTo>
                      <a:pt x="8558" y="3024"/>
                    </a:lnTo>
                    <a:lnTo>
                      <a:pt x="8566" y="2965"/>
                    </a:lnTo>
                    <a:lnTo>
                      <a:pt x="8576" y="2910"/>
                    </a:lnTo>
                    <a:lnTo>
                      <a:pt x="8586" y="2854"/>
                    </a:lnTo>
                    <a:lnTo>
                      <a:pt x="8599" y="2798"/>
                    </a:lnTo>
                    <a:lnTo>
                      <a:pt x="8609" y="2742"/>
                    </a:lnTo>
                    <a:lnTo>
                      <a:pt x="8617" y="2686"/>
                    </a:lnTo>
                    <a:lnTo>
                      <a:pt x="8627" y="2628"/>
                    </a:lnTo>
                    <a:lnTo>
                      <a:pt x="8634" y="2569"/>
                    </a:lnTo>
                    <a:lnTo>
                      <a:pt x="8642" y="2506"/>
                    </a:lnTo>
                    <a:lnTo>
                      <a:pt x="8642" y="2506"/>
                    </a:lnTo>
                    <a:close/>
                  </a:path>
                </a:pathLst>
              </a:custGeom>
              <a:gradFill rotWithShape="1">
                <a:gsLst>
                  <a:gs pos="0">
                    <a:schemeClr val="folHlink"/>
                  </a:gs>
                  <a:gs pos="100000">
                    <a:srgbClr val="66CCFF"/>
                  </a:gs>
                </a:gsLst>
                <a:lin ang="5400000" scaled="1"/>
              </a:gradFill>
              <a:ln w="3175" cap="flat">
                <a:solidFill>
                  <a:srgbClr val="969696"/>
                </a:solidFill>
                <a:prstDash val="lgDash"/>
                <a:round/>
                <a:headEnd/>
                <a:tailEnd/>
              </a:ln>
            </p:spPr>
            <p:txBody>
              <a:bodyPr/>
              <a:lstStyle/>
              <a:p>
                <a:pPr defTabSz="975390" eaLnBrk="0" fontAlgn="base" hangingPunct="0">
                  <a:spcBef>
                    <a:spcPct val="0"/>
                  </a:spcBef>
                  <a:spcAft>
                    <a:spcPct val="0"/>
                  </a:spcAft>
                  <a:defRPr/>
                </a:pPr>
                <a:endParaRPr lang="en-US" sz="1920">
                  <a:solidFill>
                    <a:srgbClr val="000000"/>
                  </a:solidFill>
                  <a:latin typeface="Arial" pitchFamily="34" charset="0"/>
                </a:endParaRPr>
              </a:p>
            </p:txBody>
          </p:sp>
          <p:sp>
            <p:nvSpPr>
              <p:cNvPr id="140300" name="Freeform 12" descr="clouds"/>
              <p:cNvSpPr>
                <a:spLocks/>
              </p:cNvSpPr>
              <p:nvPr/>
            </p:nvSpPr>
            <p:spPr bwMode="auto">
              <a:xfrm>
                <a:off x="4383" y="2731"/>
                <a:ext cx="3830" cy="2657"/>
              </a:xfrm>
              <a:custGeom>
                <a:avLst/>
                <a:gdLst>
                  <a:gd name="T0" fmla="*/ 2609 w 6755"/>
                  <a:gd name="T1" fmla="*/ 0 h 4687"/>
                  <a:gd name="T2" fmla="*/ 2271 w 6755"/>
                  <a:gd name="T3" fmla="*/ 87 h 4687"/>
                  <a:gd name="T4" fmla="*/ 2035 w 6755"/>
                  <a:gd name="T5" fmla="*/ 305 h 4687"/>
                  <a:gd name="T6" fmla="*/ 1766 w 6755"/>
                  <a:gd name="T7" fmla="*/ 724 h 4687"/>
                  <a:gd name="T8" fmla="*/ 1647 w 6755"/>
                  <a:gd name="T9" fmla="*/ 1024 h 4687"/>
                  <a:gd name="T10" fmla="*/ 1589 w 6755"/>
                  <a:gd name="T11" fmla="*/ 1341 h 4687"/>
                  <a:gd name="T12" fmla="*/ 1459 w 6755"/>
                  <a:gd name="T13" fmla="*/ 1554 h 4687"/>
                  <a:gd name="T14" fmla="*/ 1256 w 6755"/>
                  <a:gd name="T15" fmla="*/ 1732 h 4687"/>
                  <a:gd name="T16" fmla="*/ 1079 w 6755"/>
                  <a:gd name="T17" fmla="*/ 2212 h 4687"/>
                  <a:gd name="T18" fmla="*/ 904 w 6755"/>
                  <a:gd name="T19" fmla="*/ 2354 h 4687"/>
                  <a:gd name="T20" fmla="*/ 647 w 6755"/>
                  <a:gd name="T21" fmla="*/ 2623 h 4687"/>
                  <a:gd name="T22" fmla="*/ 472 w 6755"/>
                  <a:gd name="T23" fmla="*/ 2829 h 4687"/>
                  <a:gd name="T24" fmla="*/ 371 w 6755"/>
                  <a:gd name="T25" fmla="*/ 3011 h 4687"/>
                  <a:gd name="T26" fmla="*/ 381 w 6755"/>
                  <a:gd name="T27" fmla="*/ 3133 h 4687"/>
                  <a:gd name="T28" fmla="*/ 465 w 6755"/>
                  <a:gd name="T29" fmla="*/ 3232 h 4687"/>
                  <a:gd name="T30" fmla="*/ 617 w 6755"/>
                  <a:gd name="T31" fmla="*/ 3387 h 4687"/>
                  <a:gd name="T32" fmla="*/ 680 w 6755"/>
                  <a:gd name="T33" fmla="*/ 3633 h 4687"/>
                  <a:gd name="T34" fmla="*/ 632 w 6755"/>
                  <a:gd name="T35" fmla="*/ 3864 h 4687"/>
                  <a:gd name="T36" fmla="*/ 541 w 6755"/>
                  <a:gd name="T37" fmla="*/ 4098 h 4687"/>
                  <a:gd name="T38" fmla="*/ 419 w 6755"/>
                  <a:gd name="T39" fmla="*/ 4301 h 4687"/>
                  <a:gd name="T40" fmla="*/ 10 w 6755"/>
                  <a:gd name="T41" fmla="*/ 4433 h 4687"/>
                  <a:gd name="T42" fmla="*/ 0 w 6755"/>
                  <a:gd name="T43" fmla="*/ 4560 h 4687"/>
                  <a:gd name="T44" fmla="*/ 13 w 6755"/>
                  <a:gd name="T45" fmla="*/ 4634 h 4687"/>
                  <a:gd name="T46" fmla="*/ 71 w 6755"/>
                  <a:gd name="T47" fmla="*/ 4682 h 4687"/>
                  <a:gd name="T48" fmla="*/ 43 w 6755"/>
                  <a:gd name="T49" fmla="*/ 4644 h 4687"/>
                  <a:gd name="T50" fmla="*/ 16 w 6755"/>
                  <a:gd name="T51" fmla="*/ 4601 h 4687"/>
                  <a:gd name="T52" fmla="*/ 23 w 6755"/>
                  <a:gd name="T53" fmla="*/ 4486 h 4687"/>
                  <a:gd name="T54" fmla="*/ 381 w 6755"/>
                  <a:gd name="T55" fmla="*/ 4372 h 4687"/>
                  <a:gd name="T56" fmla="*/ 518 w 6755"/>
                  <a:gd name="T57" fmla="*/ 4174 h 4687"/>
                  <a:gd name="T58" fmla="*/ 619 w 6755"/>
                  <a:gd name="T59" fmla="*/ 3953 h 4687"/>
                  <a:gd name="T60" fmla="*/ 683 w 6755"/>
                  <a:gd name="T61" fmla="*/ 3715 h 4687"/>
                  <a:gd name="T62" fmla="*/ 701 w 6755"/>
                  <a:gd name="T63" fmla="*/ 3461 h 4687"/>
                  <a:gd name="T64" fmla="*/ 515 w 6755"/>
                  <a:gd name="T65" fmla="*/ 3260 h 4687"/>
                  <a:gd name="T66" fmla="*/ 406 w 6755"/>
                  <a:gd name="T67" fmla="*/ 3149 h 4687"/>
                  <a:gd name="T68" fmla="*/ 386 w 6755"/>
                  <a:gd name="T69" fmla="*/ 3060 h 4687"/>
                  <a:gd name="T70" fmla="*/ 429 w 6755"/>
                  <a:gd name="T71" fmla="*/ 2897 h 4687"/>
                  <a:gd name="T72" fmla="*/ 597 w 6755"/>
                  <a:gd name="T73" fmla="*/ 2704 h 4687"/>
                  <a:gd name="T74" fmla="*/ 850 w 6755"/>
                  <a:gd name="T75" fmla="*/ 2425 h 4687"/>
                  <a:gd name="T76" fmla="*/ 1035 w 6755"/>
                  <a:gd name="T77" fmla="*/ 2260 h 4687"/>
                  <a:gd name="T78" fmla="*/ 1183 w 6755"/>
                  <a:gd name="T79" fmla="*/ 1806 h 4687"/>
                  <a:gd name="T80" fmla="*/ 1411 w 6755"/>
                  <a:gd name="T81" fmla="*/ 1623 h 4687"/>
                  <a:gd name="T82" fmla="*/ 1566 w 6755"/>
                  <a:gd name="T83" fmla="*/ 1430 h 4687"/>
                  <a:gd name="T84" fmla="*/ 1650 w 6755"/>
                  <a:gd name="T85" fmla="*/ 1148 h 4687"/>
                  <a:gd name="T86" fmla="*/ 1721 w 6755"/>
                  <a:gd name="T87" fmla="*/ 810 h 4687"/>
                  <a:gd name="T88" fmla="*/ 1964 w 6755"/>
                  <a:gd name="T89" fmla="*/ 427 h 4687"/>
                  <a:gd name="T90" fmla="*/ 2190 w 6755"/>
                  <a:gd name="T91" fmla="*/ 160 h 4687"/>
                  <a:gd name="T92" fmla="*/ 2479 w 6755"/>
                  <a:gd name="T93" fmla="*/ 28 h 4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55" h="4687">
                    <a:moveTo>
                      <a:pt x="6749" y="2521"/>
                    </a:moveTo>
                    <a:lnTo>
                      <a:pt x="6755" y="2506"/>
                    </a:lnTo>
                    <a:lnTo>
                      <a:pt x="2609" y="0"/>
                    </a:lnTo>
                    <a:lnTo>
                      <a:pt x="2479" y="13"/>
                    </a:lnTo>
                    <a:lnTo>
                      <a:pt x="2362" y="41"/>
                    </a:lnTo>
                    <a:lnTo>
                      <a:pt x="2271" y="87"/>
                    </a:lnTo>
                    <a:lnTo>
                      <a:pt x="2180" y="150"/>
                    </a:lnTo>
                    <a:lnTo>
                      <a:pt x="2104" y="221"/>
                    </a:lnTo>
                    <a:lnTo>
                      <a:pt x="2035" y="305"/>
                    </a:lnTo>
                    <a:lnTo>
                      <a:pt x="1990" y="371"/>
                    </a:lnTo>
                    <a:lnTo>
                      <a:pt x="1863" y="567"/>
                    </a:lnTo>
                    <a:lnTo>
                      <a:pt x="1766" y="724"/>
                    </a:lnTo>
                    <a:lnTo>
                      <a:pt x="1736" y="765"/>
                    </a:lnTo>
                    <a:lnTo>
                      <a:pt x="1652" y="876"/>
                    </a:lnTo>
                    <a:lnTo>
                      <a:pt x="1647" y="1024"/>
                    </a:lnTo>
                    <a:lnTo>
                      <a:pt x="1634" y="1148"/>
                    </a:lnTo>
                    <a:lnTo>
                      <a:pt x="1614" y="1255"/>
                    </a:lnTo>
                    <a:lnTo>
                      <a:pt x="1589" y="1341"/>
                    </a:lnTo>
                    <a:lnTo>
                      <a:pt x="1551" y="1425"/>
                    </a:lnTo>
                    <a:lnTo>
                      <a:pt x="1507" y="1496"/>
                    </a:lnTo>
                    <a:lnTo>
                      <a:pt x="1459" y="1554"/>
                    </a:lnTo>
                    <a:lnTo>
                      <a:pt x="1401" y="1613"/>
                    </a:lnTo>
                    <a:lnTo>
                      <a:pt x="1332" y="1671"/>
                    </a:lnTo>
                    <a:lnTo>
                      <a:pt x="1256" y="1732"/>
                    </a:lnTo>
                    <a:lnTo>
                      <a:pt x="1173" y="1795"/>
                    </a:lnTo>
                    <a:lnTo>
                      <a:pt x="1081" y="1864"/>
                    </a:lnTo>
                    <a:lnTo>
                      <a:pt x="1079" y="2212"/>
                    </a:lnTo>
                    <a:lnTo>
                      <a:pt x="1025" y="2250"/>
                    </a:lnTo>
                    <a:lnTo>
                      <a:pt x="967" y="2298"/>
                    </a:lnTo>
                    <a:lnTo>
                      <a:pt x="904" y="2354"/>
                    </a:lnTo>
                    <a:lnTo>
                      <a:pt x="840" y="2415"/>
                    </a:lnTo>
                    <a:lnTo>
                      <a:pt x="713" y="2552"/>
                    </a:lnTo>
                    <a:lnTo>
                      <a:pt x="647" y="2623"/>
                    </a:lnTo>
                    <a:lnTo>
                      <a:pt x="586" y="2694"/>
                    </a:lnTo>
                    <a:lnTo>
                      <a:pt x="528" y="2763"/>
                    </a:lnTo>
                    <a:lnTo>
                      <a:pt x="472" y="2829"/>
                    </a:lnTo>
                    <a:lnTo>
                      <a:pt x="419" y="2887"/>
                    </a:lnTo>
                    <a:lnTo>
                      <a:pt x="368" y="2943"/>
                    </a:lnTo>
                    <a:lnTo>
                      <a:pt x="371" y="3011"/>
                    </a:lnTo>
                    <a:lnTo>
                      <a:pt x="371" y="3060"/>
                    </a:lnTo>
                    <a:lnTo>
                      <a:pt x="373" y="3098"/>
                    </a:lnTo>
                    <a:lnTo>
                      <a:pt x="381" y="3133"/>
                    </a:lnTo>
                    <a:lnTo>
                      <a:pt x="391" y="3154"/>
                    </a:lnTo>
                    <a:lnTo>
                      <a:pt x="411" y="3179"/>
                    </a:lnTo>
                    <a:lnTo>
                      <a:pt x="465" y="3232"/>
                    </a:lnTo>
                    <a:lnTo>
                      <a:pt x="505" y="3270"/>
                    </a:lnTo>
                    <a:lnTo>
                      <a:pt x="556" y="3321"/>
                    </a:lnTo>
                    <a:lnTo>
                      <a:pt x="617" y="3387"/>
                    </a:lnTo>
                    <a:lnTo>
                      <a:pt x="688" y="3466"/>
                    </a:lnTo>
                    <a:lnTo>
                      <a:pt x="688" y="3550"/>
                    </a:lnTo>
                    <a:lnTo>
                      <a:pt x="680" y="3633"/>
                    </a:lnTo>
                    <a:lnTo>
                      <a:pt x="668" y="3715"/>
                    </a:lnTo>
                    <a:lnTo>
                      <a:pt x="650" y="3796"/>
                    </a:lnTo>
                    <a:lnTo>
                      <a:pt x="632" y="3864"/>
                    </a:lnTo>
                    <a:lnTo>
                      <a:pt x="604" y="3948"/>
                    </a:lnTo>
                    <a:lnTo>
                      <a:pt x="574" y="4024"/>
                    </a:lnTo>
                    <a:lnTo>
                      <a:pt x="541" y="4098"/>
                    </a:lnTo>
                    <a:lnTo>
                      <a:pt x="503" y="4169"/>
                    </a:lnTo>
                    <a:lnTo>
                      <a:pt x="460" y="4245"/>
                    </a:lnTo>
                    <a:lnTo>
                      <a:pt x="419" y="4301"/>
                    </a:lnTo>
                    <a:lnTo>
                      <a:pt x="371" y="4360"/>
                    </a:lnTo>
                    <a:lnTo>
                      <a:pt x="13" y="4360"/>
                    </a:lnTo>
                    <a:lnTo>
                      <a:pt x="10" y="4433"/>
                    </a:lnTo>
                    <a:lnTo>
                      <a:pt x="8" y="4486"/>
                    </a:lnTo>
                    <a:lnTo>
                      <a:pt x="5" y="4527"/>
                    </a:lnTo>
                    <a:lnTo>
                      <a:pt x="0" y="4560"/>
                    </a:lnTo>
                    <a:lnTo>
                      <a:pt x="0" y="4606"/>
                    </a:lnTo>
                    <a:lnTo>
                      <a:pt x="5" y="4621"/>
                    </a:lnTo>
                    <a:lnTo>
                      <a:pt x="13" y="4634"/>
                    </a:lnTo>
                    <a:lnTo>
                      <a:pt x="26" y="4646"/>
                    </a:lnTo>
                    <a:lnTo>
                      <a:pt x="43" y="4659"/>
                    </a:lnTo>
                    <a:lnTo>
                      <a:pt x="71" y="4682"/>
                    </a:lnTo>
                    <a:lnTo>
                      <a:pt x="102" y="4687"/>
                    </a:lnTo>
                    <a:lnTo>
                      <a:pt x="74" y="4664"/>
                    </a:lnTo>
                    <a:lnTo>
                      <a:pt x="43" y="4644"/>
                    </a:lnTo>
                    <a:lnTo>
                      <a:pt x="28" y="4629"/>
                    </a:lnTo>
                    <a:lnTo>
                      <a:pt x="21" y="4616"/>
                    </a:lnTo>
                    <a:lnTo>
                      <a:pt x="16" y="4601"/>
                    </a:lnTo>
                    <a:lnTo>
                      <a:pt x="16" y="4560"/>
                    </a:lnTo>
                    <a:lnTo>
                      <a:pt x="21" y="4527"/>
                    </a:lnTo>
                    <a:lnTo>
                      <a:pt x="23" y="4486"/>
                    </a:lnTo>
                    <a:lnTo>
                      <a:pt x="26" y="4433"/>
                    </a:lnTo>
                    <a:lnTo>
                      <a:pt x="26" y="4375"/>
                    </a:lnTo>
                    <a:lnTo>
                      <a:pt x="381" y="4372"/>
                    </a:lnTo>
                    <a:lnTo>
                      <a:pt x="429" y="4311"/>
                    </a:lnTo>
                    <a:lnTo>
                      <a:pt x="480" y="4235"/>
                    </a:lnTo>
                    <a:lnTo>
                      <a:pt x="518" y="4174"/>
                    </a:lnTo>
                    <a:lnTo>
                      <a:pt x="556" y="4103"/>
                    </a:lnTo>
                    <a:lnTo>
                      <a:pt x="589" y="4030"/>
                    </a:lnTo>
                    <a:lnTo>
                      <a:pt x="619" y="3953"/>
                    </a:lnTo>
                    <a:lnTo>
                      <a:pt x="642" y="3885"/>
                    </a:lnTo>
                    <a:lnTo>
                      <a:pt x="665" y="3796"/>
                    </a:lnTo>
                    <a:lnTo>
                      <a:pt x="683" y="3715"/>
                    </a:lnTo>
                    <a:lnTo>
                      <a:pt x="696" y="3633"/>
                    </a:lnTo>
                    <a:lnTo>
                      <a:pt x="703" y="3550"/>
                    </a:lnTo>
                    <a:lnTo>
                      <a:pt x="701" y="3461"/>
                    </a:lnTo>
                    <a:lnTo>
                      <a:pt x="627" y="3377"/>
                    </a:lnTo>
                    <a:lnTo>
                      <a:pt x="566" y="3311"/>
                    </a:lnTo>
                    <a:lnTo>
                      <a:pt x="515" y="3260"/>
                    </a:lnTo>
                    <a:lnTo>
                      <a:pt x="475" y="3222"/>
                    </a:lnTo>
                    <a:lnTo>
                      <a:pt x="421" y="3169"/>
                    </a:lnTo>
                    <a:lnTo>
                      <a:pt x="406" y="3149"/>
                    </a:lnTo>
                    <a:lnTo>
                      <a:pt x="396" y="3118"/>
                    </a:lnTo>
                    <a:lnTo>
                      <a:pt x="388" y="3098"/>
                    </a:lnTo>
                    <a:lnTo>
                      <a:pt x="386" y="3060"/>
                    </a:lnTo>
                    <a:lnTo>
                      <a:pt x="386" y="3011"/>
                    </a:lnTo>
                    <a:lnTo>
                      <a:pt x="383" y="2948"/>
                    </a:lnTo>
                    <a:lnTo>
                      <a:pt x="429" y="2897"/>
                    </a:lnTo>
                    <a:lnTo>
                      <a:pt x="482" y="2839"/>
                    </a:lnTo>
                    <a:lnTo>
                      <a:pt x="538" y="2773"/>
                    </a:lnTo>
                    <a:lnTo>
                      <a:pt x="597" y="2704"/>
                    </a:lnTo>
                    <a:lnTo>
                      <a:pt x="657" y="2633"/>
                    </a:lnTo>
                    <a:lnTo>
                      <a:pt x="723" y="2562"/>
                    </a:lnTo>
                    <a:lnTo>
                      <a:pt x="850" y="2425"/>
                    </a:lnTo>
                    <a:lnTo>
                      <a:pt x="914" y="2364"/>
                    </a:lnTo>
                    <a:lnTo>
                      <a:pt x="977" y="2308"/>
                    </a:lnTo>
                    <a:lnTo>
                      <a:pt x="1035" y="2260"/>
                    </a:lnTo>
                    <a:lnTo>
                      <a:pt x="1094" y="2217"/>
                    </a:lnTo>
                    <a:lnTo>
                      <a:pt x="1094" y="1874"/>
                    </a:lnTo>
                    <a:lnTo>
                      <a:pt x="1183" y="1806"/>
                    </a:lnTo>
                    <a:lnTo>
                      <a:pt x="1266" y="1742"/>
                    </a:lnTo>
                    <a:lnTo>
                      <a:pt x="1343" y="1681"/>
                    </a:lnTo>
                    <a:lnTo>
                      <a:pt x="1411" y="1623"/>
                    </a:lnTo>
                    <a:lnTo>
                      <a:pt x="1469" y="1564"/>
                    </a:lnTo>
                    <a:lnTo>
                      <a:pt x="1523" y="1496"/>
                    </a:lnTo>
                    <a:lnTo>
                      <a:pt x="1566" y="1430"/>
                    </a:lnTo>
                    <a:lnTo>
                      <a:pt x="1604" y="1351"/>
                    </a:lnTo>
                    <a:lnTo>
                      <a:pt x="1629" y="1255"/>
                    </a:lnTo>
                    <a:lnTo>
                      <a:pt x="1650" y="1148"/>
                    </a:lnTo>
                    <a:lnTo>
                      <a:pt x="1662" y="1024"/>
                    </a:lnTo>
                    <a:lnTo>
                      <a:pt x="1662" y="881"/>
                    </a:lnTo>
                    <a:lnTo>
                      <a:pt x="1721" y="810"/>
                    </a:lnTo>
                    <a:lnTo>
                      <a:pt x="1822" y="658"/>
                    </a:lnTo>
                    <a:lnTo>
                      <a:pt x="1969" y="419"/>
                    </a:lnTo>
                    <a:lnTo>
                      <a:pt x="1964" y="427"/>
                    </a:lnTo>
                    <a:lnTo>
                      <a:pt x="2045" y="315"/>
                    </a:lnTo>
                    <a:lnTo>
                      <a:pt x="2114" y="232"/>
                    </a:lnTo>
                    <a:lnTo>
                      <a:pt x="2190" y="160"/>
                    </a:lnTo>
                    <a:lnTo>
                      <a:pt x="2271" y="102"/>
                    </a:lnTo>
                    <a:lnTo>
                      <a:pt x="2373" y="56"/>
                    </a:lnTo>
                    <a:lnTo>
                      <a:pt x="2479" y="28"/>
                    </a:lnTo>
                    <a:lnTo>
                      <a:pt x="2604" y="16"/>
                    </a:lnTo>
                    <a:lnTo>
                      <a:pt x="6749" y="2521"/>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75390" eaLnBrk="0" fontAlgn="base" hangingPunct="0">
                  <a:spcBef>
                    <a:spcPct val="0"/>
                  </a:spcBef>
                  <a:spcAft>
                    <a:spcPct val="0"/>
                  </a:spcAft>
                  <a:defRPr/>
                </a:pPr>
                <a:endParaRPr lang="en-US" sz="1920">
                  <a:solidFill>
                    <a:srgbClr val="000000"/>
                  </a:solidFill>
                  <a:latin typeface="Arial" pitchFamily="34" charset="0"/>
                </a:endParaRPr>
              </a:p>
            </p:txBody>
          </p:sp>
        </p:grpSp>
        <p:sp>
          <p:nvSpPr>
            <p:cNvPr id="140303" name="Oval 15" descr="h&amp;a_building_s"/>
            <p:cNvSpPr>
              <a:spLocks noChangeArrowheads="1"/>
            </p:cNvSpPr>
            <p:nvPr/>
          </p:nvSpPr>
          <p:spPr bwMode="auto">
            <a:xfrm>
              <a:off x="3696" y="2540"/>
              <a:ext cx="1008" cy="983"/>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75390" eaLnBrk="0" fontAlgn="base" hangingPunct="0">
                <a:spcBef>
                  <a:spcPct val="0"/>
                </a:spcBef>
                <a:spcAft>
                  <a:spcPct val="0"/>
                </a:spcAft>
                <a:defRPr/>
              </a:pPr>
              <a:endParaRPr lang="en-US" sz="1920">
                <a:solidFill>
                  <a:srgbClr val="000000"/>
                </a:solidFill>
                <a:latin typeface="Arial" pitchFamily="34" charset="0"/>
              </a:endParaRPr>
            </a:p>
          </p:txBody>
        </p:sp>
      </p:grpSp>
    </p:spTree>
    <p:extLst>
      <p:ext uri="{BB962C8B-B14F-4D97-AF65-F5344CB8AC3E}">
        <p14:creationId xmlns:p14="http://schemas.microsoft.com/office/powerpoint/2010/main" val="2294326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idx="1"/>
          </p:nvPr>
        </p:nvSpPr>
        <p:spPr>
          <a:xfrm>
            <a:off x="303314" y="2470333"/>
            <a:ext cx="5691583" cy="3350067"/>
          </a:xfrm>
        </p:spPr>
        <p:txBody>
          <a:bodyPr/>
          <a:lstStyle/>
          <a:p>
            <a:pPr marL="365771" indent="-276868">
              <a:lnSpc>
                <a:spcPct val="150000"/>
              </a:lnSpc>
              <a:spcBef>
                <a:spcPct val="50000"/>
              </a:spcBef>
            </a:pPr>
            <a:r>
              <a:rPr lang="en-US" altLang="en-US" sz="2080" dirty="0"/>
              <a:t>Knowledgeable about NJ IAQ Standard</a:t>
            </a:r>
          </a:p>
          <a:p>
            <a:pPr marL="365771" indent="-276868">
              <a:lnSpc>
                <a:spcPct val="150000"/>
              </a:lnSpc>
              <a:spcBef>
                <a:spcPct val="50000"/>
              </a:spcBef>
            </a:pPr>
            <a:r>
              <a:rPr lang="en-US" altLang="en-US" sz="2080" dirty="0"/>
              <a:t>Familiar with basic issues regarding IAQ</a:t>
            </a:r>
          </a:p>
          <a:p>
            <a:pPr marL="365771" indent="-276868">
              <a:lnSpc>
                <a:spcPct val="150000"/>
              </a:lnSpc>
              <a:spcBef>
                <a:spcPct val="50000"/>
              </a:spcBef>
            </a:pPr>
            <a:r>
              <a:rPr lang="en-US" altLang="en-US" sz="2080" dirty="0"/>
              <a:t>Working knowledge of air handling systems</a:t>
            </a:r>
          </a:p>
          <a:p>
            <a:pPr marL="365771" indent="-276868">
              <a:lnSpc>
                <a:spcPct val="150000"/>
              </a:lnSpc>
              <a:spcBef>
                <a:spcPct val="50000"/>
              </a:spcBef>
            </a:pPr>
            <a:r>
              <a:rPr lang="en-US" altLang="en-US" sz="2080" dirty="0"/>
              <a:t>Be in a position of authority</a:t>
            </a:r>
          </a:p>
        </p:txBody>
      </p:sp>
      <p:sp>
        <p:nvSpPr>
          <p:cNvPr id="143362" name="Rectangle 2"/>
          <p:cNvSpPr>
            <a:spLocks noGrp="1" noChangeArrowheads="1"/>
          </p:cNvSpPr>
          <p:nvPr>
            <p:ph type="title"/>
          </p:nvPr>
        </p:nvSpPr>
        <p:spPr/>
        <p:txBody>
          <a:bodyPr/>
          <a:lstStyle/>
          <a:p>
            <a:r>
              <a:rPr lang="en-US" altLang="en-US" dirty="0"/>
              <a:t>Skills and Authority of Designated Person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5676" y="2313407"/>
            <a:ext cx="2630245" cy="3506993"/>
          </a:xfrm>
          <a:prstGeom prst="rect">
            <a:avLst/>
          </a:prstGeom>
        </p:spPr>
      </p:pic>
    </p:spTree>
    <p:extLst>
      <p:ext uri="{BB962C8B-B14F-4D97-AF65-F5344CB8AC3E}">
        <p14:creationId xmlns:p14="http://schemas.microsoft.com/office/powerpoint/2010/main" val="1291783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idx="1"/>
          </p:nvPr>
        </p:nvSpPr>
        <p:spPr>
          <a:xfrm>
            <a:off x="677995" y="2606042"/>
            <a:ext cx="8189455" cy="3301275"/>
          </a:xfrm>
        </p:spPr>
        <p:txBody>
          <a:bodyPr/>
          <a:lstStyle/>
          <a:p>
            <a:pPr marL="365771" indent="-276868">
              <a:lnSpc>
                <a:spcPct val="150000"/>
              </a:lnSpc>
              <a:spcBef>
                <a:spcPts val="0"/>
              </a:spcBef>
              <a:spcAft>
                <a:spcPts val="1920"/>
              </a:spcAft>
            </a:pPr>
            <a:r>
              <a:rPr lang="en-US" altLang="en-US" sz="2080" dirty="0"/>
              <a:t>Effectively communicate with management, staff, maintenance, and contractors</a:t>
            </a:r>
          </a:p>
          <a:p>
            <a:pPr marL="365771" indent="-276868">
              <a:lnSpc>
                <a:spcPct val="150000"/>
              </a:lnSpc>
              <a:spcBef>
                <a:spcPts val="0"/>
              </a:spcBef>
              <a:spcAft>
                <a:spcPts val="1920"/>
              </a:spcAft>
            </a:pPr>
            <a:r>
              <a:rPr lang="en-US" altLang="en-US" sz="2080" dirty="0"/>
              <a:t>Good problem solver</a:t>
            </a:r>
          </a:p>
          <a:p>
            <a:pPr marL="365771" indent="-276868">
              <a:lnSpc>
                <a:spcPct val="150000"/>
              </a:lnSpc>
              <a:spcBef>
                <a:spcPts val="0"/>
              </a:spcBef>
              <a:spcAft>
                <a:spcPts val="1920"/>
              </a:spcAft>
            </a:pPr>
            <a:r>
              <a:rPr lang="en-US" altLang="en-US" sz="2080" dirty="0"/>
              <a:t>Be available</a:t>
            </a:r>
          </a:p>
          <a:p>
            <a:pPr marL="365771" indent="-276868">
              <a:lnSpc>
                <a:spcPct val="150000"/>
              </a:lnSpc>
            </a:pPr>
            <a:endParaRPr lang="en-US" altLang="en-US" sz="2080" dirty="0"/>
          </a:p>
        </p:txBody>
      </p:sp>
      <p:sp>
        <p:nvSpPr>
          <p:cNvPr id="143362" name="Rectangle 2"/>
          <p:cNvSpPr>
            <a:spLocks noGrp="1" noChangeArrowheads="1"/>
          </p:cNvSpPr>
          <p:nvPr>
            <p:ph type="title"/>
          </p:nvPr>
        </p:nvSpPr>
        <p:spPr/>
        <p:txBody>
          <a:bodyPr/>
          <a:lstStyle/>
          <a:p>
            <a:r>
              <a:rPr lang="en-US" altLang="en-US" dirty="0"/>
              <a:t>Skills and Authority of Designated Person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359" y="3237258"/>
            <a:ext cx="3115414" cy="2670058"/>
          </a:xfrm>
          <a:prstGeom prst="rect">
            <a:avLst/>
          </a:prstGeom>
        </p:spPr>
      </p:pic>
    </p:spTree>
    <p:extLst>
      <p:ext uri="{BB962C8B-B14F-4D97-AF65-F5344CB8AC3E}">
        <p14:creationId xmlns:p14="http://schemas.microsoft.com/office/powerpoint/2010/main" val="3746245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487680" y="2082678"/>
            <a:ext cx="8046720" cy="3992880"/>
          </a:xfrm>
        </p:spPr>
        <p:txBody>
          <a:bodyPr/>
          <a:lstStyle/>
          <a:p>
            <a:pPr marL="182864" indent="0">
              <a:buNone/>
            </a:pPr>
            <a:r>
              <a:rPr lang="en-US" altLang="en-US" sz="2080" dirty="0"/>
              <a:t>Coordinate IAQ Activities</a:t>
            </a:r>
          </a:p>
          <a:p>
            <a:pPr marL="731543" lvl="1" indent="-365771">
              <a:spcBef>
                <a:spcPct val="40000"/>
              </a:spcBef>
              <a:buFont typeface="Wingdings" panose="05000000000000000000" pitchFamily="2" charset="2"/>
              <a:buChar char="§"/>
            </a:pPr>
            <a:r>
              <a:rPr lang="en-US" altLang="en-US" sz="2080" dirty="0"/>
              <a:t>Prepare Written IAQ Program</a:t>
            </a:r>
          </a:p>
          <a:p>
            <a:pPr marL="731543" lvl="1" indent="-365771">
              <a:spcBef>
                <a:spcPct val="40000"/>
              </a:spcBef>
              <a:buFont typeface="Wingdings" panose="05000000000000000000" pitchFamily="2" charset="2"/>
              <a:buChar char="§"/>
            </a:pPr>
            <a:r>
              <a:rPr lang="en-US" altLang="en-US" sz="2080" dirty="0"/>
              <a:t>Establish and follow preventive maintenance procedures</a:t>
            </a:r>
          </a:p>
          <a:p>
            <a:pPr marL="731543" lvl="1" indent="-365771">
              <a:spcBef>
                <a:spcPct val="40000"/>
              </a:spcBef>
              <a:buFont typeface="Wingdings" panose="05000000000000000000" pitchFamily="2" charset="2"/>
              <a:buChar char="§"/>
            </a:pPr>
            <a:r>
              <a:rPr lang="en-US" altLang="en-US" sz="2080" dirty="0"/>
              <a:t>Track unscheduled maintenance</a:t>
            </a:r>
          </a:p>
          <a:p>
            <a:pPr marL="731543" lvl="1" indent="-365771">
              <a:spcBef>
                <a:spcPct val="40000"/>
              </a:spcBef>
              <a:buFont typeface="Wingdings" panose="05000000000000000000" pitchFamily="2" charset="2"/>
              <a:buChar char="§"/>
            </a:pPr>
            <a:r>
              <a:rPr lang="en-US" altLang="en-US" sz="2080" dirty="0"/>
              <a:t>Establish control measures for pollutants</a:t>
            </a:r>
          </a:p>
          <a:p>
            <a:pPr lvl="2"/>
            <a:r>
              <a:rPr lang="en-US" altLang="en-US" sz="2080" dirty="0"/>
              <a:t>Renovation and construction, and maintenance</a:t>
            </a:r>
          </a:p>
          <a:p>
            <a:pPr lvl="2"/>
            <a:r>
              <a:rPr lang="en-US" altLang="en-US" sz="2080" dirty="0"/>
              <a:t>Specific facility operations</a:t>
            </a:r>
          </a:p>
          <a:p>
            <a:pPr marL="731543" lvl="1" indent="-365771">
              <a:spcBef>
                <a:spcPct val="40000"/>
              </a:spcBef>
              <a:buFont typeface="Wingdings" panose="05000000000000000000" pitchFamily="2" charset="2"/>
              <a:buChar char="§"/>
            </a:pPr>
            <a:r>
              <a:rPr lang="en-US" altLang="en-US" sz="2080" dirty="0"/>
              <a:t>Recordkeeping</a:t>
            </a:r>
          </a:p>
          <a:p>
            <a:pPr marL="731543" lvl="1" indent="-365771">
              <a:spcBef>
                <a:spcPct val="40000"/>
              </a:spcBef>
              <a:buFont typeface="Wingdings" panose="05000000000000000000" pitchFamily="2" charset="2"/>
              <a:buChar char="§"/>
            </a:pPr>
            <a:r>
              <a:rPr lang="en-US" altLang="en-US" sz="2080" dirty="0"/>
              <a:t>Annual Written IAQ Program Review</a:t>
            </a:r>
          </a:p>
        </p:txBody>
      </p:sp>
      <p:sp>
        <p:nvSpPr>
          <p:cNvPr id="39938" name="Rectangle 2"/>
          <p:cNvSpPr>
            <a:spLocks noGrp="1" noChangeArrowheads="1"/>
          </p:cNvSpPr>
          <p:nvPr>
            <p:ph type="title"/>
          </p:nvPr>
        </p:nvSpPr>
        <p:spPr/>
        <p:txBody>
          <a:bodyPr/>
          <a:lstStyle/>
          <a:p>
            <a:r>
              <a:rPr lang="en-US" altLang="en-US"/>
              <a:t>Role of the Designated Person</a:t>
            </a:r>
          </a:p>
        </p:txBody>
      </p:sp>
    </p:spTree>
    <p:extLst>
      <p:ext uri="{BB962C8B-B14F-4D97-AF65-F5344CB8AC3E}">
        <p14:creationId xmlns:p14="http://schemas.microsoft.com/office/powerpoint/2010/main" val="3610969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ontent Placeholder 76805"/>
          <p:cNvGrpSpPr>
            <a:grpSpLocks noChangeAspect="1"/>
          </p:cNvGrpSpPr>
          <p:nvPr/>
        </p:nvGrpSpPr>
        <p:grpSpPr bwMode="auto">
          <a:xfrm>
            <a:off x="1584960" y="2226312"/>
            <a:ext cx="6583680" cy="3680460"/>
            <a:chOff x="1671" y="948"/>
            <a:chExt cx="2418" cy="2421"/>
          </a:xfrm>
        </p:grpSpPr>
        <p:sp>
          <p:nvSpPr>
            <p:cNvPr id="3" name="_s8196"/>
            <p:cNvSpPr>
              <a:spLocks noChangeShapeType="1"/>
            </p:cNvSpPr>
            <p:nvPr/>
          </p:nvSpPr>
          <p:spPr bwMode="auto">
            <a:xfrm flipH="1" flipV="1">
              <a:off x="2453" y="1649"/>
              <a:ext cx="252" cy="3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4" name="_s8197"/>
            <p:cNvSpPr>
              <a:spLocks noChangeArrowheads="1"/>
            </p:cNvSpPr>
            <p:nvPr/>
          </p:nvSpPr>
          <p:spPr bwMode="auto">
            <a:xfrm>
              <a:off x="2007" y="1168"/>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PEOSH</a:t>
              </a:r>
            </a:p>
          </p:txBody>
        </p:sp>
        <p:sp>
          <p:nvSpPr>
            <p:cNvPr id="5" name="_s8198"/>
            <p:cNvSpPr>
              <a:spLocks noChangeShapeType="1"/>
            </p:cNvSpPr>
            <p:nvPr/>
          </p:nvSpPr>
          <p:spPr bwMode="auto">
            <a:xfrm flipH="1" flipV="1">
              <a:off x="2226" y="2043"/>
              <a:ext cx="387" cy="6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6" name="_s8199"/>
            <p:cNvSpPr>
              <a:spLocks noChangeArrowheads="1"/>
            </p:cNvSpPr>
            <p:nvPr/>
          </p:nvSpPr>
          <p:spPr bwMode="auto">
            <a:xfrm>
              <a:off x="1686" y="1723"/>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960">
                  <a:solidFill>
                    <a:srgbClr val="000000"/>
                  </a:solidFill>
                  <a:latin typeface="Arial" pitchFamily="34" charset="0"/>
                </a:rPr>
                <a:t>Remediation</a:t>
              </a:r>
            </a:p>
            <a:p>
              <a:pPr algn="ctr" defTabSz="975390" eaLnBrk="0" fontAlgn="base" hangingPunct="0">
                <a:spcBef>
                  <a:spcPct val="0"/>
                </a:spcBef>
                <a:spcAft>
                  <a:spcPct val="0"/>
                </a:spcAft>
              </a:pPr>
              <a:r>
                <a:rPr lang="en-US" altLang="en-US" sz="960">
                  <a:solidFill>
                    <a:srgbClr val="000000"/>
                  </a:solidFill>
                  <a:latin typeface="Arial" pitchFamily="34" charset="0"/>
                </a:rPr>
                <a:t>Contractor</a:t>
              </a:r>
            </a:p>
          </p:txBody>
        </p:sp>
        <p:sp>
          <p:nvSpPr>
            <p:cNvPr id="7" name="_s8200"/>
            <p:cNvSpPr>
              <a:spLocks noChangeShapeType="1"/>
            </p:cNvSpPr>
            <p:nvPr/>
          </p:nvSpPr>
          <p:spPr bwMode="auto">
            <a:xfrm flipH="1">
              <a:off x="2305" y="2294"/>
              <a:ext cx="341" cy="1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8" name="_s8201"/>
            <p:cNvSpPr>
              <a:spLocks noChangeArrowheads="1"/>
            </p:cNvSpPr>
            <p:nvPr/>
          </p:nvSpPr>
          <p:spPr bwMode="auto">
            <a:xfrm>
              <a:off x="1797" y="2354"/>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GC</a:t>
              </a:r>
            </a:p>
          </p:txBody>
        </p:sp>
        <p:sp>
          <p:nvSpPr>
            <p:cNvPr id="9" name="_s8202"/>
            <p:cNvSpPr>
              <a:spLocks noChangeShapeType="1"/>
            </p:cNvSpPr>
            <p:nvPr/>
          </p:nvSpPr>
          <p:spPr bwMode="auto">
            <a:xfrm flipH="1">
              <a:off x="2654" y="2413"/>
              <a:ext cx="134" cy="37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10" name="_s8203"/>
            <p:cNvSpPr>
              <a:spLocks noChangeArrowheads="1"/>
            </p:cNvSpPr>
            <p:nvPr/>
          </p:nvSpPr>
          <p:spPr bwMode="auto">
            <a:xfrm>
              <a:off x="2288" y="2766"/>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IAQ</a:t>
              </a:r>
            </a:p>
            <a:p>
              <a:pPr algn="ctr" defTabSz="975390" eaLnBrk="0" fontAlgn="base" hangingPunct="0">
                <a:spcBef>
                  <a:spcPct val="0"/>
                </a:spcBef>
                <a:spcAft>
                  <a:spcPct val="0"/>
                </a:spcAft>
              </a:pPr>
              <a:r>
                <a:rPr lang="en-US" altLang="en-US" sz="1120">
                  <a:solidFill>
                    <a:srgbClr val="000000"/>
                  </a:solidFill>
                  <a:latin typeface="Arial" pitchFamily="34" charset="0"/>
                </a:rPr>
                <a:t>Consult</a:t>
              </a:r>
            </a:p>
          </p:txBody>
        </p:sp>
        <p:sp>
          <p:nvSpPr>
            <p:cNvPr id="11" name="_s8204"/>
            <p:cNvSpPr>
              <a:spLocks noChangeShapeType="1"/>
            </p:cNvSpPr>
            <p:nvPr/>
          </p:nvSpPr>
          <p:spPr bwMode="auto">
            <a:xfrm>
              <a:off x="2974" y="2413"/>
              <a:ext cx="135" cy="36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12" name="_s8205"/>
            <p:cNvSpPr>
              <a:spLocks noChangeArrowheads="1"/>
            </p:cNvSpPr>
            <p:nvPr/>
          </p:nvSpPr>
          <p:spPr bwMode="auto">
            <a:xfrm>
              <a:off x="2929" y="2766"/>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HVAC</a:t>
              </a:r>
            </a:p>
            <a:p>
              <a:pPr algn="ctr" defTabSz="975390" eaLnBrk="0" fontAlgn="base" hangingPunct="0">
                <a:spcBef>
                  <a:spcPct val="0"/>
                </a:spcBef>
                <a:spcAft>
                  <a:spcPct val="0"/>
                </a:spcAft>
              </a:pPr>
              <a:r>
                <a:rPr lang="en-US" altLang="en-US" sz="1120">
                  <a:solidFill>
                    <a:srgbClr val="000000"/>
                  </a:solidFill>
                  <a:latin typeface="Arial" pitchFamily="34" charset="0"/>
                </a:rPr>
                <a:t>Cont.</a:t>
              </a:r>
            </a:p>
          </p:txBody>
        </p:sp>
        <p:sp>
          <p:nvSpPr>
            <p:cNvPr id="13" name="_s8206"/>
            <p:cNvSpPr>
              <a:spLocks noChangeShapeType="1"/>
            </p:cNvSpPr>
            <p:nvPr/>
          </p:nvSpPr>
          <p:spPr bwMode="auto">
            <a:xfrm>
              <a:off x="3116" y="2293"/>
              <a:ext cx="340" cy="1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14" name="_s8207"/>
            <p:cNvSpPr>
              <a:spLocks noChangeArrowheads="1"/>
            </p:cNvSpPr>
            <p:nvPr/>
          </p:nvSpPr>
          <p:spPr bwMode="auto">
            <a:xfrm>
              <a:off x="3419" y="2354"/>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Maint.</a:t>
              </a:r>
            </a:p>
          </p:txBody>
        </p:sp>
        <p:sp>
          <p:nvSpPr>
            <p:cNvPr id="15" name="_s8208"/>
            <p:cNvSpPr>
              <a:spLocks noChangeShapeType="1"/>
            </p:cNvSpPr>
            <p:nvPr/>
          </p:nvSpPr>
          <p:spPr bwMode="auto">
            <a:xfrm flipV="1">
              <a:off x="3147" y="2042"/>
              <a:ext cx="387" cy="6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16" name="_s8209"/>
            <p:cNvSpPr>
              <a:spLocks noChangeArrowheads="1"/>
            </p:cNvSpPr>
            <p:nvPr/>
          </p:nvSpPr>
          <p:spPr bwMode="auto">
            <a:xfrm>
              <a:off x="3530" y="1723"/>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Property</a:t>
              </a:r>
            </a:p>
            <a:p>
              <a:pPr algn="ctr" defTabSz="975390" eaLnBrk="0" fontAlgn="base" hangingPunct="0">
                <a:spcBef>
                  <a:spcPct val="0"/>
                </a:spcBef>
                <a:spcAft>
                  <a:spcPct val="0"/>
                </a:spcAft>
              </a:pPr>
              <a:r>
                <a:rPr lang="en-US" altLang="en-US" sz="1120">
                  <a:solidFill>
                    <a:srgbClr val="000000"/>
                  </a:solidFill>
                  <a:latin typeface="Arial" pitchFamily="34" charset="0"/>
                </a:rPr>
                <a:t>Manager</a:t>
              </a:r>
            </a:p>
          </p:txBody>
        </p:sp>
        <p:sp>
          <p:nvSpPr>
            <p:cNvPr id="17" name="_s8210"/>
            <p:cNvSpPr>
              <a:spLocks noChangeShapeType="1"/>
            </p:cNvSpPr>
            <p:nvPr/>
          </p:nvSpPr>
          <p:spPr bwMode="auto">
            <a:xfrm flipV="1">
              <a:off x="3054" y="1649"/>
              <a:ext cx="253" cy="30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18" name="_s8211"/>
            <p:cNvSpPr>
              <a:spLocks noChangeArrowheads="1"/>
            </p:cNvSpPr>
            <p:nvPr/>
          </p:nvSpPr>
          <p:spPr bwMode="auto">
            <a:xfrm>
              <a:off x="3210" y="1169"/>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Employer</a:t>
              </a:r>
            </a:p>
          </p:txBody>
        </p:sp>
        <p:sp>
          <p:nvSpPr>
            <p:cNvPr id="19" name="_s8212"/>
            <p:cNvSpPr>
              <a:spLocks noChangeShapeType="1"/>
            </p:cNvSpPr>
            <p:nvPr/>
          </p:nvSpPr>
          <p:spPr bwMode="auto">
            <a:xfrm flipV="1">
              <a:off x="2880" y="1494"/>
              <a:ext cx="0" cy="39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vert="horz" wrap="square" lIns="73152" tIns="36576" rIns="73152" bIns="36576" numCol="1" anchor="ctr" anchorCtr="0" compatLnSpc="1">
              <a:prstTxWarp prst="textNoShape">
                <a:avLst/>
              </a:prstTxWarp>
            </a:bodyPr>
            <a:lstStyle/>
            <a:p>
              <a:pPr defTabSz="975390" fontAlgn="base">
                <a:spcBef>
                  <a:spcPct val="0"/>
                </a:spcBef>
                <a:spcAft>
                  <a:spcPct val="0"/>
                </a:spcAft>
              </a:pPr>
              <a:endParaRPr lang="en-US" sz="1920">
                <a:solidFill>
                  <a:srgbClr val="000000"/>
                </a:solidFill>
                <a:latin typeface="Arial" pitchFamily="34" charset="0"/>
              </a:endParaRPr>
            </a:p>
          </p:txBody>
        </p:sp>
        <p:sp>
          <p:nvSpPr>
            <p:cNvPr id="20" name="_s8213"/>
            <p:cNvSpPr>
              <a:spLocks noChangeArrowheads="1"/>
            </p:cNvSpPr>
            <p:nvPr/>
          </p:nvSpPr>
          <p:spPr bwMode="auto">
            <a:xfrm>
              <a:off x="2608" y="950"/>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120">
                  <a:solidFill>
                    <a:srgbClr val="000000"/>
                  </a:solidFill>
                  <a:latin typeface="Arial" pitchFamily="34" charset="0"/>
                </a:rPr>
                <a:t>Employee</a:t>
              </a:r>
            </a:p>
          </p:txBody>
        </p:sp>
        <p:sp>
          <p:nvSpPr>
            <p:cNvPr id="21" name="_s8214"/>
            <p:cNvSpPr>
              <a:spLocks noChangeArrowheads="1"/>
            </p:cNvSpPr>
            <p:nvPr/>
          </p:nvSpPr>
          <p:spPr bwMode="auto">
            <a:xfrm>
              <a:off x="2608" y="1887"/>
              <a:ext cx="545" cy="545"/>
            </a:xfrm>
            <a:prstGeom prst="ellipse">
              <a:avLst/>
            </a:prstGeom>
            <a:solidFill>
              <a:schemeClr val="accent1"/>
            </a:solidFill>
            <a:ln w="9525">
              <a:solidFill>
                <a:schemeClr val="tx1"/>
              </a:solidFill>
              <a:round/>
              <a:headEnd/>
              <a:tailEnd/>
            </a:ln>
          </p:spPr>
          <p:txBody>
            <a:bodyPr vert="horz" wrap="none" lIns="73152" tIns="36576" rIns="73152" bIns="36576" numCol="1" anchor="ctr" anchorCtr="0" compatLnSpc="1">
              <a:prstTxWarp prst="textNoShape">
                <a:avLst/>
              </a:prstTxWarp>
            </a:bodyPr>
            <a:lstStyle/>
            <a:p>
              <a:pPr algn="ctr" defTabSz="975390" eaLnBrk="0" fontAlgn="base" hangingPunct="0">
                <a:spcBef>
                  <a:spcPct val="0"/>
                </a:spcBef>
                <a:spcAft>
                  <a:spcPct val="0"/>
                </a:spcAft>
              </a:pPr>
              <a:r>
                <a:rPr lang="en-US" altLang="en-US" sz="1280" b="1">
                  <a:solidFill>
                    <a:srgbClr val="000000"/>
                  </a:solidFill>
                  <a:latin typeface="Arial" pitchFamily="34" charset="0"/>
                </a:rPr>
                <a:t>Desig.</a:t>
              </a:r>
            </a:p>
            <a:p>
              <a:pPr algn="ctr" defTabSz="975390" eaLnBrk="0" fontAlgn="base" hangingPunct="0">
                <a:spcBef>
                  <a:spcPct val="0"/>
                </a:spcBef>
                <a:spcAft>
                  <a:spcPct val="0"/>
                </a:spcAft>
              </a:pPr>
              <a:r>
                <a:rPr lang="en-US" altLang="en-US" sz="1280" b="1">
                  <a:solidFill>
                    <a:srgbClr val="000000"/>
                  </a:solidFill>
                  <a:latin typeface="Arial" pitchFamily="34" charset="0"/>
                </a:rPr>
                <a:t>Person</a:t>
              </a:r>
            </a:p>
          </p:txBody>
        </p:sp>
      </p:grpSp>
      <p:sp>
        <p:nvSpPr>
          <p:cNvPr id="76804" name="Rectangle 4"/>
          <p:cNvSpPr>
            <a:spLocks noGrp="1" noChangeArrowheads="1"/>
          </p:cNvSpPr>
          <p:nvPr>
            <p:ph type="title"/>
          </p:nvPr>
        </p:nvSpPr>
        <p:spPr/>
        <p:txBody>
          <a:bodyPr/>
          <a:lstStyle/>
          <a:p>
            <a:r>
              <a:rPr lang="en-US" altLang="en-US"/>
              <a:t>Management of IAQ</a:t>
            </a:r>
            <a:br>
              <a:rPr lang="en-US" altLang="en-US"/>
            </a:br>
            <a:r>
              <a:rPr lang="en-US" altLang="en-US"/>
              <a:t>A Coordinated Effort</a:t>
            </a:r>
          </a:p>
        </p:txBody>
      </p:sp>
    </p:spTree>
    <p:extLst>
      <p:ext uri="{BB962C8B-B14F-4D97-AF65-F5344CB8AC3E}">
        <p14:creationId xmlns:p14="http://schemas.microsoft.com/office/powerpoint/2010/main" val="6023002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487682" y="2106007"/>
            <a:ext cx="5860767" cy="3680823"/>
          </a:xfrm>
        </p:spPr>
        <p:txBody>
          <a:bodyPr/>
          <a:lstStyle/>
          <a:p>
            <a:pPr marL="321321" indent="-232418">
              <a:spcAft>
                <a:spcPts val="1920"/>
              </a:spcAft>
            </a:pPr>
            <a:r>
              <a:rPr lang="en-US" altLang="en-US" sz="2080" dirty="0"/>
              <a:t>Problems occur in many types of buildings</a:t>
            </a:r>
          </a:p>
          <a:p>
            <a:pPr marL="321321" indent="-232418">
              <a:spcAft>
                <a:spcPts val="1920"/>
              </a:spcAft>
            </a:pPr>
            <a:r>
              <a:rPr lang="en-US" altLang="en-US" sz="2080" dirty="0"/>
              <a:t>Problems reflect both comfort and health related issues</a:t>
            </a:r>
          </a:p>
          <a:p>
            <a:pPr marL="321321" indent="-232418">
              <a:spcBef>
                <a:spcPts val="0"/>
              </a:spcBef>
            </a:pPr>
            <a:r>
              <a:rPr lang="en-US" altLang="en-US" sz="2080" dirty="0"/>
              <a:t>Primary sources of IAQ problems include:</a:t>
            </a:r>
          </a:p>
          <a:p>
            <a:pPr marL="773455" lvl="1" indent="-274329">
              <a:spcBef>
                <a:spcPts val="0"/>
              </a:spcBef>
              <a:buFont typeface="Courier New" panose="02070309020205020404" pitchFamily="49" charset="0"/>
              <a:buChar char="o"/>
            </a:pPr>
            <a:r>
              <a:rPr lang="en-US" altLang="en-US" sz="2080" dirty="0"/>
              <a:t>Ventilation</a:t>
            </a:r>
          </a:p>
          <a:p>
            <a:pPr marL="773455" lvl="1" indent="-274329">
              <a:spcBef>
                <a:spcPts val="0"/>
              </a:spcBef>
              <a:buFont typeface="Courier New" panose="02070309020205020404" pitchFamily="49" charset="0"/>
              <a:buChar char="o"/>
            </a:pPr>
            <a:r>
              <a:rPr lang="en-US" altLang="en-US" sz="2080" dirty="0"/>
              <a:t>Contaminants generated indoors</a:t>
            </a:r>
          </a:p>
          <a:p>
            <a:pPr marL="773455" lvl="1" indent="-274329">
              <a:spcBef>
                <a:spcPts val="0"/>
              </a:spcBef>
              <a:buFont typeface="Courier New" panose="02070309020205020404" pitchFamily="49" charset="0"/>
              <a:buChar char="o"/>
            </a:pPr>
            <a:r>
              <a:rPr lang="en-US" altLang="en-US" sz="2080" dirty="0"/>
              <a:t>Infiltration of outdoor contaminants</a:t>
            </a:r>
          </a:p>
          <a:p>
            <a:pPr marL="773455" lvl="1" indent="-274329">
              <a:spcBef>
                <a:spcPts val="0"/>
              </a:spcBef>
              <a:buFont typeface="Courier New" panose="02070309020205020404" pitchFamily="49" charset="0"/>
              <a:buChar char="o"/>
            </a:pPr>
            <a:r>
              <a:rPr lang="en-US" altLang="en-US" sz="2080" dirty="0"/>
              <a:t>Unidentified sources</a:t>
            </a:r>
          </a:p>
        </p:txBody>
      </p:sp>
      <p:sp>
        <p:nvSpPr>
          <p:cNvPr id="44034" name="Rectangle 2"/>
          <p:cNvSpPr>
            <a:spLocks noGrp="1" noChangeArrowheads="1"/>
          </p:cNvSpPr>
          <p:nvPr>
            <p:ph type="title"/>
          </p:nvPr>
        </p:nvSpPr>
        <p:spPr/>
        <p:txBody>
          <a:bodyPr/>
          <a:lstStyle/>
          <a:p>
            <a:r>
              <a:rPr lang="en-US" altLang="en-US"/>
              <a:t>IAQ Basics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736" y="2106007"/>
            <a:ext cx="2814865" cy="4073601"/>
          </a:xfrm>
          <a:prstGeom prst="rect">
            <a:avLst/>
          </a:prstGeom>
        </p:spPr>
      </p:pic>
    </p:spTree>
    <p:extLst>
      <p:ext uri="{BB962C8B-B14F-4D97-AF65-F5344CB8AC3E}">
        <p14:creationId xmlns:p14="http://schemas.microsoft.com/office/powerpoint/2010/main" val="2442570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New Jersey School Ethics Act</a:t>
            </a:r>
          </a:p>
        </p:txBody>
      </p:sp>
      <p:sp>
        <p:nvSpPr>
          <p:cNvPr id="3" name="Content Placeholder 2"/>
          <p:cNvSpPr>
            <a:spLocks noGrp="1"/>
          </p:cNvSpPr>
          <p:nvPr>
            <p:ph idx="1"/>
          </p:nvPr>
        </p:nvSpPr>
        <p:spPr>
          <a:xfrm>
            <a:off x="990600" y="2186746"/>
            <a:ext cx="7982736" cy="3604454"/>
          </a:xfrm>
        </p:spPr>
        <p:txBody>
          <a:bodyPr>
            <a:noAutofit/>
          </a:bodyPr>
          <a:lstStyle/>
          <a:p>
            <a:pPr>
              <a:lnSpc>
                <a:spcPct val="100000"/>
              </a:lnSpc>
              <a:spcBef>
                <a:spcPts val="1200"/>
              </a:spcBef>
            </a:pPr>
            <a:r>
              <a:rPr lang="en-US" sz="1920" dirty="0"/>
              <a:t>Mandates that members of boards of education avoid conduct which violates their public trust or which creates a justifiable impression that the public trust is being violated.    </a:t>
            </a:r>
          </a:p>
          <a:p>
            <a:pPr>
              <a:lnSpc>
                <a:spcPct val="100000"/>
              </a:lnSpc>
              <a:spcBef>
                <a:spcPts val="1200"/>
              </a:spcBef>
            </a:pPr>
            <a:r>
              <a:rPr lang="en-US" sz="1920" dirty="0"/>
              <a:t>Identifies prohibited activities that would be conflicts of interest</a:t>
            </a:r>
          </a:p>
          <a:p>
            <a:pPr>
              <a:lnSpc>
                <a:spcPct val="100000"/>
              </a:lnSpc>
              <a:spcBef>
                <a:spcPts val="1200"/>
              </a:spcBef>
            </a:pPr>
            <a:r>
              <a:rPr lang="en-US" sz="1920" dirty="0"/>
              <a:t>Includes a code of ethics for school board members</a:t>
            </a:r>
          </a:p>
        </p:txBody>
      </p:sp>
    </p:spTree>
    <p:extLst>
      <p:ext uri="{BB962C8B-B14F-4D97-AF65-F5344CB8AC3E}">
        <p14:creationId xmlns:p14="http://schemas.microsoft.com/office/powerpoint/2010/main" val="3470847847"/>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Acceptable IAQ</a:t>
            </a:r>
          </a:p>
        </p:txBody>
      </p:sp>
      <p:sp>
        <p:nvSpPr>
          <p:cNvPr id="48131" name="Rectangle 3"/>
          <p:cNvSpPr>
            <a:spLocks noGrp="1" noChangeArrowheads="1"/>
          </p:cNvSpPr>
          <p:nvPr>
            <p:ph type="body" sz="half" idx="4294967295"/>
          </p:nvPr>
        </p:nvSpPr>
        <p:spPr>
          <a:xfrm>
            <a:off x="487680" y="2228074"/>
            <a:ext cx="8593873" cy="3657600"/>
          </a:xfrm>
        </p:spPr>
        <p:txBody>
          <a:bodyPr/>
          <a:lstStyle/>
          <a:p>
            <a:pPr algn="ctr">
              <a:lnSpc>
                <a:spcPct val="150000"/>
              </a:lnSpc>
              <a:buFont typeface="Wingdings" panose="05000000000000000000" pitchFamily="2" charset="2"/>
              <a:buNone/>
            </a:pPr>
            <a:r>
              <a:rPr lang="en-US" altLang="en-US" sz="2080" dirty="0"/>
              <a:t>ASHRAE defines acceptable IAQ as:</a:t>
            </a:r>
          </a:p>
          <a:p>
            <a:pPr marL="177806" indent="5081" algn="ctr">
              <a:lnSpc>
                <a:spcPct val="150000"/>
              </a:lnSpc>
              <a:spcBef>
                <a:spcPct val="40000"/>
              </a:spcBef>
              <a:buNone/>
            </a:pPr>
            <a:r>
              <a:rPr lang="en-US" altLang="en-US" sz="2640" dirty="0"/>
              <a:t>“air in which there are no known contaminants at </a:t>
            </a:r>
            <a:r>
              <a:rPr lang="en-US" altLang="en-US" sz="2640" u="sng" dirty="0"/>
              <a:t>harmful concentrations</a:t>
            </a:r>
            <a:r>
              <a:rPr lang="en-US" altLang="en-US" sz="2640" dirty="0"/>
              <a:t>, as determined by authorities and at which  a substantial </a:t>
            </a:r>
            <a:r>
              <a:rPr lang="en-US" altLang="en-US" sz="2640" u="sng" dirty="0"/>
              <a:t>majority (80% or more) of the people</a:t>
            </a:r>
            <a:r>
              <a:rPr lang="en-US" altLang="en-US" sz="2640" dirty="0"/>
              <a:t> exposed do not express dissatisfaction”</a:t>
            </a:r>
          </a:p>
        </p:txBody>
      </p:sp>
    </p:spTree>
    <p:extLst>
      <p:ext uri="{BB962C8B-B14F-4D97-AF65-F5344CB8AC3E}">
        <p14:creationId xmlns:p14="http://schemas.microsoft.com/office/powerpoint/2010/main" val="11727710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Grp="1" noChangeArrowheads="1"/>
          </p:cNvSpPr>
          <p:nvPr>
            <p:ph idx="1"/>
          </p:nvPr>
        </p:nvSpPr>
        <p:spPr>
          <a:xfrm>
            <a:off x="624468" y="2453870"/>
            <a:ext cx="8641453" cy="3453447"/>
          </a:xfrm>
        </p:spPr>
        <p:txBody>
          <a:bodyPr/>
          <a:lstStyle/>
          <a:p>
            <a:pPr>
              <a:lnSpc>
                <a:spcPct val="150000"/>
              </a:lnSpc>
              <a:spcBef>
                <a:spcPct val="50000"/>
              </a:spcBef>
              <a:buFont typeface="Courier New" panose="02070309020205020404" pitchFamily="49" charset="0"/>
              <a:buChar char="o"/>
            </a:pPr>
            <a:r>
              <a:rPr lang="en-US" altLang="en-US" dirty="0"/>
              <a:t>Varied and non-specific</a:t>
            </a:r>
          </a:p>
          <a:p>
            <a:pPr>
              <a:lnSpc>
                <a:spcPct val="150000"/>
              </a:lnSpc>
              <a:spcBef>
                <a:spcPct val="50000"/>
              </a:spcBef>
              <a:buFont typeface="Courier New" panose="02070309020205020404" pitchFamily="49" charset="0"/>
              <a:buChar char="o"/>
            </a:pPr>
            <a:r>
              <a:rPr lang="en-US" altLang="en-US" dirty="0"/>
              <a:t>Reports of health-related problems and comfort issues</a:t>
            </a:r>
          </a:p>
          <a:p>
            <a:pPr>
              <a:lnSpc>
                <a:spcPct val="150000"/>
              </a:lnSpc>
              <a:spcBef>
                <a:spcPct val="50000"/>
              </a:spcBef>
              <a:buFont typeface="Courier New" panose="02070309020205020404" pitchFamily="49" charset="0"/>
              <a:buChar char="o"/>
            </a:pPr>
            <a:r>
              <a:rPr lang="en-US" altLang="en-US" dirty="0"/>
              <a:t>Air monitoring does not always support their existence</a:t>
            </a:r>
          </a:p>
        </p:txBody>
      </p:sp>
      <p:sp>
        <p:nvSpPr>
          <p:cNvPr id="284674" name="Rectangle 2"/>
          <p:cNvSpPr>
            <a:spLocks noGrp="1" noChangeArrowheads="1"/>
          </p:cNvSpPr>
          <p:nvPr>
            <p:ph type="title"/>
          </p:nvPr>
        </p:nvSpPr>
        <p:spPr/>
        <p:txBody>
          <a:bodyPr/>
          <a:lstStyle/>
          <a:p>
            <a:r>
              <a:rPr lang="en-US" altLang="en-US" dirty="0"/>
              <a:t>IAQ Basics – Health Effects</a:t>
            </a:r>
          </a:p>
        </p:txBody>
      </p:sp>
    </p:spTree>
    <p:extLst>
      <p:ext uri="{BB962C8B-B14F-4D97-AF65-F5344CB8AC3E}">
        <p14:creationId xmlns:p14="http://schemas.microsoft.com/office/powerpoint/2010/main" val="25322161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3"/>
          <p:cNvSpPr>
            <a:spLocks noGrp="1" noChangeArrowheads="1"/>
          </p:cNvSpPr>
          <p:nvPr>
            <p:ph idx="1"/>
          </p:nvPr>
        </p:nvSpPr>
        <p:spPr>
          <a:xfrm>
            <a:off x="231946" y="2239059"/>
            <a:ext cx="4210705" cy="3680823"/>
          </a:xfrm>
        </p:spPr>
        <p:txBody>
          <a:bodyPr/>
          <a:lstStyle/>
          <a:p>
            <a:pPr algn="ctr">
              <a:lnSpc>
                <a:spcPct val="90000"/>
              </a:lnSpc>
              <a:buFont typeface="Wingdings" panose="05000000000000000000" pitchFamily="2" charset="2"/>
              <a:buNone/>
            </a:pPr>
            <a:r>
              <a:rPr lang="en-US" altLang="en-US" sz="2080" b="1" dirty="0"/>
              <a:t>SBS Symptoms:</a:t>
            </a:r>
          </a:p>
          <a:p>
            <a:pPr lvl="1">
              <a:lnSpc>
                <a:spcPct val="90000"/>
              </a:lnSpc>
              <a:spcBef>
                <a:spcPct val="40000"/>
              </a:spcBef>
              <a:buFont typeface="Courier New" panose="02070309020205020404" pitchFamily="49" charset="0"/>
              <a:buChar char="o"/>
            </a:pPr>
            <a:r>
              <a:rPr lang="en-US" altLang="en-US" sz="2080" dirty="0"/>
              <a:t>Do not fit the pattern of any particular illness</a:t>
            </a:r>
          </a:p>
          <a:p>
            <a:pPr lvl="1">
              <a:lnSpc>
                <a:spcPct val="90000"/>
              </a:lnSpc>
              <a:spcBef>
                <a:spcPct val="50000"/>
              </a:spcBef>
              <a:buFont typeface="Courier New" panose="02070309020205020404" pitchFamily="49" charset="0"/>
              <a:buChar char="o"/>
            </a:pPr>
            <a:r>
              <a:rPr lang="en-US" altLang="en-US" sz="2080" dirty="0"/>
              <a:t>Difficult to trace to a specific source </a:t>
            </a:r>
          </a:p>
          <a:p>
            <a:pPr lvl="1">
              <a:lnSpc>
                <a:spcPct val="90000"/>
              </a:lnSpc>
              <a:spcBef>
                <a:spcPct val="50000"/>
              </a:spcBef>
              <a:buFont typeface="Courier New" panose="02070309020205020404" pitchFamily="49" charset="0"/>
              <a:buChar char="o"/>
            </a:pPr>
            <a:r>
              <a:rPr lang="en-US" altLang="en-US" sz="2080" dirty="0"/>
              <a:t>Relief occurs upon leaving the building</a:t>
            </a:r>
          </a:p>
        </p:txBody>
      </p:sp>
      <p:sp>
        <p:nvSpPr>
          <p:cNvPr id="286722" name="Rectangle 2"/>
          <p:cNvSpPr>
            <a:spLocks noGrp="1" noChangeArrowheads="1"/>
          </p:cNvSpPr>
          <p:nvPr>
            <p:ph type="title"/>
          </p:nvPr>
        </p:nvSpPr>
        <p:spPr/>
        <p:txBody>
          <a:bodyPr/>
          <a:lstStyle/>
          <a:p>
            <a:r>
              <a:rPr lang="en-US" altLang="en-US" sz="2880" dirty="0"/>
              <a:t>Sick Building Syndrome (SBS) vs. </a:t>
            </a:r>
            <a:br>
              <a:rPr lang="en-US" altLang="en-US" sz="2880" dirty="0"/>
            </a:br>
            <a:r>
              <a:rPr lang="en-US" altLang="en-US" sz="2880" dirty="0"/>
              <a:t>Building-Related Illness (BRI)</a:t>
            </a:r>
          </a:p>
        </p:txBody>
      </p:sp>
      <p:sp>
        <p:nvSpPr>
          <p:cNvPr id="286724" name="Rectangle 4"/>
          <p:cNvSpPr>
            <a:spLocks noGrp="1" noChangeArrowheads="1"/>
          </p:cNvSpPr>
          <p:nvPr>
            <p:ph type="body" sz="half" idx="4294967295"/>
          </p:nvPr>
        </p:nvSpPr>
        <p:spPr>
          <a:xfrm>
            <a:off x="4876800" y="2257039"/>
            <a:ext cx="4329595" cy="3230880"/>
          </a:xfrm>
        </p:spPr>
        <p:txBody>
          <a:bodyPr/>
          <a:lstStyle/>
          <a:p>
            <a:pPr algn="ctr">
              <a:lnSpc>
                <a:spcPct val="90000"/>
              </a:lnSpc>
              <a:buFont typeface="Wingdings" panose="05000000000000000000" pitchFamily="2" charset="2"/>
              <a:buNone/>
            </a:pPr>
            <a:r>
              <a:rPr lang="en-US" altLang="en-US" sz="2080" b="1" dirty="0"/>
              <a:t>BRI Symptoms:</a:t>
            </a:r>
          </a:p>
          <a:p>
            <a:pPr lvl="1">
              <a:lnSpc>
                <a:spcPct val="90000"/>
              </a:lnSpc>
              <a:spcBef>
                <a:spcPct val="40000"/>
              </a:spcBef>
              <a:buFont typeface="Courier New" panose="02070309020205020404" pitchFamily="49" charset="0"/>
              <a:buChar char="o"/>
            </a:pPr>
            <a:r>
              <a:rPr lang="en-US" altLang="en-US" sz="2080" dirty="0"/>
              <a:t>Are often accompanied by physical signs identified by a physician and/or laboratory findings</a:t>
            </a:r>
          </a:p>
          <a:p>
            <a:pPr lvl="1">
              <a:lnSpc>
                <a:spcPct val="90000"/>
              </a:lnSpc>
              <a:spcBef>
                <a:spcPct val="40000"/>
              </a:spcBef>
              <a:buFont typeface="Courier New" panose="02070309020205020404" pitchFamily="49" charset="0"/>
              <a:buChar char="o"/>
            </a:pPr>
            <a:r>
              <a:rPr lang="en-US" altLang="en-US" sz="2080" dirty="0"/>
              <a:t>Relief from illness may not occur upon leaving the building</a:t>
            </a:r>
          </a:p>
        </p:txBody>
      </p:sp>
    </p:spTree>
    <p:extLst>
      <p:ext uri="{BB962C8B-B14F-4D97-AF65-F5344CB8AC3E}">
        <p14:creationId xmlns:p14="http://schemas.microsoft.com/office/powerpoint/2010/main" val="1544776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Grp="1" noChangeArrowheads="1"/>
          </p:cNvSpPr>
          <p:nvPr>
            <p:ph idx="1"/>
          </p:nvPr>
        </p:nvSpPr>
        <p:spPr>
          <a:xfrm>
            <a:off x="304800" y="2372797"/>
            <a:ext cx="3902624" cy="3680823"/>
          </a:xfrm>
        </p:spPr>
        <p:txBody>
          <a:bodyPr/>
          <a:lstStyle/>
          <a:p>
            <a:pPr algn="ctr">
              <a:buFont typeface="Wingdings" panose="05000000000000000000" pitchFamily="2" charset="2"/>
              <a:buNone/>
            </a:pPr>
            <a:r>
              <a:rPr lang="en-US" altLang="en-US" sz="2080" b="1" dirty="0"/>
              <a:t>SBS</a:t>
            </a:r>
          </a:p>
          <a:p>
            <a:pPr marL="640100" lvl="1" indent="-274329">
              <a:buFont typeface="Courier New" panose="02070309020205020404" pitchFamily="49" charset="0"/>
              <a:buChar char="o"/>
            </a:pPr>
            <a:r>
              <a:rPr lang="en-US" altLang="en-US" sz="2080" dirty="0"/>
              <a:t>Headaches</a:t>
            </a:r>
          </a:p>
          <a:p>
            <a:pPr marL="640100" lvl="1" indent="-274329">
              <a:buFont typeface="Courier New" panose="02070309020205020404" pitchFamily="49" charset="0"/>
              <a:buChar char="o"/>
            </a:pPr>
            <a:r>
              <a:rPr lang="en-US" altLang="en-US" sz="2080" dirty="0"/>
              <a:t>Eye, nose, throat irritation</a:t>
            </a:r>
          </a:p>
          <a:p>
            <a:pPr marL="640100" lvl="1" indent="-274329">
              <a:buFont typeface="Courier New" panose="02070309020205020404" pitchFamily="49" charset="0"/>
              <a:buChar char="o"/>
            </a:pPr>
            <a:r>
              <a:rPr lang="en-US" altLang="en-US" sz="2080" dirty="0"/>
              <a:t>Dry or itchy skin</a:t>
            </a:r>
          </a:p>
          <a:p>
            <a:pPr marL="640100" lvl="1" indent="-274329">
              <a:buFont typeface="Courier New" panose="02070309020205020404" pitchFamily="49" charset="0"/>
              <a:buChar char="o"/>
            </a:pPr>
            <a:r>
              <a:rPr lang="en-US" altLang="en-US" sz="2080" dirty="0"/>
              <a:t>Fatigue</a:t>
            </a:r>
          </a:p>
          <a:p>
            <a:pPr marL="640100" lvl="1" indent="-274329">
              <a:buFont typeface="Courier New" panose="02070309020205020404" pitchFamily="49" charset="0"/>
              <a:buChar char="o"/>
            </a:pPr>
            <a:r>
              <a:rPr lang="en-US" altLang="en-US" sz="2080" dirty="0"/>
              <a:t>Dizziness</a:t>
            </a:r>
          </a:p>
          <a:p>
            <a:pPr marL="640100" lvl="1" indent="-274329">
              <a:buFont typeface="Courier New" panose="02070309020205020404" pitchFamily="49" charset="0"/>
              <a:buChar char="o"/>
            </a:pPr>
            <a:r>
              <a:rPr lang="en-US" altLang="en-US" sz="2080" dirty="0"/>
              <a:t>Nausea</a:t>
            </a:r>
          </a:p>
          <a:p>
            <a:pPr marL="640100" lvl="1" indent="-274329">
              <a:buFont typeface="Courier New" panose="02070309020205020404" pitchFamily="49" charset="0"/>
              <a:buChar char="o"/>
            </a:pPr>
            <a:r>
              <a:rPr lang="en-US" altLang="en-US" sz="2080" dirty="0"/>
              <a:t>Loss of concentration</a:t>
            </a:r>
          </a:p>
        </p:txBody>
      </p:sp>
      <p:sp>
        <p:nvSpPr>
          <p:cNvPr id="288770" name="Rectangle 2"/>
          <p:cNvSpPr>
            <a:spLocks noGrp="1" noChangeArrowheads="1"/>
          </p:cNvSpPr>
          <p:nvPr>
            <p:ph type="title"/>
          </p:nvPr>
        </p:nvSpPr>
        <p:spPr/>
        <p:txBody>
          <a:bodyPr/>
          <a:lstStyle/>
          <a:p>
            <a:r>
              <a:rPr lang="en-US" altLang="en-US" sz="2880" dirty="0"/>
              <a:t>Sick Building Syndrome (SBS) vs. </a:t>
            </a:r>
            <a:br>
              <a:rPr lang="en-US" altLang="en-US" sz="2880" dirty="0"/>
            </a:br>
            <a:r>
              <a:rPr lang="en-US" altLang="en-US" sz="2880" dirty="0"/>
              <a:t>Building-Related Illness (BRI)</a:t>
            </a:r>
          </a:p>
        </p:txBody>
      </p:sp>
      <p:sp>
        <p:nvSpPr>
          <p:cNvPr id="288772" name="Rectangle 4"/>
          <p:cNvSpPr>
            <a:spLocks noGrp="1" noChangeArrowheads="1"/>
          </p:cNvSpPr>
          <p:nvPr>
            <p:ph type="body" sz="half" idx="4294967295"/>
          </p:nvPr>
        </p:nvSpPr>
        <p:spPr>
          <a:xfrm>
            <a:off x="4667744" y="2342316"/>
            <a:ext cx="4491497" cy="3230880"/>
          </a:xfrm>
        </p:spPr>
        <p:txBody>
          <a:bodyPr/>
          <a:lstStyle/>
          <a:p>
            <a:pPr algn="ctr">
              <a:spcAft>
                <a:spcPts val="960"/>
              </a:spcAft>
              <a:buNone/>
            </a:pPr>
            <a:r>
              <a:rPr lang="en-US" altLang="en-US" sz="2080" b="1" dirty="0"/>
              <a:t>BRI</a:t>
            </a:r>
          </a:p>
          <a:p>
            <a:pPr lvl="1">
              <a:spcAft>
                <a:spcPts val="960"/>
              </a:spcAft>
              <a:buFont typeface="Courier New" panose="02070309020205020404" pitchFamily="49" charset="0"/>
              <a:buChar char="o"/>
            </a:pPr>
            <a:r>
              <a:rPr lang="en-US" altLang="en-US" sz="2080" dirty="0"/>
              <a:t>Eye, nose, throat, and upper respiratory tract irritation</a:t>
            </a:r>
          </a:p>
          <a:p>
            <a:pPr lvl="1">
              <a:spcAft>
                <a:spcPts val="960"/>
              </a:spcAft>
              <a:buFont typeface="Courier New" panose="02070309020205020404" pitchFamily="49" charset="0"/>
              <a:buChar char="o"/>
            </a:pPr>
            <a:r>
              <a:rPr lang="en-US" altLang="en-US" sz="2080" dirty="0"/>
              <a:t>Skin irritation or rashes</a:t>
            </a:r>
          </a:p>
          <a:p>
            <a:pPr lvl="1">
              <a:spcAft>
                <a:spcPts val="960"/>
              </a:spcAft>
              <a:buFont typeface="Courier New" panose="02070309020205020404" pitchFamily="49" charset="0"/>
              <a:buChar char="o"/>
            </a:pPr>
            <a:r>
              <a:rPr lang="en-US" altLang="en-US" sz="2080" dirty="0"/>
              <a:t>Chills, fever, cough, chest tightness, congestion, sneezing, runny nose</a:t>
            </a:r>
          </a:p>
          <a:p>
            <a:pPr lvl="1">
              <a:spcAft>
                <a:spcPts val="960"/>
              </a:spcAft>
              <a:buFont typeface="Courier New" panose="02070309020205020404" pitchFamily="49" charset="0"/>
              <a:buChar char="o"/>
            </a:pPr>
            <a:r>
              <a:rPr lang="en-US" altLang="en-US" sz="2080" dirty="0"/>
              <a:t>Muscle aches</a:t>
            </a:r>
          </a:p>
        </p:txBody>
      </p:sp>
    </p:spTree>
    <p:extLst>
      <p:ext uri="{BB962C8B-B14F-4D97-AF65-F5344CB8AC3E}">
        <p14:creationId xmlns:p14="http://schemas.microsoft.com/office/powerpoint/2010/main" val="37813705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altLang="en-US"/>
              <a:t>Building-Related Illnesses</a:t>
            </a:r>
          </a:p>
        </p:txBody>
      </p:sp>
      <p:sp>
        <p:nvSpPr>
          <p:cNvPr id="290819" name="Rectangle 3"/>
          <p:cNvSpPr>
            <a:spLocks noGrp="1" noChangeArrowheads="1"/>
          </p:cNvSpPr>
          <p:nvPr>
            <p:ph type="body" sz="half" idx="4294967295"/>
          </p:nvPr>
        </p:nvSpPr>
        <p:spPr>
          <a:xfrm>
            <a:off x="2039620" y="2305827"/>
            <a:ext cx="5674361" cy="2753360"/>
          </a:xfrm>
        </p:spPr>
        <p:txBody>
          <a:bodyPr/>
          <a:lstStyle/>
          <a:p>
            <a:r>
              <a:rPr lang="en-US" altLang="en-US" sz="2880" dirty="0"/>
              <a:t>Hypersensitivity Pneumonitis</a:t>
            </a:r>
          </a:p>
          <a:p>
            <a:pPr>
              <a:spcBef>
                <a:spcPct val="55000"/>
              </a:spcBef>
            </a:pPr>
            <a:r>
              <a:rPr lang="en-US" altLang="en-US" sz="2880" dirty="0"/>
              <a:t>Asthma</a:t>
            </a:r>
          </a:p>
          <a:p>
            <a:pPr>
              <a:spcBef>
                <a:spcPct val="55000"/>
              </a:spcBef>
            </a:pPr>
            <a:r>
              <a:rPr lang="en-US" altLang="en-US" sz="2880" dirty="0"/>
              <a:t>Chemical Sensitivity</a:t>
            </a:r>
          </a:p>
          <a:p>
            <a:pPr>
              <a:spcBef>
                <a:spcPct val="55000"/>
              </a:spcBef>
            </a:pPr>
            <a:r>
              <a:rPr lang="en-US" altLang="en-US" sz="2880" dirty="0"/>
              <a:t>Legionnaires’ Disease</a:t>
            </a:r>
          </a:p>
        </p:txBody>
      </p:sp>
    </p:spTree>
    <p:extLst>
      <p:ext uri="{BB962C8B-B14F-4D97-AF65-F5344CB8AC3E}">
        <p14:creationId xmlns:p14="http://schemas.microsoft.com/office/powerpoint/2010/main" val="22949775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p:txBody>
          <a:bodyPr/>
          <a:lstStyle/>
          <a:p>
            <a:pPr marL="182864" indent="0">
              <a:lnSpc>
                <a:spcPct val="150000"/>
              </a:lnSpc>
              <a:buNone/>
            </a:pPr>
            <a:r>
              <a:rPr lang="en-US" altLang="en-US" sz="2240" dirty="0"/>
              <a:t>Factors Affecting IAQ:</a:t>
            </a:r>
          </a:p>
          <a:p>
            <a:pPr lvl="1">
              <a:lnSpc>
                <a:spcPct val="150000"/>
              </a:lnSpc>
              <a:spcBef>
                <a:spcPct val="40000"/>
              </a:spcBef>
              <a:buFont typeface="Courier New" panose="02070309020205020404" pitchFamily="49" charset="0"/>
              <a:buChar char="o"/>
            </a:pPr>
            <a:r>
              <a:rPr lang="en-US" altLang="en-US" sz="2240" dirty="0"/>
              <a:t>Activities of building occupants </a:t>
            </a:r>
          </a:p>
          <a:p>
            <a:pPr lvl="1">
              <a:lnSpc>
                <a:spcPct val="150000"/>
              </a:lnSpc>
              <a:spcBef>
                <a:spcPct val="40000"/>
              </a:spcBef>
              <a:buFont typeface="Courier New" panose="02070309020205020404" pitchFamily="49" charset="0"/>
              <a:buChar char="o"/>
            </a:pPr>
            <a:r>
              <a:rPr lang="en-US" altLang="en-US" sz="2240" dirty="0"/>
              <a:t>Design and condition of HVAC</a:t>
            </a:r>
          </a:p>
          <a:p>
            <a:pPr lvl="1">
              <a:lnSpc>
                <a:spcPct val="150000"/>
              </a:lnSpc>
              <a:spcBef>
                <a:spcPct val="40000"/>
              </a:spcBef>
              <a:buFont typeface="Courier New" panose="02070309020205020404" pitchFamily="49" charset="0"/>
              <a:buChar char="o"/>
            </a:pPr>
            <a:r>
              <a:rPr lang="en-US" altLang="en-US" sz="2240" dirty="0"/>
              <a:t>Construction and renovation activities</a:t>
            </a:r>
          </a:p>
          <a:p>
            <a:pPr lvl="1">
              <a:lnSpc>
                <a:spcPct val="150000"/>
              </a:lnSpc>
              <a:spcBef>
                <a:spcPct val="40000"/>
              </a:spcBef>
              <a:buFont typeface="Courier New" panose="02070309020205020404" pitchFamily="49" charset="0"/>
              <a:buChar char="o"/>
            </a:pPr>
            <a:r>
              <a:rPr lang="en-US" altLang="en-US" sz="2240" dirty="0"/>
              <a:t>General outdoor sources</a:t>
            </a:r>
          </a:p>
        </p:txBody>
      </p:sp>
      <p:sp>
        <p:nvSpPr>
          <p:cNvPr id="46082" name="Rectangle 2"/>
          <p:cNvSpPr>
            <a:spLocks noGrp="1" noChangeArrowheads="1"/>
          </p:cNvSpPr>
          <p:nvPr>
            <p:ph type="title"/>
          </p:nvPr>
        </p:nvSpPr>
        <p:spPr/>
        <p:txBody>
          <a:bodyPr/>
          <a:lstStyle/>
          <a:p>
            <a:r>
              <a:rPr lang="en-US" altLang="en-US"/>
              <a:t>IAQ Basics</a:t>
            </a:r>
          </a:p>
        </p:txBody>
      </p:sp>
    </p:spTree>
    <p:extLst>
      <p:ext uri="{BB962C8B-B14F-4D97-AF65-F5344CB8AC3E}">
        <p14:creationId xmlns:p14="http://schemas.microsoft.com/office/powerpoint/2010/main" val="13273195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noChangeArrowheads="1"/>
          </p:cNvSpPr>
          <p:nvPr>
            <p:ph idx="1"/>
          </p:nvPr>
        </p:nvSpPr>
        <p:spPr/>
        <p:txBody>
          <a:bodyPr/>
          <a:lstStyle/>
          <a:p>
            <a:pPr marL="182864" indent="0">
              <a:lnSpc>
                <a:spcPct val="150000"/>
              </a:lnSpc>
              <a:buNone/>
            </a:pPr>
            <a:r>
              <a:rPr lang="en-US" altLang="en-US" sz="2240" dirty="0"/>
              <a:t>Heating Ventilation and Air Conditioning (HVAC)</a:t>
            </a:r>
          </a:p>
          <a:p>
            <a:pPr marL="731543" lvl="1" indent="-365771">
              <a:lnSpc>
                <a:spcPct val="150000"/>
              </a:lnSpc>
              <a:spcBef>
                <a:spcPct val="40000"/>
              </a:spcBef>
              <a:buFont typeface="Courier New" panose="02070309020205020404" pitchFamily="49" charset="0"/>
              <a:buChar char="o"/>
            </a:pPr>
            <a:r>
              <a:rPr lang="en-US" altLang="en-US" sz="2240" dirty="0"/>
              <a:t>Purpose		</a:t>
            </a:r>
          </a:p>
          <a:p>
            <a:pPr marL="1008411" lvl="2" indent="-232418">
              <a:lnSpc>
                <a:spcPct val="150000"/>
              </a:lnSpc>
              <a:spcBef>
                <a:spcPct val="40000"/>
              </a:spcBef>
            </a:pPr>
            <a:r>
              <a:rPr lang="en-US" altLang="en-US" sz="2240" dirty="0"/>
              <a:t>Regulates the temperature and humidity </a:t>
            </a:r>
            <a:br>
              <a:rPr lang="en-US" altLang="en-US" sz="2240" dirty="0"/>
            </a:br>
            <a:r>
              <a:rPr lang="en-US" altLang="en-US" sz="2240" dirty="0"/>
              <a:t>for comfort</a:t>
            </a:r>
          </a:p>
          <a:p>
            <a:pPr marL="1008411" lvl="2" indent="-232418">
              <a:lnSpc>
                <a:spcPct val="150000"/>
              </a:lnSpc>
              <a:spcBef>
                <a:spcPct val="40000"/>
              </a:spcBef>
            </a:pPr>
            <a:r>
              <a:rPr lang="en-US" altLang="en-US" sz="2240" dirty="0"/>
              <a:t>Supplies general ventilation to decrease indoor pollutants</a:t>
            </a:r>
          </a:p>
        </p:txBody>
      </p:sp>
      <p:sp>
        <p:nvSpPr>
          <p:cNvPr id="260098" name="Rectangle 2"/>
          <p:cNvSpPr>
            <a:spLocks noGrp="1" noChangeArrowheads="1"/>
          </p:cNvSpPr>
          <p:nvPr>
            <p:ph type="title"/>
          </p:nvPr>
        </p:nvSpPr>
        <p:spPr/>
        <p:txBody>
          <a:bodyPr/>
          <a:lstStyle/>
          <a:p>
            <a:r>
              <a:rPr lang="en-US" altLang="en-US"/>
              <a:t>IAQ</a:t>
            </a:r>
            <a:br>
              <a:rPr lang="en-US" altLang="en-US"/>
            </a:br>
            <a:r>
              <a:rPr lang="en-US" altLang="en-US"/>
              <a:t>Ventilation System</a:t>
            </a:r>
          </a:p>
        </p:txBody>
      </p:sp>
    </p:spTree>
    <p:extLst>
      <p:ext uri="{BB962C8B-B14F-4D97-AF65-F5344CB8AC3E}">
        <p14:creationId xmlns:p14="http://schemas.microsoft.com/office/powerpoint/2010/main" val="11224835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p:txBody>
          <a:bodyPr/>
          <a:lstStyle/>
          <a:p>
            <a:pPr marL="0" indent="0">
              <a:buNone/>
            </a:pPr>
            <a:r>
              <a:rPr lang="en-US" altLang="en-US" dirty="0"/>
              <a:t>13.1 Scope</a:t>
            </a:r>
          </a:p>
          <a:p>
            <a:pPr marL="0" indent="0">
              <a:spcBef>
                <a:spcPct val="40000"/>
              </a:spcBef>
              <a:buNone/>
            </a:pPr>
            <a:r>
              <a:rPr lang="en-US" altLang="en-US" dirty="0"/>
              <a:t>13.2 Definitions</a:t>
            </a:r>
          </a:p>
          <a:p>
            <a:pPr marL="0" indent="0">
              <a:spcBef>
                <a:spcPct val="40000"/>
              </a:spcBef>
              <a:buNone/>
            </a:pPr>
            <a:r>
              <a:rPr lang="en-US" altLang="en-US" dirty="0"/>
              <a:t>13.3 Compliance Program</a:t>
            </a:r>
          </a:p>
          <a:p>
            <a:pPr marL="0" indent="0">
              <a:spcBef>
                <a:spcPct val="40000"/>
              </a:spcBef>
              <a:buNone/>
            </a:pPr>
            <a:r>
              <a:rPr lang="en-US" altLang="en-US" dirty="0"/>
              <a:t>13.4 Control of Specific Contaminant Sources</a:t>
            </a:r>
          </a:p>
          <a:p>
            <a:pPr marL="0" indent="0">
              <a:spcBef>
                <a:spcPct val="40000"/>
              </a:spcBef>
              <a:buNone/>
            </a:pPr>
            <a:r>
              <a:rPr lang="en-US" altLang="en-US" dirty="0"/>
              <a:t>13.5 Air Quality During Renovation &amp; Remodeling</a:t>
            </a:r>
          </a:p>
          <a:p>
            <a:pPr marL="0" indent="0">
              <a:spcBef>
                <a:spcPct val="40000"/>
              </a:spcBef>
              <a:buNone/>
            </a:pPr>
            <a:r>
              <a:rPr lang="en-US" altLang="en-US" dirty="0"/>
              <a:t>13.6 Recordkeeping</a:t>
            </a:r>
          </a:p>
          <a:p>
            <a:pPr marL="0" indent="0">
              <a:spcBef>
                <a:spcPct val="40000"/>
              </a:spcBef>
              <a:buNone/>
            </a:pPr>
            <a:r>
              <a:rPr lang="en-US" altLang="en-US" dirty="0"/>
              <a:t>13.7 Employer’s Response to Complaints</a:t>
            </a:r>
          </a:p>
          <a:p>
            <a:pPr marL="0" indent="0">
              <a:spcBef>
                <a:spcPct val="40000"/>
              </a:spcBef>
              <a:buNone/>
            </a:pPr>
            <a:r>
              <a:rPr lang="en-US" altLang="en-US" dirty="0"/>
              <a:t>13.8 IAQ Compliance Documents</a:t>
            </a:r>
          </a:p>
        </p:txBody>
      </p:sp>
      <p:sp>
        <p:nvSpPr>
          <p:cNvPr id="52226" name="Rectangle 2"/>
          <p:cNvSpPr>
            <a:spLocks noGrp="1" noChangeArrowheads="1"/>
          </p:cNvSpPr>
          <p:nvPr>
            <p:ph type="title"/>
          </p:nvPr>
        </p:nvSpPr>
        <p:spPr/>
        <p:txBody>
          <a:bodyPr/>
          <a:lstStyle/>
          <a:p>
            <a:r>
              <a:rPr lang="en-US" altLang="en-US" sz="2480"/>
              <a:t>PEOSH IAQ Standard</a:t>
            </a:r>
            <a:br>
              <a:rPr lang="en-US" altLang="en-US" sz="2480"/>
            </a:br>
            <a:r>
              <a:rPr lang="en-US" altLang="en-US" sz="2480"/>
              <a:t>N.J.A.C. 12:100-13 et seq.</a:t>
            </a:r>
          </a:p>
        </p:txBody>
      </p:sp>
    </p:spTree>
    <p:extLst>
      <p:ext uri="{BB962C8B-B14F-4D97-AF65-F5344CB8AC3E}">
        <p14:creationId xmlns:p14="http://schemas.microsoft.com/office/powerpoint/2010/main" val="18993994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idx="1"/>
          </p:nvPr>
        </p:nvSpPr>
        <p:spPr/>
        <p:txBody>
          <a:bodyPr/>
          <a:lstStyle/>
          <a:p>
            <a:pPr eaLnBrk="0" hangingPunct="0">
              <a:lnSpc>
                <a:spcPct val="90000"/>
              </a:lnSpc>
              <a:spcBef>
                <a:spcPct val="0"/>
              </a:spcBef>
              <a:buClrTx/>
              <a:buSzTx/>
              <a:buFontTx/>
              <a:buNone/>
            </a:pPr>
            <a:r>
              <a:rPr lang="en-US" altLang="en-US" sz="2080" dirty="0"/>
              <a:t>Definitions:</a:t>
            </a:r>
          </a:p>
          <a:p>
            <a:pPr>
              <a:lnSpc>
                <a:spcPct val="90000"/>
              </a:lnSpc>
              <a:buFont typeface="Wingdings" panose="05000000000000000000" pitchFamily="2" charset="2"/>
              <a:buNone/>
            </a:pPr>
            <a:endParaRPr lang="en-US" altLang="en-US" sz="2080" dirty="0"/>
          </a:p>
          <a:p>
            <a:pPr marL="182864" indent="0" algn="just">
              <a:lnSpc>
                <a:spcPct val="150000"/>
              </a:lnSpc>
              <a:buNone/>
            </a:pPr>
            <a:r>
              <a:rPr lang="en-US" altLang="en-US" sz="2080" b="1" dirty="0"/>
              <a:t>"Office building"</a:t>
            </a:r>
            <a:r>
              <a:rPr lang="en-US" altLang="en-US" sz="2080" dirty="0"/>
              <a:t> means a building in which administrative, clerical or educational activities are conducted. Examples of facilities and/or operations, which are not office buildings, include repair shops, garages, print shops and warehouses. </a:t>
            </a:r>
          </a:p>
          <a:p>
            <a:pPr>
              <a:lnSpc>
                <a:spcPct val="90000"/>
              </a:lnSpc>
              <a:buFont typeface="Wingdings" panose="05000000000000000000" pitchFamily="2" charset="2"/>
              <a:buNone/>
            </a:pPr>
            <a:endParaRPr lang="en-US" altLang="en-US" sz="2080" dirty="0"/>
          </a:p>
        </p:txBody>
      </p:sp>
      <p:sp>
        <p:nvSpPr>
          <p:cNvPr id="212994" name="Rectangle 2"/>
          <p:cNvSpPr>
            <a:spLocks noGrp="1" noChangeArrowheads="1"/>
          </p:cNvSpPr>
          <p:nvPr>
            <p:ph type="title"/>
          </p:nvPr>
        </p:nvSpPr>
        <p:spPr/>
        <p:txBody>
          <a:bodyPr/>
          <a:lstStyle/>
          <a:p>
            <a:r>
              <a:rPr lang="en-US" altLang="en-US" dirty="0"/>
              <a:t>PEOSH IAQ Standard</a:t>
            </a:r>
            <a:br>
              <a:rPr lang="en-US" altLang="en-US" dirty="0"/>
            </a:br>
            <a:r>
              <a:rPr lang="en-US" altLang="en-US" dirty="0"/>
              <a:t>N.J.A.C. 12:100-13.2</a:t>
            </a:r>
          </a:p>
        </p:txBody>
      </p:sp>
    </p:spTree>
    <p:extLst>
      <p:ext uri="{BB962C8B-B14F-4D97-AF65-F5344CB8AC3E}">
        <p14:creationId xmlns:p14="http://schemas.microsoft.com/office/powerpoint/2010/main" val="42292263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idx="1"/>
          </p:nvPr>
        </p:nvSpPr>
        <p:spPr/>
        <p:txBody>
          <a:bodyPr/>
          <a:lstStyle/>
          <a:p>
            <a:pPr algn="just" eaLnBrk="0" hangingPunct="0">
              <a:lnSpc>
                <a:spcPct val="90000"/>
              </a:lnSpc>
              <a:spcBef>
                <a:spcPct val="0"/>
              </a:spcBef>
              <a:buClrTx/>
              <a:buSzTx/>
              <a:buFontTx/>
              <a:buNone/>
            </a:pPr>
            <a:r>
              <a:rPr lang="en-US" altLang="en-US" sz="2080" dirty="0"/>
              <a:t>Definitions:</a:t>
            </a:r>
            <a:endParaRPr lang="en-US" altLang="en-US" sz="2080" b="1" dirty="0"/>
          </a:p>
          <a:p>
            <a:pPr marL="182864" indent="0" algn="just">
              <a:lnSpc>
                <a:spcPct val="150000"/>
              </a:lnSpc>
              <a:buNone/>
            </a:pPr>
            <a:r>
              <a:rPr lang="en-US" altLang="en-US" sz="2080" b="1" dirty="0"/>
              <a:t>"Renovation and remodeling"</a:t>
            </a:r>
            <a:r>
              <a:rPr lang="en-US" altLang="en-US" sz="2080" dirty="0"/>
              <a:t> means building modification involving activities that include but are not limited to: removal or replacement of walls, roofing, ceilings, floors, carpet, and components such as moldings, cabinets, doors, and windows; painting; decorating; demolition; surface refinishing; and removal or cleaning of ventilation ducts. </a:t>
            </a:r>
          </a:p>
        </p:txBody>
      </p:sp>
      <p:sp>
        <p:nvSpPr>
          <p:cNvPr id="258050" name="Rectangle 2"/>
          <p:cNvSpPr>
            <a:spLocks noGrp="1" noChangeArrowheads="1"/>
          </p:cNvSpPr>
          <p:nvPr>
            <p:ph type="title"/>
          </p:nvPr>
        </p:nvSpPr>
        <p:spPr/>
        <p:txBody>
          <a:bodyPr/>
          <a:lstStyle/>
          <a:p>
            <a:r>
              <a:rPr lang="en-US" altLang="en-US" dirty="0"/>
              <a:t>PEOSH IAQ Standard</a:t>
            </a:r>
            <a:br>
              <a:rPr lang="en-US" altLang="en-US" dirty="0"/>
            </a:br>
            <a:r>
              <a:rPr lang="en-US" altLang="en-US" dirty="0"/>
              <a:t>N.J.A.C. 12:100-13.2</a:t>
            </a:r>
          </a:p>
        </p:txBody>
      </p:sp>
    </p:spTree>
    <p:extLst>
      <p:ext uri="{BB962C8B-B14F-4D97-AF65-F5344CB8AC3E}">
        <p14:creationId xmlns:p14="http://schemas.microsoft.com/office/powerpoint/2010/main" val="296964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609600"/>
            <a:ext cx="7071360" cy="914400"/>
          </a:xfrm>
        </p:spPr>
        <p:txBody>
          <a:bodyPr>
            <a:normAutofit fontScale="90000"/>
          </a:bodyPr>
          <a:lstStyle/>
          <a:p>
            <a:pPr algn="ctr"/>
            <a:br>
              <a:rPr lang="en-US" b="1" u="sng" dirty="0"/>
            </a:br>
            <a:r>
              <a:rPr lang="en-US" dirty="0"/>
              <a:t>School Official Ethics </a:t>
            </a:r>
            <a:br>
              <a:rPr lang="en-US" dirty="0"/>
            </a:br>
            <a:r>
              <a:rPr lang="en-US" dirty="0"/>
              <a:t>School Official Roles and Responsibilities</a:t>
            </a:r>
            <a:endParaRPr lang="en-US" sz="2880" b="1" dirty="0"/>
          </a:p>
        </p:txBody>
      </p:sp>
      <p:sp>
        <p:nvSpPr>
          <p:cNvPr id="3" name="Content Placeholder 2"/>
          <p:cNvSpPr>
            <a:spLocks noGrp="1"/>
          </p:cNvSpPr>
          <p:nvPr>
            <p:ph idx="1"/>
          </p:nvPr>
        </p:nvSpPr>
        <p:spPr>
          <a:xfrm>
            <a:off x="1600200" y="1941830"/>
            <a:ext cx="6705600" cy="3620770"/>
          </a:xfrm>
        </p:spPr>
        <p:txBody>
          <a:bodyPr>
            <a:normAutofit/>
          </a:bodyPr>
          <a:lstStyle/>
          <a:p>
            <a:pPr marL="0" indent="0">
              <a:buNone/>
            </a:pPr>
            <a:endParaRPr lang="en-US" i="1" dirty="0"/>
          </a:p>
          <a:p>
            <a:r>
              <a:rPr lang="en-US" sz="1800" i="1" dirty="0"/>
              <a:t> N.J.S.A. </a:t>
            </a:r>
            <a:r>
              <a:rPr lang="en-US" sz="1800" dirty="0"/>
              <a:t>18A:12-2 – Board Member Conflict of Interest Law</a:t>
            </a:r>
          </a:p>
          <a:p>
            <a:endParaRPr lang="en-US" sz="1800" dirty="0"/>
          </a:p>
          <a:p>
            <a:r>
              <a:rPr lang="en-US" sz="1800" dirty="0"/>
              <a:t>Nepotism Regulation – </a:t>
            </a:r>
            <a:r>
              <a:rPr lang="en-US" sz="1800" i="1" dirty="0"/>
              <a:t>N.J.A.C. </a:t>
            </a:r>
            <a:r>
              <a:rPr lang="en-US" sz="1800" dirty="0"/>
              <a:t>6A:23A-6.2</a:t>
            </a:r>
          </a:p>
          <a:p>
            <a:endParaRPr lang="en-US" sz="1800" dirty="0"/>
          </a:p>
          <a:p>
            <a:r>
              <a:rPr lang="en-US" sz="1800" dirty="0"/>
              <a:t>School Ethics Act - </a:t>
            </a:r>
            <a:r>
              <a:rPr lang="en-US" sz="1800" i="1" dirty="0"/>
              <a:t>N.J.S.A</a:t>
            </a:r>
            <a:r>
              <a:rPr lang="en-US" sz="1800" dirty="0"/>
              <a:t>. 18A:12-21 </a:t>
            </a:r>
            <a:r>
              <a:rPr lang="en-US" sz="1800" i="1" dirty="0"/>
              <a:t>et. seq.</a:t>
            </a:r>
          </a:p>
          <a:p>
            <a:endParaRPr lang="en-US" i="1" dirty="0"/>
          </a:p>
          <a:p>
            <a:endParaRPr lang="en-US" dirty="0"/>
          </a:p>
          <a:p>
            <a:endParaRPr lang="en-US" sz="2560" dirty="0"/>
          </a:p>
          <a:p>
            <a:pPr lvl="1">
              <a:buFont typeface="Courier New" pitchFamily="49" charset="0"/>
              <a:buChar char="o"/>
            </a:pPr>
            <a:endParaRPr lang="en-US" dirty="0"/>
          </a:p>
          <a:p>
            <a:pPr lvl="1">
              <a:buFont typeface="Courier New" pitchFamily="49" charset="0"/>
              <a:buChar char="o"/>
            </a:pPr>
            <a:endParaRPr lang="en-US" dirty="0"/>
          </a:p>
          <a:p>
            <a:endParaRPr lang="en-US" dirty="0"/>
          </a:p>
          <a:p>
            <a:endParaRPr lang="en-US" dirty="0"/>
          </a:p>
        </p:txBody>
      </p:sp>
    </p:spTree>
    <p:extLst>
      <p:ext uri="{BB962C8B-B14F-4D97-AF65-F5344CB8AC3E}">
        <p14:creationId xmlns:p14="http://schemas.microsoft.com/office/powerpoint/2010/main" val="7515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487680" y="2423161"/>
            <a:ext cx="7909561" cy="3516086"/>
          </a:xfrm>
        </p:spPr>
        <p:txBody>
          <a:bodyPr/>
          <a:lstStyle/>
          <a:p>
            <a:pPr marL="182864" indent="0">
              <a:lnSpc>
                <a:spcPct val="90000"/>
              </a:lnSpc>
              <a:spcBef>
                <a:spcPts val="0"/>
              </a:spcBef>
              <a:spcAft>
                <a:spcPts val="1920"/>
              </a:spcAft>
              <a:buNone/>
            </a:pPr>
            <a:r>
              <a:rPr lang="en-US" altLang="en-US" sz="2080" dirty="0"/>
              <a:t>Employer shall identify and train a Designated Person</a:t>
            </a:r>
          </a:p>
          <a:p>
            <a:pPr>
              <a:lnSpc>
                <a:spcPct val="90000"/>
              </a:lnSpc>
              <a:spcBef>
                <a:spcPts val="0"/>
              </a:spcBef>
              <a:spcAft>
                <a:spcPts val="1920"/>
              </a:spcAft>
            </a:pPr>
            <a:r>
              <a:rPr lang="en-US" altLang="en-US" sz="2080" dirty="0"/>
              <a:t>Employer’s </a:t>
            </a:r>
            <a:r>
              <a:rPr lang="en-US" altLang="en-US" sz="2080" b="1" dirty="0"/>
              <a:t>designated person</a:t>
            </a:r>
            <a:r>
              <a:rPr lang="en-US" altLang="en-US" sz="2080" dirty="0"/>
              <a:t> shall:</a:t>
            </a:r>
          </a:p>
          <a:p>
            <a:pPr marL="642684" lvl="1" indent="-276868">
              <a:lnSpc>
                <a:spcPct val="90000"/>
              </a:lnSpc>
              <a:spcBef>
                <a:spcPts val="0"/>
              </a:spcBef>
              <a:spcAft>
                <a:spcPts val="1920"/>
              </a:spcAft>
              <a:buFont typeface="Courier New" panose="02070309020205020404" pitchFamily="49" charset="0"/>
              <a:buChar char="o"/>
            </a:pPr>
            <a:r>
              <a:rPr lang="en-US" altLang="en-US" sz="2080" dirty="0"/>
              <a:t>Establish and follow a preventative maintenance schedule</a:t>
            </a:r>
          </a:p>
          <a:p>
            <a:pPr marL="642684" lvl="1" indent="-276868">
              <a:lnSpc>
                <a:spcPct val="90000"/>
              </a:lnSpc>
              <a:spcBef>
                <a:spcPts val="0"/>
              </a:spcBef>
              <a:spcAft>
                <a:spcPts val="1920"/>
              </a:spcAft>
              <a:buFont typeface="Courier New" panose="02070309020205020404" pitchFamily="49" charset="0"/>
              <a:buChar char="o"/>
            </a:pPr>
            <a:r>
              <a:rPr lang="en-US" altLang="en-US" sz="2080" dirty="0"/>
              <a:t>Ensure that damaged or inoperable components are replaced or repaired promptly, ensure no microbial growth</a:t>
            </a:r>
          </a:p>
        </p:txBody>
      </p:sp>
      <p:sp>
        <p:nvSpPr>
          <p:cNvPr id="54274" name="Rectangle 2"/>
          <p:cNvSpPr>
            <a:spLocks noGrp="1" noChangeArrowheads="1"/>
          </p:cNvSpPr>
          <p:nvPr>
            <p:ph type="title"/>
          </p:nvPr>
        </p:nvSpPr>
        <p:spPr/>
        <p:txBody>
          <a:bodyPr/>
          <a:lstStyle/>
          <a:p>
            <a:r>
              <a:rPr lang="en-US" altLang="en-US" dirty="0"/>
              <a:t>PEOSH IAQ Standard</a:t>
            </a:r>
            <a:br>
              <a:rPr lang="en-US" altLang="en-US" dirty="0"/>
            </a:br>
            <a:r>
              <a:rPr lang="en-US" altLang="en-US" dirty="0"/>
              <a:t>N.J.A.C. 12:100-13.3</a:t>
            </a:r>
          </a:p>
        </p:txBody>
      </p:sp>
    </p:spTree>
    <p:extLst>
      <p:ext uri="{BB962C8B-B14F-4D97-AF65-F5344CB8AC3E}">
        <p14:creationId xmlns:p14="http://schemas.microsoft.com/office/powerpoint/2010/main" val="7345646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243841" y="2226493"/>
            <a:ext cx="9235439" cy="3680823"/>
          </a:xfrm>
        </p:spPr>
        <p:txBody>
          <a:bodyPr/>
          <a:lstStyle/>
          <a:p>
            <a:pPr marL="182864" indent="0">
              <a:lnSpc>
                <a:spcPct val="150000"/>
              </a:lnSpc>
              <a:spcBef>
                <a:spcPct val="50000"/>
              </a:spcBef>
              <a:buNone/>
            </a:pPr>
            <a:r>
              <a:rPr lang="en-US" altLang="en-US" sz="2080" dirty="0"/>
              <a:t>Employer’s </a:t>
            </a:r>
            <a:r>
              <a:rPr lang="en-US" altLang="en-US" sz="2080" b="1" dirty="0"/>
              <a:t>designated person</a:t>
            </a:r>
            <a:r>
              <a:rPr lang="en-US" altLang="en-US" sz="2080" dirty="0"/>
              <a:t> shall:</a:t>
            </a:r>
          </a:p>
          <a:p>
            <a:pPr marL="642684" lvl="1" indent="-276868">
              <a:lnSpc>
                <a:spcPct val="150000"/>
              </a:lnSpc>
              <a:spcBef>
                <a:spcPct val="50000"/>
              </a:spcBef>
              <a:buFont typeface="Courier New" panose="02070309020205020404" pitchFamily="49" charset="0"/>
              <a:buChar char="o"/>
            </a:pPr>
            <a:r>
              <a:rPr lang="en-US" altLang="en-US" sz="2080" dirty="0"/>
              <a:t>Implement the use of general or local exhaust ventilation</a:t>
            </a:r>
          </a:p>
          <a:p>
            <a:pPr marL="642684" lvl="1" indent="-276868">
              <a:lnSpc>
                <a:spcPct val="150000"/>
              </a:lnSpc>
              <a:spcBef>
                <a:spcPct val="50000"/>
              </a:spcBef>
              <a:buFont typeface="Courier New" panose="02070309020205020404" pitchFamily="49" charset="0"/>
              <a:buChar char="o"/>
            </a:pPr>
            <a:r>
              <a:rPr lang="en-US" altLang="en-US" sz="2080" dirty="0"/>
              <a:t>Check the HVAC system when carbon dioxide levels exceed 1,000 ppm</a:t>
            </a:r>
          </a:p>
          <a:p>
            <a:pPr marL="595691" lvl="1" indent="-274329">
              <a:lnSpc>
                <a:spcPct val="150000"/>
              </a:lnSpc>
              <a:spcBef>
                <a:spcPct val="30000"/>
              </a:spcBef>
              <a:buFont typeface="Courier New" panose="02070309020205020404" pitchFamily="49" charset="0"/>
              <a:buChar char="o"/>
            </a:pPr>
            <a:r>
              <a:rPr lang="en-US" altLang="en-US" sz="2080" dirty="0"/>
              <a:t>Check HVAC system if temperature range is outside 68</a:t>
            </a:r>
            <a:r>
              <a:rPr lang="en-US" altLang="en-US" sz="2080" dirty="0">
                <a:cs typeface="Arial" panose="020B0604020202020204" pitchFamily="34" charset="0"/>
              </a:rPr>
              <a:t>°F</a:t>
            </a:r>
            <a:r>
              <a:rPr lang="en-US" altLang="en-US" sz="2080" dirty="0"/>
              <a:t>-79</a:t>
            </a:r>
            <a:r>
              <a:rPr lang="en-US" altLang="en-US" sz="2080" dirty="0">
                <a:cs typeface="Arial" panose="020B0604020202020204" pitchFamily="34" charset="0"/>
              </a:rPr>
              <a:t>°F</a:t>
            </a:r>
            <a:endParaRPr lang="en-US" altLang="en-US" sz="2080" dirty="0"/>
          </a:p>
          <a:p>
            <a:pPr marL="595691" lvl="1" indent="-274329">
              <a:lnSpc>
                <a:spcPct val="150000"/>
              </a:lnSpc>
              <a:spcBef>
                <a:spcPct val="30000"/>
              </a:spcBef>
              <a:buFont typeface="Courier New" panose="02070309020205020404" pitchFamily="49" charset="0"/>
              <a:buChar char="o"/>
            </a:pPr>
            <a:r>
              <a:rPr lang="en-US" altLang="en-US" sz="2080" dirty="0"/>
              <a:t>Prevent contamination of fresh air supply</a:t>
            </a:r>
          </a:p>
          <a:p>
            <a:pPr marL="642684" lvl="1" indent="-276868">
              <a:lnSpc>
                <a:spcPct val="150000"/>
              </a:lnSpc>
              <a:spcBef>
                <a:spcPct val="50000"/>
              </a:spcBef>
            </a:pPr>
            <a:endParaRPr lang="en-US" altLang="en-US" sz="2080" dirty="0"/>
          </a:p>
        </p:txBody>
      </p:sp>
      <p:sp>
        <p:nvSpPr>
          <p:cNvPr id="54274" name="Rectangle 2"/>
          <p:cNvSpPr>
            <a:spLocks noGrp="1" noChangeArrowheads="1"/>
          </p:cNvSpPr>
          <p:nvPr>
            <p:ph type="title"/>
          </p:nvPr>
        </p:nvSpPr>
        <p:spPr/>
        <p:txBody>
          <a:bodyPr/>
          <a:lstStyle/>
          <a:p>
            <a:r>
              <a:rPr lang="en-US" altLang="en-US" dirty="0"/>
              <a:t>PEOSH IAQ Standard</a:t>
            </a:r>
            <a:br>
              <a:rPr lang="en-US" altLang="en-US" dirty="0"/>
            </a:br>
            <a:r>
              <a:rPr lang="en-US" altLang="en-US" dirty="0"/>
              <a:t>N.J.A.C. 12:100-13.3</a:t>
            </a:r>
          </a:p>
        </p:txBody>
      </p:sp>
    </p:spTree>
    <p:extLst>
      <p:ext uri="{BB962C8B-B14F-4D97-AF65-F5344CB8AC3E}">
        <p14:creationId xmlns:p14="http://schemas.microsoft.com/office/powerpoint/2010/main" val="37292072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487681" y="2292294"/>
            <a:ext cx="8503919" cy="3680823"/>
          </a:xfrm>
        </p:spPr>
        <p:txBody>
          <a:bodyPr/>
          <a:lstStyle/>
          <a:p>
            <a:pPr marL="91443" lvl="1" indent="0">
              <a:lnSpc>
                <a:spcPct val="150000"/>
              </a:lnSpc>
              <a:buNone/>
            </a:pPr>
            <a:r>
              <a:rPr lang="en-US" altLang="en-US" sz="2080" dirty="0"/>
              <a:t>Employer’s </a:t>
            </a:r>
            <a:r>
              <a:rPr lang="en-US" altLang="en-US" sz="2080" b="1" dirty="0"/>
              <a:t>designated person</a:t>
            </a:r>
            <a:r>
              <a:rPr lang="en-US" altLang="en-US" sz="2080" dirty="0"/>
              <a:t> shall:</a:t>
            </a:r>
          </a:p>
          <a:p>
            <a:pPr marL="687134" lvl="1" indent="-365771">
              <a:lnSpc>
                <a:spcPct val="150000"/>
              </a:lnSpc>
              <a:spcBef>
                <a:spcPct val="30000"/>
              </a:spcBef>
              <a:buFont typeface="Courier New" panose="02070309020205020404" pitchFamily="49" charset="0"/>
              <a:buChar char="o"/>
            </a:pPr>
            <a:r>
              <a:rPr lang="en-US" altLang="en-US" sz="2080" dirty="0"/>
              <a:t>Check natural ventilation portals are maintained</a:t>
            </a:r>
          </a:p>
          <a:p>
            <a:pPr marL="687134" lvl="1" indent="-365771">
              <a:lnSpc>
                <a:spcPct val="150000"/>
              </a:lnSpc>
              <a:spcBef>
                <a:spcPct val="30000"/>
              </a:spcBef>
              <a:buFont typeface="Courier New" panose="02070309020205020404" pitchFamily="49" charset="0"/>
              <a:buChar char="o"/>
            </a:pPr>
            <a:r>
              <a:rPr lang="en-US" altLang="en-US" sz="2080" dirty="0"/>
              <a:t>Promptly investigate all employee complaints about BRI or SBS</a:t>
            </a:r>
          </a:p>
          <a:p>
            <a:pPr marL="687134" lvl="1" indent="-365771">
              <a:lnSpc>
                <a:spcPct val="150000"/>
              </a:lnSpc>
              <a:spcBef>
                <a:spcPct val="30000"/>
              </a:spcBef>
              <a:buFont typeface="Courier New" panose="02070309020205020404" pitchFamily="49" charset="0"/>
              <a:buChar char="o"/>
            </a:pPr>
            <a:r>
              <a:rPr lang="en-US" altLang="en-US" sz="2080" dirty="0"/>
              <a:t>Prepare written plan (including required components)</a:t>
            </a:r>
          </a:p>
          <a:p>
            <a:pPr marL="687134" lvl="1" indent="-365771">
              <a:lnSpc>
                <a:spcPct val="150000"/>
              </a:lnSpc>
              <a:spcBef>
                <a:spcPct val="30000"/>
              </a:spcBef>
              <a:buFont typeface="Courier New" panose="02070309020205020404" pitchFamily="49" charset="0"/>
              <a:buChar char="o"/>
            </a:pPr>
            <a:r>
              <a:rPr lang="en-US" altLang="en-US" sz="2080" dirty="0"/>
              <a:t>Review and update written plan annually</a:t>
            </a:r>
          </a:p>
        </p:txBody>
      </p:sp>
      <p:sp>
        <p:nvSpPr>
          <p:cNvPr id="55298" name="Rectangle 2"/>
          <p:cNvSpPr>
            <a:spLocks noGrp="1" noChangeArrowheads="1"/>
          </p:cNvSpPr>
          <p:nvPr>
            <p:ph type="title"/>
          </p:nvPr>
        </p:nvSpPr>
        <p:spPr/>
        <p:txBody>
          <a:bodyPr/>
          <a:lstStyle/>
          <a:p>
            <a:r>
              <a:rPr lang="en-US" altLang="en-US" dirty="0"/>
              <a:t>PEOSH IAQ Standard</a:t>
            </a:r>
            <a:br>
              <a:rPr lang="en-US" altLang="en-US" dirty="0"/>
            </a:br>
            <a:r>
              <a:rPr lang="en-US" altLang="en-US" dirty="0"/>
              <a:t>N.J.A.C. 12:100-13.3</a:t>
            </a:r>
          </a:p>
        </p:txBody>
      </p:sp>
    </p:spTree>
    <p:extLst>
      <p:ext uri="{BB962C8B-B14F-4D97-AF65-F5344CB8AC3E}">
        <p14:creationId xmlns:p14="http://schemas.microsoft.com/office/powerpoint/2010/main" val="8277131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487680" y="2301336"/>
            <a:ext cx="8397239" cy="3680823"/>
          </a:xfrm>
        </p:spPr>
        <p:txBody>
          <a:bodyPr/>
          <a:lstStyle/>
          <a:p>
            <a:pPr marL="0" lvl="1" indent="0">
              <a:lnSpc>
                <a:spcPct val="150000"/>
              </a:lnSpc>
              <a:spcAft>
                <a:spcPts val="1920"/>
              </a:spcAft>
              <a:buNone/>
            </a:pPr>
            <a:r>
              <a:rPr lang="en-US" altLang="en-US" sz="2080" b="1" dirty="0"/>
              <a:t>Microbial Contaminants</a:t>
            </a:r>
          </a:p>
          <a:p>
            <a:pPr marL="0" lvl="1" indent="0">
              <a:lnSpc>
                <a:spcPct val="150000"/>
              </a:lnSpc>
              <a:spcAft>
                <a:spcPts val="1920"/>
              </a:spcAft>
              <a:buNone/>
            </a:pPr>
            <a:r>
              <a:rPr lang="en-US" altLang="en-US" sz="2080" dirty="0"/>
              <a:t>Promptly repair water intrusion that can promote growth of biologicals</a:t>
            </a:r>
          </a:p>
          <a:p>
            <a:pPr marL="687134" lvl="1" indent="-365771">
              <a:lnSpc>
                <a:spcPct val="150000"/>
              </a:lnSpc>
              <a:spcBef>
                <a:spcPts val="0"/>
              </a:spcBef>
              <a:spcAft>
                <a:spcPts val="1920"/>
              </a:spcAft>
              <a:buFont typeface="Courier New" panose="02070309020205020404" pitchFamily="49" charset="0"/>
              <a:buChar char="o"/>
            </a:pPr>
            <a:r>
              <a:rPr lang="en-US" altLang="en-US" sz="2080" dirty="0"/>
              <a:t>Remediate damp/wet material by drying or removal within 48hrs of discovery and continue until water intrusion is eliminated</a:t>
            </a:r>
          </a:p>
          <a:p>
            <a:pPr marL="687134" lvl="1" indent="-365771">
              <a:lnSpc>
                <a:spcPct val="150000"/>
              </a:lnSpc>
              <a:spcBef>
                <a:spcPts val="0"/>
              </a:spcBef>
              <a:spcAft>
                <a:spcPts val="1920"/>
              </a:spcAft>
              <a:buFont typeface="Courier New" panose="02070309020205020404" pitchFamily="49" charset="0"/>
              <a:buChar char="o"/>
            </a:pPr>
            <a:r>
              <a:rPr lang="en-US" altLang="en-US" sz="2080" dirty="0"/>
              <a:t>Remove visible microbial contamination</a:t>
            </a:r>
          </a:p>
        </p:txBody>
      </p:sp>
      <p:sp>
        <p:nvSpPr>
          <p:cNvPr id="56322" name="Rectangle 2"/>
          <p:cNvSpPr>
            <a:spLocks noGrp="1" noChangeArrowheads="1"/>
          </p:cNvSpPr>
          <p:nvPr>
            <p:ph type="title"/>
          </p:nvPr>
        </p:nvSpPr>
        <p:spPr/>
        <p:txBody>
          <a:bodyPr/>
          <a:lstStyle/>
          <a:p>
            <a:r>
              <a:rPr lang="en-US" altLang="en-US" dirty="0"/>
              <a:t>Control Indoor Contaminants</a:t>
            </a:r>
          </a:p>
        </p:txBody>
      </p:sp>
    </p:spTree>
    <p:extLst>
      <p:ext uri="{BB962C8B-B14F-4D97-AF65-F5344CB8AC3E}">
        <p14:creationId xmlns:p14="http://schemas.microsoft.com/office/powerpoint/2010/main" val="35775496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137160" y="2054370"/>
            <a:ext cx="5643282" cy="3680823"/>
          </a:xfrm>
        </p:spPr>
        <p:txBody>
          <a:bodyPr/>
          <a:lstStyle/>
          <a:p>
            <a:pPr lvl="1">
              <a:spcBef>
                <a:spcPct val="50000"/>
              </a:spcBef>
              <a:buFont typeface="Courier New" panose="02070309020205020404" pitchFamily="49" charset="0"/>
              <a:buChar char="o"/>
            </a:pPr>
            <a:r>
              <a:rPr lang="en-US" altLang="en-US" sz="2080" dirty="0"/>
              <a:t>Evaluate chemical hazards</a:t>
            </a:r>
          </a:p>
          <a:p>
            <a:pPr lvl="1">
              <a:spcBef>
                <a:spcPct val="50000"/>
              </a:spcBef>
              <a:buFont typeface="Courier New" panose="02070309020205020404" pitchFamily="49" charset="0"/>
              <a:buChar char="o"/>
            </a:pPr>
            <a:r>
              <a:rPr lang="en-US" altLang="en-US" sz="2080" dirty="0"/>
              <a:t>Notify employees 24 hours prior to any construction</a:t>
            </a:r>
          </a:p>
          <a:p>
            <a:pPr lvl="1">
              <a:spcBef>
                <a:spcPct val="50000"/>
              </a:spcBef>
              <a:buFont typeface="Courier New" panose="02070309020205020404" pitchFamily="49" charset="0"/>
              <a:buChar char="o"/>
            </a:pPr>
            <a:r>
              <a:rPr lang="en-US" altLang="en-US" sz="2080" dirty="0"/>
              <a:t>Utilize local exhaust ventilation</a:t>
            </a:r>
          </a:p>
          <a:p>
            <a:pPr lvl="1">
              <a:spcBef>
                <a:spcPct val="50000"/>
              </a:spcBef>
              <a:buFont typeface="Courier New" panose="02070309020205020404" pitchFamily="49" charset="0"/>
              <a:buChar char="o"/>
            </a:pPr>
            <a:r>
              <a:rPr lang="en-US" altLang="en-US" sz="2080" dirty="0"/>
              <a:t>Isolate construction areas (scheduling, physical barriers, pressure differentials)</a:t>
            </a:r>
          </a:p>
          <a:p>
            <a:pPr lvl="1">
              <a:spcBef>
                <a:spcPct val="50000"/>
              </a:spcBef>
              <a:buFont typeface="Courier New" panose="02070309020205020404" pitchFamily="49" charset="0"/>
              <a:buChar char="o"/>
            </a:pPr>
            <a:r>
              <a:rPr lang="en-US" altLang="en-US" sz="2080" dirty="0"/>
              <a:t>Construction areas required to be cleaned and aired out as necessary prior to re-occupancy</a:t>
            </a:r>
          </a:p>
          <a:p>
            <a:pPr lvl="1"/>
            <a:endParaRPr lang="en-US" altLang="en-US" sz="2080" dirty="0"/>
          </a:p>
        </p:txBody>
      </p:sp>
      <p:sp>
        <p:nvSpPr>
          <p:cNvPr id="57346" name="Rectangle 2"/>
          <p:cNvSpPr>
            <a:spLocks noGrp="1" noChangeArrowheads="1"/>
          </p:cNvSpPr>
          <p:nvPr>
            <p:ph type="title"/>
          </p:nvPr>
        </p:nvSpPr>
        <p:spPr/>
        <p:txBody>
          <a:bodyPr/>
          <a:lstStyle/>
          <a:p>
            <a:r>
              <a:rPr lang="en-US" altLang="en-US" dirty="0"/>
              <a:t>Renovation &amp; Remodeling</a:t>
            </a:r>
            <a:endParaRPr lang="en-US" altLang="en-US" dirty="0">
              <a:solidFill>
                <a:srgbClr val="A5002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5761" y="2768302"/>
            <a:ext cx="3025589" cy="2017058"/>
          </a:xfrm>
          <a:prstGeom prst="rect">
            <a:avLst/>
          </a:prstGeom>
        </p:spPr>
      </p:pic>
    </p:spTree>
    <p:extLst>
      <p:ext uri="{BB962C8B-B14F-4D97-AF65-F5344CB8AC3E}">
        <p14:creationId xmlns:p14="http://schemas.microsoft.com/office/powerpoint/2010/main" val="4280967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p:txBody>
          <a:bodyPr/>
          <a:lstStyle/>
          <a:p>
            <a:pPr marL="228608" lvl="1" indent="0">
              <a:lnSpc>
                <a:spcPct val="150000"/>
              </a:lnSpc>
              <a:buNone/>
            </a:pPr>
            <a:r>
              <a:rPr lang="en-US" altLang="en-US" sz="2080" dirty="0"/>
              <a:t>Required Records</a:t>
            </a:r>
          </a:p>
          <a:p>
            <a:pPr lvl="1">
              <a:lnSpc>
                <a:spcPct val="150000"/>
              </a:lnSpc>
              <a:spcBef>
                <a:spcPct val="50000"/>
              </a:spcBef>
              <a:buFont typeface="Courier New" panose="02070309020205020404" pitchFamily="49" charset="0"/>
              <a:buChar char="o"/>
            </a:pPr>
            <a:r>
              <a:rPr lang="en-US" altLang="en-US" sz="2080" dirty="0"/>
              <a:t>Written IAQ Program</a:t>
            </a:r>
          </a:p>
          <a:p>
            <a:pPr lvl="1">
              <a:lnSpc>
                <a:spcPct val="150000"/>
              </a:lnSpc>
              <a:spcBef>
                <a:spcPct val="50000"/>
              </a:spcBef>
              <a:buFont typeface="Courier New" panose="02070309020205020404" pitchFamily="49" charset="0"/>
              <a:buChar char="o"/>
            </a:pPr>
            <a:r>
              <a:rPr lang="en-US" altLang="en-US" sz="2080" dirty="0"/>
              <a:t>Documentation of Designated Person Training</a:t>
            </a:r>
          </a:p>
          <a:p>
            <a:pPr lvl="1">
              <a:lnSpc>
                <a:spcPct val="150000"/>
              </a:lnSpc>
              <a:spcBef>
                <a:spcPct val="50000"/>
              </a:spcBef>
              <a:buFont typeface="Courier New" panose="02070309020205020404" pitchFamily="49" charset="0"/>
              <a:buChar char="o"/>
            </a:pPr>
            <a:r>
              <a:rPr lang="en-US" altLang="en-US" sz="2080" dirty="0"/>
              <a:t>Written Preventive Maintenance Program</a:t>
            </a:r>
          </a:p>
          <a:p>
            <a:pPr lvl="1">
              <a:lnSpc>
                <a:spcPct val="150000"/>
              </a:lnSpc>
              <a:spcBef>
                <a:spcPct val="50000"/>
              </a:spcBef>
              <a:buFont typeface="Courier New" panose="02070309020205020404" pitchFamily="49" charset="0"/>
              <a:buChar char="o"/>
            </a:pPr>
            <a:r>
              <a:rPr lang="en-US" altLang="en-US" sz="2080" dirty="0"/>
              <a:t>Preventive Maintenance Log</a:t>
            </a:r>
          </a:p>
          <a:p>
            <a:pPr marL="1052864" lvl="2" indent="-321321">
              <a:lnSpc>
                <a:spcPct val="150000"/>
              </a:lnSpc>
            </a:pPr>
            <a:endParaRPr lang="en-US" altLang="en-US" sz="2080" dirty="0"/>
          </a:p>
        </p:txBody>
      </p:sp>
      <p:sp>
        <p:nvSpPr>
          <p:cNvPr id="58370" name="Rectangle 2"/>
          <p:cNvSpPr>
            <a:spLocks noGrp="1" noChangeArrowheads="1"/>
          </p:cNvSpPr>
          <p:nvPr>
            <p:ph type="title"/>
          </p:nvPr>
        </p:nvSpPr>
        <p:spPr/>
        <p:txBody>
          <a:bodyPr/>
          <a:lstStyle/>
          <a:p>
            <a:r>
              <a:rPr lang="en-US" altLang="en-US" dirty="0"/>
              <a:t>Recordkeeping</a:t>
            </a:r>
            <a:endParaRPr lang="en-US" altLang="en-US" dirty="0">
              <a:solidFill>
                <a:srgbClr val="A50021"/>
              </a:solidFill>
            </a:endParaRPr>
          </a:p>
        </p:txBody>
      </p:sp>
    </p:spTree>
    <p:extLst>
      <p:ext uri="{BB962C8B-B14F-4D97-AF65-F5344CB8AC3E}">
        <p14:creationId xmlns:p14="http://schemas.microsoft.com/office/powerpoint/2010/main" val="29496476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idx="1"/>
          </p:nvPr>
        </p:nvSpPr>
        <p:spPr>
          <a:xfrm>
            <a:off x="137159" y="2199240"/>
            <a:ext cx="6781801" cy="3680823"/>
          </a:xfrm>
        </p:spPr>
        <p:txBody>
          <a:bodyPr/>
          <a:lstStyle/>
          <a:p>
            <a:pPr marL="274329" lvl="1" indent="0">
              <a:lnSpc>
                <a:spcPct val="150000"/>
              </a:lnSpc>
              <a:buNone/>
            </a:pPr>
            <a:r>
              <a:rPr lang="en-US" altLang="en-US" sz="2080" dirty="0"/>
              <a:t>Requirements:</a:t>
            </a:r>
          </a:p>
          <a:p>
            <a:pPr lvl="1">
              <a:lnSpc>
                <a:spcPct val="150000"/>
              </a:lnSpc>
              <a:spcBef>
                <a:spcPts val="480"/>
              </a:spcBef>
              <a:buFont typeface="Courier New" panose="02070309020205020404" pitchFamily="49" charset="0"/>
              <a:buChar char="o"/>
            </a:pPr>
            <a:r>
              <a:rPr lang="en-US" altLang="en-US" sz="2080" dirty="0"/>
              <a:t>Maintained for 3 years</a:t>
            </a:r>
          </a:p>
          <a:p>
            <a:pPr lvl="1">
              <a:spcBef>
                <a:spcPct val="50000"/>
              </a:spcBef>
              <a:buFont typeface="Courier New" panose="02070309020205020404" pitchFamily="49" charset="0"/>
              <a:buChar char="o"/>
            </a:pPr>
            <a:r>
              <a:rPr lang="en-US" altLang="en-US" sz="2080" dirty="0"/>
              <a:t>Available to employees and representatives      for examination and copying ASAP or within </a:t>
            </a:r>
            <a:br>
              <a:rPr lang="en-US" altLang="en-US" sz="2080" dirty="0"/>
            </a:br>
            <a:r>
              <a:rPr lang="en-US" altLang="en-US" sz="2080" dirty="0"/>
              <a:t>10 working days</a:t>
            </a:r>
          </a:p>
          <a:p>
            <a:pPr lvl="1">
              <a:lnSpc>
                <a:spcPct val="150000"/>
              </a:lnSpc>
              <a:spcBef>
                <a:spcPct val="50000"/>
              </a:spcBef>
              <a:buFont typeface="Courier New" panose="02070309020205020404" pitchFamily="49" charset="0"/>
              <a:buChar char="o"/>
            </a:pPr>
            <a:r>
              <a:rPr lang="en-US" altLang="en-US" sz="2080" dirty="0"/>
              <a:t>Available immediately during PEOSH inspection</a:t>
            </a:r>
          </a:p>
          <a:p>
            <a:pPr lvl="1">
              <a:lnSpc>
                <a:spcPct val="150000"/>
              </a:lnSpc>
              <a:buFontTx/>
              <a:buNone/>
            </a:pPr>
            <a:endParaRPr lang="en-US" altLang="en-US" sz="2080" dirty="0">
              <a:solidFill>
                <a:srgbClr val="A50021"/>
              </a:solidFill>
            </a:endParaRPr>
          </a:p>
        </p:txBody>
      </p:sp>
      <p:sp>
        <p:nvSpPr>
          <p:cNvPr id="141314" name="Rectangle 2"/>
          <p:cNvSpPr>
            <a:spLocks noGrp="1" noChangeArrowheads="1"/>
          </p:cNvSpPr>
          <p:nvPr>
            <p:ph type="title"/>
          </p:nvPr>
        </p:nvSpPr>
        <p:spPr/>
        <p:txBody>
          <a:bodyPr/>
          <a:lstStyle/>
          <a:p>
            <a:r>
              <a:rPr lang="en-US" altLang="en-US" dirty="0"/>
              <a:t>Recordkeeping</a:t>
            </a:r>
            <a:endParaRPr lang="en-US" altLang="en-US" dirty="0">
              <a:solidFill>
                <a:srgbClr val="A50021"/>
              </a:solidFill>
            </a:endParaRPr>
          </a:p>
        </p:txBody>
      </p:sp>
      <p:pic>
        <p:nvPicPr>
          <p:cNvPr id="141327" name="Picture 15" descr="MPj0409031000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056231" y="2102197"/>
            <a:ext cx="2560210" cy="2560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08616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p:txBody>
          <a:bodyPr/>
          <a:lstStyle/>
          <a:p>
            <a:pPr marL="182864" indent="0">
              <a:buNone/>
            </a:pPr>
            <a:r>
              <a:rPr lang="en-US" altLang="en-US" sz="2080" dirty="0"/>
              <a:t>Response (w/in 15 working days) may include any of the following: </a:t>
            </a:r>
          </a:p>
          <a:p>
            <a:pPr lvl="1">
              <a:spcAft>
                <a:spcPts val="960"/>
              </a:spcAft>
              <a:buFont typeface="Courier New" panose="02070309020205020404" pitchFamily="49" charset="0"/>
              <a:buChar char="o"/>
            </a:pPr>
            <a:r>
              <a:rPr lang="en-US" altLang="en-US" sz="2080" dirty="0"/>
              <a:t>Complaint unfounded;</a:t>
            </a:r>
          </a:p>
          <a:p>
            <a:pPr lvl="1">
              <a:spcAft>
                <a:spcPts val="960"/>
              </a:spcAft>
              <a:buFont typeface="Courier New" panose="02070309020205020404" pitchFamily="49" charset="0"/>
              <a:buChar char="o"/>
            </a:pPr>
            <a:r>
              <a:rPr lang="en-US" altLang="en-US" sz="2080" dirty="0"/>
              <a:t>Description and documentation of remedial action taken;</a:t>
            </a:r>
          </a:p>
          <a:p>
            <a:pPr lvl="1">
              <a:spcAft>
                <a:spcPts val="960"/>
              </a:spcAft>
              <a:buFont typeface="Courier New" panose="02070309020205020404" pitchFamily="49" charset="0"/>
              <a:buChar char="o"/>
            </a:pPr>
            <a:r>
              <a:rPr lang="en-US" altLang="en-US" sz="2080" dirty="0"/>
              <a:t>An outline of remedial measures planned with a timetable for completion; and/or</a:t>
            </a:r>
          </a:p>
          <a:p>
            <a:pPr lvl="1">
              <a:spcAft>
                <a:spcPts val="960"/>
              </a:spcAft>
              <a:buFont typeface="Courier New" panose="02070309020205020404" pitchFamily="49" charset="0"/>
              <a:buChar char="o"/>
            </a:pPr>
            <a:r>
              <a:rPr lang="en-US" altLang="en-US" sz="2080" dirty="0"/>
              <a:t>A statement that the problem is being studied with a timetable for completion of the study</a:t>
            </a:r>
          </a:p>
          <a:p>
            <a:endParaRPr lang="en-US" altLang="en-US" sz="2080" dirty="0"/>
          </a:p>
        </p:txBody>
      </p:sp>
      <p:sp>
        <p:nvSpPr>
          <p:cNvPr id="59394" name="Rectangle 2"/>
          <p:cNvSpPr>
            <a:spLocks noGrp="1" noChangeArrowheads="1"/>
          </p:cNvSpPr>
          <p:nvPr>
            <p:ph type="title"/>
          </p:nvPr>
        </p:nvSpPr>
        <p:spPr/>
        <p:txBody>
          <a:bodyPr/>
          <a:lstStyle/>
          <a:p>
            <a:r>
              <a:rPr lang="en-US" altLang="en-US" dirty="0"/>
              <a:t>Employer Response to Complaint</a:t>
            </a:r>
            <a:endParaRPr lang="en-US" altLang="en-US" dirty="0">
              <a:solidFill>
                <a:srgbClr val="A50021"/>
              </a:solidFill>
            </a:endParaRPr>
          </a:p>
        </p:txBody>
      </p:sp>
    </p:spTree>
    <p:extLst>
      <p:ext uri="{BB962C8B-B14F-4D97-AF65-F5344CB8AC3E}">
        <p14:creationId xmlns:p14="http://schemas.microsoft.com/office/powerpoint/2010/main" val="33232142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320040" y="2109968"/>
            <a:ext cx="5579275" cy="3680823"/>
          </a:xfrm>
        </p:spPr>
        <p:txBody>
          <a:bodyPr/>
          <a:lstStyle/>
          <a:p>
            <a:pPr marL="182864" indent="0">
              <a:buNone/>
            </a:pPr>
            <a:r>
              <a:rPr lang="en-US" altLang="en-US" b="1" dirty="0"/>
              <a:t>PEOSH General Industry and Construction Asbestos Standards</a:t>
            </a:r>
          </a:p>
          <a:p>
            <a:pPr lvl="1">
              <a:lnSpc>
                <a:spcPct val="150000"/>
              </a:lnSpc>
              <a:spcBef>
                <a:spcPct val="50000"/>
              </a:spcBef>
              <a:buFont typeface="Courier New" panose="02070309020205020404" pitchFamily="49" charset="0"/>
              <a:buChar char="o"/>
            </a:pPr>
            <a:r>
              <a:rPr lang="en-US" altLang="en-US" dirty="0"/>
              <a:t>Identification of asbestos-containing materials in all buildings (pre-1980)</a:t>
            </a:r>
          </a:p>
          <a:p>
            <a:pPr lvl="1">
              <a:lnSpc>
                <a:spcPct val="150000"/>
              </a:lnSpc>
              <a:spcBef>
                <a:spcPct val="50000"/>
              </a:spcBef>
              <a:buFont typeface="Courier New" panose="02070309020205020404" pitchFamily="49" charset="0"/>
              <a:buChar char="o"/>
            </a:pPr>
            <a:r>
              <a:rPr lang="en-US" altLang="en-US" dirty="0"/>
              <a:t>Labeling and signage requirements</a:t>
            </a:r>
          </a:p>
          <a:p>
            <a:pPr lvl="1">
              <a:lnSpc>
                <a:spcPct val="150000"/>
              </a:lnSpc>
              <a:spcBef>
                <a:spcPct val="50000"/>
              </a:spcBef>
              <a:buFont typeface="Courier New" panose="02070309020205020404" pitchFamily="49" charset="0"/>
              <a:buChar char="o"/>
            </a:pPr>
            <a:r>
              <a:rPr lang="en-US" altLang="en-US" dirty="0"/>
              <a:t>Annual awareness training</a:t>
            </a:r>
          </a:p>
          <a:p>
            <a:pPr lvl="1">
              <a:lnSpc>
                <a:spcPct val="150000"/>
              </a:lnSpc>
              <a:spcBef>
                <a:spcPct val="50000"/>
              </a:spcBef>
              <a:buFont typeface="Courier New" panose="02070309020205020404" pitchFamily="49" charset="0"/>
              <a:buChar char="o"/>
            </a:pPr>
            <a:r>
              <a:rPr lang="en-US" altLang="en-US" dirty="0"/>
              <a:t>Notification of outside contractors</a:t>
            </a:r>
          </a:p>
        </p:txBody>
      </p:sp>
      <p:sp>
        <p:nvSpPr>
          <p:cNvPr id="142338" name="Rectangle 2"/>
          <p:cNvSpPr>
            <a:spLocks noGrp="1" noChangeArrowheads="1"/>
          </p:cNvSpPr>
          <p:nvPr>
            <p:ph type="title"/>
          </p:nvPr>
        </p:nvSpPr>
        <p:spPr/>
        <p:txBody>
          <a:bodyPr/>
          <a:lstStyle/>
          <a:p>
            <a:r>
              <a:rPr lang="en-US" altLang="en-US"/>
              <a:t>Other Standards Related to IAQ</a:t>
            </a:r>
            <a:br>
              <a:rPr lang="en-US" altLang="en-US"/>
            </a:br>
            <a:r>
              <a:rPr lang="en-US" altLang="en-US"/>
              <a:t>(Overview)</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201" y="3226936"/>
            <a:ext cx="2503100" cy="1670037"/>
          </a:xfrm>
          <a:prstGeom prst="rect">
            <a:avLst/>
          </a:prstGeom>
        </p:spPr>
      </p:pic>
    </p:spTree>
    <p:extLst>
      <p:ext uri="{BB962C8B-B14F-4D97-AF65-F5344CB8AC3E}">
        <p14:creationId xmlns:p14="http://schemas.microsoft.com/office/powerpoint/2010/main" val="24291532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2" y="2201758"/>
            <a:ext cx="4876799" cy="3392945"/>
          </a:xfrm>
        </p:spPr>
        <p:txBody>
          <a:bodyPr/>
          <a:lstStyle/>
          <a:p>
            <a:pPr marL="182864" indent="0">
              <a:lnSpc>
                <a:spcPct val="80000"/>
              </a:lnSpc>
              <a:spcBef>
                <a:spcPct val="60000"/>
              </a:spcBef>
              <a:buNone/>
            </a:pPr>
            <a:r>
              <a:rPr lang="en-US" altLang="en-US" sz="2080" b="1" dirty="0"/>
              <a:t>Other Federal and State Asbestos Standards</a:t>
            </a:r>
          </a:p>
          <a:p>
            <a:pPr lvl="1">
              <a:lnSpc>
                <a:spcPct val="150000"/>
              </a:lnSpc>
              <a:spcBef>
                <a:spcPct val="50000"/>
              </a:spcBef>
              <a:buFont typeface="Courier New" panose="02070309020205020404" pitchFamily="49" charset="0"/>
              <a:buChar char="o"/>
            </a:pPr>
            <a:r>
              <a:rPr lang="en-US" altLang="en-US" sz="2080" dirty="0"/>
              <a:t>Schools (AHERA)-U.S. EPA/NJDHSS</a:t>
            </a:r>
          </a:p>
          <a:p>
            <a:pPr lvl="1">
              <a:lnSpc>
                <a:spcPct val="150000"/>
              </a:lnSpc>
              <a:spcBef>
                <a:spcPct val="50000"/>
              </a:spcBef>
              <a:buFont typeface="Courier New" panose="02070309020205020404" pitchFamily="49" charset="0"/>
              <a:buChar char="o"/>
            </a:pPr>
            <a:r>
              <a:rPr lang="en-US" altLang="en-US" sz="2080" dirty="0"/>
              <a:t>NJ Uniform Construction Code-Subchapter 8, </a:t>
            </a:r>
            <a:br>
              <a:rPr lang="en-US" altLang="en-US" sz="2080" dirty="0"/>
            </a:br>
            <a:r>
              <a:rPr lang="en-US" altLang="en-US" sz="2080" dirty="0"/>
              <a:t>NJ Dept. of Community Affairs (NJDCA)</a:t>
            </a:r>
          </a:p>
        </p:txBody>
      </p:sp>
      <p:sp>
        <p:nvSpPr>
          <p:cNvPr id="142338" name="Rectangle 2"/>
          <p:cNvSpPr>
            <a:spLocks noGrp="1" noChangeArrowheads="1"/>
          </p:cNvSpPr>
          <p:nvPr>
            <p:ph type="title"/>
          </p:nvPr>
        </p:nvSpPr>
        <p:spPr/>
        <p:txBody>
          <a:bodyPr/>
          <a:lstStyle/>
          <a:p>
            <a:r>
              <a:rPr lang="en-US" altLang="en-US"/>
              <a:t>Other Standards Related to IAQ</a:t>
            </a:r>
            <a:br>
              <a:rPr lang="en-US" altLang="en-US"/>
            </a:br>
            <a:r>
              <a:rPr lang="en-US" altLang="en-US"/>
              <a:t>(Overview)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2482" y="2428736"/>
            <a:ext cx="3918652" cy="2938989"/>
          </a:xfrm>
          <a:prstGeom prst="rect">
            <a:avLst/>
          </a:prstGeom>
        </p:spPr>
      </p:pic>
    </p:spTree>
    <p:extLst>
      <p:ext uri="{BB962C8B-B14F-4D97-AF65-F5344CB8AC3E}">
        <p14:creationId xmlns:p14="http://schemas.microsoft.com/office/powerpoint/2010/main" val="3995767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School Official Ethics </a:t>
            </a:r>
          </a:p>
        </p:txBody>
      </p:sp>
      <p:sp>
        <p:nvSpPr>
          <p:cNvPr id="5" name="Text Placeholder 4"/>
          <p:cNvSpPr>
            <a:spLocks noGrp="1"/>
          </p:cNvSpPr>
          <p:nvPr>
            <p:ph type="body" idx="1"/>
          </p:nvPr>
        </p:nvSpPr>
        <p:spPr>
          <a:xfrm>
            <a:off x="1157753" y="2154186"/>
            <a:ext cx="3716122" cy="512814"/>
          </a:xfrm>
        </p:spPr>
        <p:txBody>
          <a:bodyPr>
            <a:normAutofit/>
          </a:bodyPr>
          <a:lstStyle/>
          <a:p>
            <a:r>
              <a:rPr lang="en-US" b="1" dirty="0">
                <a:solidFill>
                  <a:schemeClr val="tx1"/>
                </a:solidFill>
                <a:latin typeface="+mj-lt"/>
                <a:cs typeface="Times New Roman" panose="02020603050405020304" pitchFamily="18" charset="0"/>
              </a:rPr>
              <a:t>Nepotism Regulation</a:t>
            </a:r>
          </a:p>
        </p:txBody>
      </p:sp>
      <p:sp>
        <p:nvSpPr>
          <p:cNvPr id="3" name="Content Placeholder 2"/>
          <p:cNvSpPr>
            <a:spLocks noGrp="1"/>
          </p:cNvSpPr>
          <p:nvPr>
            <p:ph sz="half" idx="2"/>
          </p:nvPr>
        </p:nvSpPr>
        <p:spPr>
          <a:xfrm>
            <a:off x="1082450" y="2743200"/>
            <a:ext cx="3489550" cy="3182366"/>
          </a:xfrm>
        </p:spPr>
        <p:txBody>
          <a:bodyPr>
            <a:normAutofit fontScale="25000" lnSpcReduction="20000"/>
          </a:bodyPr>
          <a:lstStyle/>
          <a:p>
            <a:pPr marL="51206" indent="0" defTabSz="731502">
              <a:lnSpc>
                <a:spcPct val="100000"/>
              </a:lnSpc>
              <a:spcBef>
                <a:spcPct val="20000"/>
              </a:spcBef>
              <a:buClrTx/>
              <a:buSzTx/>
              <a:buNone/>
            </a:pPr>
            <a:r>
              <a:rPr lang="en-US" sz="6400" b="1" dirty="0">
                <a:solidFill>
                  <a:prstClr val="black"/>
                </a:solidFill>
                <a:cs typeface="Times New Roman" panose="02020603050405020304" pitchFamily="18" charset="0"/>
              </a:rPr>
              <a:t>"</a:t>
            </a:r>
            <a:r>
              <a:rPr lang="en-US" sz="6400" b="1" u="sng" dirty="0">
                <a:solidFill>
                  <a:prstClr val="black"/>
                </a:solidFill>
                <a:cs typeface="Times New Roman" panose="02020603050405020304" pitchFamily="18" charset="0"/>
              </a:rPr>
              <a:t>Relative</a:t>
            </a:r>
            <a:r>
              <a:rPr lang="en-US" sz="6400" b="1" dirty="0">
                <a:solidFill>
                  <a:prstClr val="black"/>
                </a:solidFill>
                <a:cs typeface="Times New Roman" panose="02020603050405020304" pitchFamily="18" charset="0"/>
              </a:rPr>
              <a:t>" – </a:t>
            </a:r>
            <a:r>
              <a:rPr lang="en-US" sz="6400" dirty="0">
                <a:solidFill>
                  <a:prstClr val="black"/>
                </a:solidFill>
                <a:cs typeface="Times New Roman" panose="02020603050405020304" pitchFamily="18" charset="0"/>
              </a:rPr>
              <a:t>individual's spouse, civil union partner…domestic partner…, or the parent, child, sibling, aunt, uncle, niece, nephew, grandparent, grandchild, son-in-law, daughter-in-law, stepparent, stepchild, stepbrother, stepsister, half-brother or half-sister, of the individual or of the individual’s spouse, civil union partner or domestic partner, whether the relative is related to the </a:t>
            </a:r>
            <a:r>
              <a:rPr lang="en-US" sz="6400" b="1" dirty="0">
                <a:solidFill>
                  <a:prstClr val="black"/>
                </a:solidFill>
                <a:cs typeface="Times New Roman" panose="02020603050405020304" pitchFamily="18" charset="0"/>
              </a:rPr>
              <a:t>individual or the individual’s spouse, civil union partner or domestic partner </a:t>
            </a:r>
            <a:r>
              <a:rPr lang="en-US" sz="6400" dirty="0">
                <a:solidFill>
                  <a:prstClr val="black"/>
                </a:solidFill>
                <a:cs typeface="Times New Roman" panose="02020603050405020304" pitchFamily="18" charset="0"/>
              </a:rPr>
              <a:t>by </a:t>
            </a:r>
            <a:r>
              <a:rPr lang="en-US" sz="6400" u="sng" dirty="0">
                <a:solidFill>
                  <a:prstClr val="black"/>
                </a:solidFill>
                <a:cs typeface="Times New Roman" panose="02020603050405020304" pitchFamily="18" charset="0"/>
              </a:rPr>
              <a:t>blood, marriage or adoption</a:t>
            </a:r>
            <a:r>
              <a:rPr lang="en-US" sz="6400" dirty="0">
                <a:solidFill>
                  <a:prstClr val="black"/>
                </a:solidFill>
                <a:cs typeface="Times New Roman" panose="02020603050405020304" pitchFamily="18" charset="0"/>
              </a:rPr>
              <a:t>. </a:t>
            </a:r>
            <a:endParaRPr lang="en-US" sz="6400" b="1" dirty="0">
              <a:cs typeface="Times New Roman" panose="02020603050405020304" pitchFamily="18" charset="0"/>
            </a:endParaRPr>
          </a:p>
          <a:p>
            <a:pPr marL="51206" indent="0">
              <a:buNone/>
            </a:pPr>
            <a:endParaRPr lang="en-US" sz="7680" dirty="0"/>
          </a:p>
          <a:p>
            <a:pPr marL="51206" indent="0" algn="ctr">
              <a:buNone/>
            </a:pPr>
            <a:endParaRPr lang="en-US" sz="2800" b="1" dirty="0"/>
          </a:p>
          <a:p>
            <a:pPr lvl="1"/>
            <a:endParaRPr lang="en-US" dirty="0"/>
          </a:p>
        </p:txBody>
      </p:sp>
      <p:sp>
        <p:nvSpPr>
          <p:cNvPr id="6" name="Text Placeholder 5"/>
          <p:cNvSpPr>
            <a:spLocks noGrp="1"/>
          </p:cNvSpPr>
          <p:nvPr>
            <p:ph type="body" sz="quarter" idx="3"/>
          </p:nvPr>
        </p:nvSpPr>
        <p:spPr>
          <a:xfrm>
            <a:off x="5129889" y="2157871"/>
            <a:ext cx="3716122" cy="509129"/>
          </a:xfrm>
        </p:spPr>
        <p:txBody>
          <a:bodyPr/>
          <a:lstStyle/>
          <a:p>
            <a:r>
              <a:rPr lang="en-US" b="1" dirty="0">
                <a:solidFill>
                  <a:schemeClr val="tx1"/>
                </a:solidFill>
              </a:rPr>
              <a:t>School </a:t>
            </a:r>
            <a:r>
              <a:rPr lang="en-US" b="1" dirty="0" err="1">
                <a:solidFill>
                  <a:schemeClr val="tx1"/>
                </a:solidFill>
              </a:rPr>
              <a:t>ethicS</a:t>
            </a:r>
            <a:r>
              <a:rPr lang="en-US" b="1" dirty="0">
                <a:solidFill>
                  <a:schemeClr val="tx1"/>
                </a:solidFill>
              </a:rPr>
              <a:t> </a:t>
            </a:r>
            <a:r>
              <a:rPr lang="en-US" b="1" dirty="0" err="1">
                <a:solidFill>
                  <a:schemeClr val="tx1"/>
                </a:solidFill>
              </a:rPr>
              <a:t>ACt</a:t>
            </a:r>
            <a:endParaRPr lang="en-US" b="1" dirty="0">
              <a:solidFill>
                <a:schemeClr val="tx1"/>
              </a:solidFill>
            </a:endParaRPr>
          </a:p>
        </p:txBody>
      </p:sp>
      <p:sp>
        <p:nvSpPr>
          <p:cNvPr id="7" name="Content Placeholder 6"/>
          <p:cNvSpPr>
            <a:spLocks noGrp="1"/>
          </p:cNvSpPr>
          <p:nvPr>
            <p:ph sz="quarter" idx="4"/>
          </p:nvPr>
        </p:nvSpPr>
        <p:spPr>
          <a:xfrm>
            <a:off x="5105400" y="2667000"/>
            <a:ext cx="3716122" cy="3276600"/>
          </a:xfrm>
        </p:spPr>
        <p:txBody>
          <a:bodyPr>
            <a:normAutofit/>
          </a:bodyPr>
          <a:lstStyle/>
          <a:p>
            <a:pPr marL="0" indent="0">
              <a:buNone/>
            </a:pPr>
            <a:r>
              <a:rPr lang="en-US" b="1" dirty="0">
                <a:solidFill>
                  <a:prstClr val="black"/>
                </a:solidFill>
                <a:latin typeface="+mj-lt"/>
                <a:cs typeface="Times New Roman" panose="02020603050405020304" pitchFamily="18" charset="0"/>
              </a:rPr>
              <a:t>"</a:t>
            </a:r>
            <a:r>
              <a:rPr lang="en-US" b="1" u="sng" dirty="0">
                <a:solidFill>
                  <a:prstClr val="black"/>
                </a:solidFill>
                <a:latin typeface="+mj-lt"/>
                <a:cs typeface="Times New Roman" panose="02020603050405020304" pitchFamily="18" charset="0"/>
              </a:rPr>
              <a:t>Relative</a:t>
            </a:r>
            <a:r>
              <a:rPr lang="en-US" b="1" dirty="0">
                <a:solidFill>
                  <a:prstClr val="black"/>
                </a:solidFill>
                <a:latin typeface="+mj-lt"/>
                <a:cs typeface="Times New Roman" panose="02020603050405020304" pitchFamily="18" charset="0"/>
              </a:rPr>
              <a:t>“ - </a:t>
            </a:r>
            <a:r>
              <a:rPr lang="en-US" dirty="0">
                <a:solidFill>
                  <a:prstClr val="black"/>
                </a:solidFill>
                <a:latin typeface="+mj-lt"/>
                <a:cs typeface="Times New Roman" panose="02020603050405020304" pitchFamily="18" charset="0"/>
              </a:rPr>
              <a:t>spouse, natural or adopted child, parent, or sibling of a school official</a:t>
            </a:r>
            <a:endParaRPr lang="en-US" dirty="0">
              <a:latin typeface="+mj-lt"/>
              <a:cs typeface="Times New Roman" panose="02020603050405020304" pitchFamily="18" charset="0"/>
            </a:endParaRPr>
          </a:p>
        </p:txBody>
      </p:sp>
    </p:spTree>
    <p:extLst>
      <p:ext uri="{BB962C8B-B14F-4D97-AF65-F5344CB8AC3E}">
        <p14:creationId xmlns:p14="http://schemas.microsoft.com/office/powerpoint/2010/main" val="39296515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3"/>
          <p:cNvSpPr>
            <a:spLocks noGrp="1" noChangeArrowheads="1"/>
          </p:cNvSpPr>
          <p:nvPr>
            <p:ph idx="1"/>
          </p:nvPr>
        </p:nvSpPr>
        <p:spPr>
          <a:xfrm>
            <a:off x="670560" y="2226493"/>
            <a:ext cx="8229600" cy="3680823"/>
          </a:xfrm>
        </p:spPr>
        <p:txBody>
          <a:bodyPr/>
          <a:lstStyle/>
          <a:p>
            <a:pPr marL="548657" lvl="1" indent="-365771">
              <a:lnSpc>
                <a:spcPct val="150000"/>
              </a:lnSpc>
              <a:spcBef>
                <a:spcPct val="50000"/>
              </a:spcBef>
              <a:buFont typeface="Wingdings" panose="05000000000000000000" pitchFamily="2" charset="2"/>
              <a:buChar char="§"/>
            </a:pPr>
            <a:r>
              <a:rPr lang="en-US" altLang="en-US" sz="2080" dirty="0"/>
              <a:t>Air Contaminants Standard </a:t>
            </a:r>
            <a:br>
              <a:rPr lang="en-US" altLang="en-US" sz="2080" dirty="0"/>
            </a:br>
            <a:r>
              <a:rPr lang="en-US" altLang="en-US" sz="2080" dirty="0"/>
              <a:t>(29 CFR 1910.1000, Tables Z-1, Z-2)</a:t>
            </a:r>
          </a:p>
          <a:p>
            <a:pPr marL="548657" lvl="1" indent="-365771">
              <a:lnSpc>
                <a:spcPct val="150000"/>
              </a:lnSpc>
              <a:spcBef>
                <a:spcPct val="50000"/>
              </a:spcBef>
              <a:buFont typeface="Wingdings" panose="05000000000000000000" pitchFamily="2" charset="2"/>
              <a:buChar char="§"/>
            </a:pPr>
            <a:endParaRPr lang="en-US" altLang="en-US" sz="2080" dirty="0"/>
          </a:p>
          <a:p>
            <a:pPr marL="548657" lvl="1" indent="-365771">
              <a:lnSpc>
                <a:spcPct val="150000"/>
              </a:lnSpc>
              <a:spcBef>
                <a:spcPct val="50000"/>
              </a:spcBef>
              <a:buFont typeface="Wingdings" panose="05000000000000000000" pitchFamily="2" charset="2"/>
              <a:buChar char="§"/>
            </a:pPr>
            <a:r>
              <a:rPr lang="en-US" altLang="en-US" sz="2080" dirty="0"/>
              <a:t>Access to Employee Exposure and Medical Records Standard (29 CFR 1910.1020)</a:t>
            </a:r>
          </a:p>
        </p:txBody>
      </p:sp>
      <p:sp>
        <p:nvSpPr>
          <p:cNvPr id="218114" name="Rectangle 2"/>
          <p:cNvSpPr>
            <a:spLocks noGrp="1" noChangeArrowheads="1"/>
          </p:cNvSpPr>
          <p:nvPr>
            <p:ph type="title"/>
          </p:nvPr>
        </p:nvSpPr>
        <p:spPr/>
        <p:txBody>
          <a:bodyPr/>
          <a:lstStyle/>
          <a:p>
            <a:r>
              <a:rPr lang="en-US" altLang="en-US"/>
              <a:t>Other Standards Related to IAQ</a:t>
            </a:r>
            <a:br>
              <a:rPr lang="en-US" altLang="en-US"/>
            </a:br>
            <a:r>
              <a:rPr lang="en-US" altLang="en-US"/>
              <a:t>(Overview)</a:t>
            </a:r>
          </a:p>
        </p:txBody>
      </p:sp>
    </p:spTree>
    <p:extLst>
      <p:ext uri="{BB962C8B-B14F-4D97-AF65-F5344CB8AC3E}">
        <p14:creationId xmlns:p14="http://schemas.microsoft.com/office/powerpoint/2010/main" val="3989646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PEOSH Program Response to Unacceptable IAQ</a:t>
            </a:r>
          </a:p>
        </p:txBody>
      </p:sp>
      <p:sp>
        <p:nvSpPr>
          <p:cNvPr id="61444" name="Rectangle 4"/>
          <p:cNvSpPr>
            <a:spLocks noGrp="1" noChangeArrowheads="1"/>
          </p:cNvSpPr>
          <p:nvPr>
            <p:ph type="body" sz="half" idx="4294967295"/>
          </p:nvPr>
        </p:nvSpPr>
        <p:spPr>
          <a:xfrm>
            <a:off x="487681" y="2263409"/>
            <a:ext cx="6065520" cy="3352800"/>
          </a:xfrm>
        </p:spPr>
        <p:txBody>
          <a:bodyPr/>
          <a:lstStyle/>
          <a:p>
            <a:pPr marL="187966" indent="-187966">
              <a:spcBef>
                <a:spcPct val="40000"/>
              </a:spcBef>
            </a:pPr>
            <a:r>
              <a:rPr lang="en-US" altLang="en-US" sz="2080" dirty="0"/>
              <a:t>Conduct Employee Interviews</a:t>
            </a:r>
          </a:p>
          <a:p>
            <a:pPr marL="187966" indent="-187966">
              <a:spcBef>
                <a:spcPct val="40000"/>
              </a:spcBef>
            </a:pPr>
            <a:r>
              <a:rPr lang="en-US" altLang="en-US" sz="2080" dirty="0"/>
              <a:t>Review Building Operations &amp; Maintenance Procedures</a:t>
            </a:r>
          </a:p>
          <a:p>
            <a:pPr marL="187966" indent="-187966">
              <a:spcBef>
                <a:spcPct val="40000"/>
              </a:spcBef>
            </a:pPr>
            <a:r>
              <a:rPr lang="en-US" altLang="en-US" sz="2080" dirty="0"/>
              <a:t>Walk-through Inspection</a:t>
            </a:r>
          </a:p>
          <a:p>
            <a:pPr marL="187966" indent="-187966">
              <a:spcBef>
                <a:spcPct val="40000"/>
              </a:spcBef>
            </a:pPr>
            <a:r>
              <a:rPr lang="en-US" altLang="en-US" sz="2080" dirty="0"/>
              <a:t>Inspect HVAC System</a:t>
            </a:r>
          </a:p>
          <a:p>
            <a:pPr marL="187966" indent="-187966">
              <a:spcBef>
                <a:spcPct val="40000"/>
              </a:spcBef>
            </a:pPr>
            <a:r>
              <a:rPr lang="en-US" altLang="en-US" sz="2080" dirty="0"/>
              <a:t>Review As-Builts</a:t>
            </a:r>
          </a:p>
          <a:p>
            <a:pPr marL="187966" indent="-187966">
              <a:spcBef>
                <a:spcPct val="40000"/>
              </a:spcBef>
            </a:pPr>
            <a:r>
              <a:rPr lang="en-US" altLang="en-US" sz="2080" dirty="0"/>
              <a:t>Conduct Sampling, if necessary</a:t>
            </a:r>
          </a:p>
          <a:p>
            <a:pPr marL="187966" indent="-187966">
              <a:spcBef>
                <a:spcPct val="40000"/>
              </a:spcBef>
            </a:pPr>
            <a:r>
              <a:rPr lang="en-US" altLang="en-US" sz="2080" dirty="0"/>
              <a:t>Complete </a:t>
            </a:r>
            <a:r>
              <a:rPr lang="en-US" altLang="en-US" sz="2080" dirty="0">
                <a:hlinkClick r:id="rId3"/>
              </a:rPr>
              <a:t>PEOSH IAQ </a:t>
            </a:r>
            <a:r>
              <a:rPr lang="en-US" altLang="en-US" sz="2080" dirty="0"/>
              <a:t>Checklist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4937" y="1994289"/>
            <a:ext cx="2510924" cy="3068081"/>
          </a:xfrm>
          <a:prstGeom prst="rect">
            <a:avLst/>
          </a:prstGeom>
        </p:spPr>
      </p:pic>
    </p:spTree>
    <p:extLst>
      <p:ext uri="{BB962C8B-B14F-4D97-AF65-F5344CB8AC3E}">
        <p14:creationId xmlns:p14="http://schemas.microsoft.com/office/powerpoint/2010/main" val="20631638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p:txBody>
          <a:bodyPr/>
          <a:lstStyle/>
          <a:p>
            <a:endParaRPr lang="en-US" altLang="en-US"/>
          </a:p>
          <a:p>
            <a:r>
              <a:rPr lang="en-US" altLang="en-US"/>
              <a:t>Equipment List</a:t>
            </a:r>
          </a:p>
          <a:p>
            <a:endParaRPr lang="en-US" altLang="en-US"/>
          </a:p>
          <a:p>
            <a:r>
              <a:rPr lang="en-US" altLang="en-US"/>
              <a:t>Master Schedule</a:t>
            </a:r>
          </a:p>
          <a:p>
            <a:endParaRPr lang="en-US" altLang="en-US"/>
          </a:p>
          <a:p>
            <a:r>
              <a:rPr lang="en-US" altLang="en-US"/>
              <a:t>Documentation</a:t>
            </a:r>
          </a:p>
        </p:txBody>
      </p:sp>
      <p:sp>
        <p:nvSpPr>
          <p:cNvPr id="112642" name="Rectangle 2"/>
          <p:cNvSpPr>
            <a:spLocks noGrp="1" noChangeArrowheads="1"/>
          </p:cNvSpPr>
          <p:nvPr>
            <p:ph type="title"/>
          </p:nvPr>
        </p:nvSpPr>
        <p:spPr/>
        <p:txBody>
          <a:bodyPr/>
          <a:lstStyle/>
          <a:p>
            <a:r>
              <a:rPr lang="en-US" altLang="en-US"/>
              <a:t>IAQ</a:t>
            </a:r>
            <a:br>
              <a:rPr lang="en-US" altLang="en-US"/>
            </a:br>
            <a:r>
              <a:rPr lang="en-US" altLang="en-US"/>
              <a:t>Preventive Maintenance (PM)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702" y="2368836"/>
            <a:ext cx="3426940" cy="2946796"/>
          </a:xfrm>
          <a:prstGeom prst="rect">
            <a:avLst/>
          </a:prstGeom>
        </p:spPr>
      </p:pic>
    </p:spTree>
    <p:extLst>
      <p:ext uri="{BB962C8B-B14F-4D97-AF65-F5344CB8AC3E}">
        <p14:creationId xmlns:p14="http://schemas.microsoft.com/office/powerpoint/2010/main" val="28428114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idx="1"/>
          </p:nvPr>
        </p:nvSpPr>
        <p:spPr/>
        <p:txBody>
          <a:bodyPr/>
          <a:lstStyle/>
          <a:p>
            <a:pPr marL="182864" indent="0">
              <a:lnSpc>
                <a:spcPct val="90000"/>
              </a:lnSpc>
              <a:buNone/>
            </a:pPr>
            <a:r>
              <a:rPr lang="en-US" altLang="en-US" sz="2080" dirty="0"/>
              <a:t>Follow Up on Employees Complaints</a:t>
            </a:r>
          </a:p>
          <a:p>
            <a:pPr lvl="1">
              <a:lnSpc>
                <a:spcPct val="90000"/>
              </a:lnSpc>
              <a:spcBef>
                <a:spcPct val="40000"/>
              </a:spcBef>
              <a:buFont typeface="Courier New" panose="02070309020205020404" pitchFamily="49" charset="0"/>
              <a:buChar char="o"/>
            </a:pPr>
            <a:r>
              <a:rPr lang="en-US" altLang="en-US" sz="2080" dirty="0"/>
              <a:t>Conduct interviews</a:t>
            </a:r>
          </a:p>
          <a:p>
            <a:pPr lvl="1">
              <a:lnSpc>
                <a:spcPct val="90000"/>
              </a:lnSpc>
              <a:spcBef>
                <a:spcPct val="50000"/>
              </a:spcBef>
              <a:buFont typeface="Courier New" panose="02070309020205020404" pitchFamily="49" charset="0"/>
              <a:buChar char="o"/>
            </a:pPr>
            <a:r>
              <a:rPr lang="en-US" altLang="en-US" sz="2080" dirty="0"/>
              <a:t>Review building operations and maintenance procedures</a:t>
            </a:r>
          </a:p>
          <a:p>
            <a:pPr lvl="1">
              <a:lnSpc>
                <a:spcPct val="90000"/>
              </a:lnSpc>
              <a:spcBef>
                <a:spcPct val="50000"/>
              </a:spcBef>
              <a:buFont typeface="Courier New" panose="02070309020205020404" pitchFamily="49" charset="0"/>
              <a:buChar char="o"/>
            </a:pPr>
            <a:r>
              <a:rPr lang="en-US" altLang="en-US" sz="2080" dirty="0"/>
              <a:t>Complete PEOSH IAQ Inspection Checklist</a:t>
            </a:r>
          </a:p>
          <a:p>
            <a:pPr lvl="1">
              <a:lnSpc>
                <a:spcPct val="90000"/>
              </a:lnSpc>
              <a:spcBef>
                <a:spcPct val="50000"/>
              </a:spcBef>
              <a:buFont typeface="Courier New" panose="02070309020205020404" pitchFamily="49" charset="0"/>
              <a:buChar char="o"/>
            </a:pPr>
            <a:r>
              <a:rPr lang="en-US" altLang="en-US" sz="2080" dirty="0"/>
              <a:t>Involve employees through L/MH&amp;SC</a:t>
            </a:r>
          </a:p>
          <a:p>
            <a:pPr lvl="1">
              <a:lnSpc>
                <a:spcPct val="90000"/>
              </a:lnSpc>
              <a:spcBef>
                <a:spcPct val="50000"/>
              </a:spcBef>
              <a:buFont typeface="Courier New" panose="02070309020205020404" pitchFamily="49" charset="0"/>
              <a:buChar char="o"/>
            </a:pPr>
            <a:r>
              <a:rPr lang="en-US" altLang="en-US" sz="2080" dirty="0"/>
              <a:t>Communicate outcome and corrective action</a:t>
            </a:r>
          </a:p>
          <a:p>
            <a:pPr lvl="1">
              <a:lnSpc>
                <a:spcPct val="90000"/>
              </a:lnSpc>
              <a:spcBef>
                <a:spcPct val="50000"/>
              </a:spcBef>
              <a:buFont typeface="Courier New" panose="02070309020205020404" pitchFamily="49" charset="0"/>
              <a:buChar char="o"/>
            </a:pPr>
            <a:r>
              <a:rPr lang="en-US" altLang="en-US" sz="2080" dirty="0"/>
              <a:t>Report all complaints to one person</a:t>
            </a:r>
          </a:p>
        </p:txBody>
      </p:sp>
      <p:sp>
        <p:nvSpPr>
          <p:cNvPr id="138242" name="Rectangle 2"/>
          <p:cNvSpPr>
            <a:spLocks noGrp="1" noChangeArrowheads="1"/>
          </p:cNvSpPr>
          <p:nvPr>
            <p:ph type="title"/>
          </p:nvPr>
        </p:nvSpPr>
        <p:spPr/>
        <p:txBody>
          <a:bodyPr/>
          <a:lstStyle/>
          <a:p>
            <a:r>
              <a:rPr lang="en-US" altLang="en-US"/>
              <a:t>IAQ</a:t>
            </a:r>
            <a:br>
              <a:rPr lang="en-US" altLang="en-US"/>
            </a:br>
            <a:r>
              <a:rPr lang="en-US" altLang="en-US"/>
              <a:t>Employee Complaints</a:t>
            </a:r>
          </a:p>
        </p:txBody>
      </p:sp>
    </p:spTree>
    <p:extLst>
      <p:ext uri="{BB962C8B-B14F-4D97-AF65-F5344CB8AC3E}">
        <p14:creationId xmlns:p14="http://schemas.microsoft.com/office/powerpoint/2010/main" val="1705748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3647299" y="2345790"/>
            <a:ext cx="5788804" cy="3680823"/>
          </a:xfrm>
        </p:spPr>
        <p:txBody>
          <a:bodyPr/>
          <a:lstStyle/>
          <a:p>
            <a:pPr>
              <a:spcBef>
                <a:spcPts val="0"/>
              </a:spcBef>
              <a:spcAft>
                <a:spcPts val="2880"/>
              </a:spcAft>
            </a:pPr>
            <a:r>
              <a:rPr lang="en-US" altLang="en-US" sz="2080" dirty="0"/>
              <a:t>PEOSH Health Consultation Project</a:t>
            </a:r>
          </a:p>
          <a:p>
            <a:pPr>
              <a:spcBef>
                <a:spcPts val="0"/>
              </a:spcBef>
              <a:spcAft>
                <a:spcPts val="2880"/>
              </a:spcAft>
            </a:pPr>
            <a:r>
              <a:rPr lang="en-US" altLang="en-US" sz="2080" dirty="0"/>
              <a:t>Local/County Health Departments</a:t>
            </a:r>
          </a:p>
          <a:p>
            <a:pPr>
              <a:spcBef>
                <a:spcPts val="0"/>
              </a:spcBef>
            </a:pPr>
            <a:r>
              <a:rPr lang="en-US" altLang="en-US" sz="2080" dirty="0"/>
              <a:t>Private Consultants</a:t>
            </a:r>
          </a:p>
          <a:p>
            <a:pPr lvl="1">
              <a:spcBef>
                <a:spcPts val="0"/>
              </a:spcBef>
              <a:buFont typeface="Courier New" panose="02070309020205020404" pitchFamily="49" charset="0"/>
              <a:buChar char="o"/>
            </a:pPr>
            <a:r>
              <a:rPr lang="en-US" altLang="en-US" sz="2080" dirty="0"/>
              <a:t>American Industrial Hygiene Association (AIHA) - www.aiha.org</a:t>
            </a:r>
          </a:p>
          <a:p>
            <a:pPr lvl="1"/>
            <a:endParaRPr lang="en-US" altLang="en-US" sz="2080" dirty="0"/>
          </a:p>
        </p:txBody>
      </p:sp>
      <p:sp>
        <p:nvSpPr>
          <p:cNvPr id="210946" name="Rectangle 2"/>
          <p:cNvSpPr>
            <a:spLocks noGrp="1" noChangeArrowheads="1"/>
          </p:cNvSpPr>
          <p:nvPr>
            <p:ph type="title"/>
          </p:nvPr>
        </p:nvSpPr>
        <p:spPr/>
        <p:txBody>
          <a:bodyPr/>
          <a:lstStyle/>
          <a:p>
            <a:r>
              <a:rPr lang="en-US" altLang="en-US"/>
              <a:t>Ask for Help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12" y="2343784"/>
            <a:ext cx="2457889" cy="3682830"/>
          </a:xfrm>
          <a:prstGeom prst="rect">
            <a:avLst/>
          </a:prstGeom>
        </p:spPr>
      </p:pic>
    </p:spTree>
    <p:extLst>
      <p:ext uri="{BB962C8B-B14F-4D97-AF65-F5344CB8AC3E}">
        <p14:creationId xmlns:p14="http://schemas.microsoft.com/office/powerpoint/2010/main" val="19033352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93016"/>
            <a:ext cx="9753600" cy="5387021"/>
          </a:xfrm>
        </p:spPr>
        <p:txBody>
          <a:bodyPr>
            <a:normAutofit/>
          </a:bodyPr>
          <a:lstStyle/>
          <a:p>
            <a:pPr marL="0" indent="0" algn="ctr">
              <a:buClr>
                <a:srgbClr val="92C83E"/>
              </a:buClr>
              <a:buNone/>
            </a:pPr>
            <a:r>
              <a:rPr lang="en-US" sz="4267" b="1" dirty="0">
                <a:solidFill>
                  <a:srgbClr val="F18A00"/>
                </a:solidFill>
              </a:rPr>
              <a:t>Questions?</a:t>
            </a:r>
          </a:p>
          <a:p>
            <a:pPr marL="0" indent="0">
              <a:buClr>
                <a:srgbClr val="92C83E"/>
              </a:buClr>
              <a:buNone/>
            </a:pPr>
            <a:endParaRPr lang="en-US" b="1" dirty="0">
              <a:solidFill>
                <a:srgbClr val="F18A00"/>
              </a:solidFill>
            </a:endParaRPr>
          </a:p>
          <a:p>
            <a:pPr marL="0" indent="0">
              <a:buNone/>
            </a:pPr>
            <a:endParaRPr lang="en-US" sz="1707" dirty="0"/>
          </a:p>
          <a:p>
            <a:pPr marL="0" indent="0">
              <a:buNone/>
            </a:pPr>
            <a:endParaRPr lang="en-US" sz="1707" dirty="0"/>
          </a:p>
          <a:p>
            <a:pPr marL="0" indent="0">
              <a:buClr>
                <a:srgbClr val="92C83E"/>
              </a:buClr>
              <a:buNone/>
            </a:pPr>
            <a:endParaRPr lang="en-US" sz="2347" dirty="0">
              <a:solidFill>
                <a:srgbClr val="FFFFFF"/>
              </a:solidFill>
            </a:endParaRPr>
          </a:p>
          <a:p>
            <a:endParaRPr lang="en-US" sz="2347" dirty="0"/>
          </a:p>
        </p:txBody>
      </p:sp>
      <p:sp>
        <p:nvSpPr>
          <p:cNvPr id="3" name="Rectangle 2"/>
          <p:cNvSpPr/>
          <p:nvPr/>
        </p:nvSpPr>
        <p:spPr>
          <a:xfrm>
            <a:off x="28687" y="5680038"/>
            <a:ext cx="9753600" cy="552011"/>
          </a:xfrm>
          <a:prstGeom prst="rect">
            <a:avLst/>
          </a:prstGeom>
          <a:solidFill>
            <a:schemeClr val="bg1"/>
          </a:solidFill>
        </p:spPr>
        <p:txBody>
          <a:bodyPr wrap="square">
            <a:spAutoFit/>
          </a:bodyPr>
          <a:lstStyle/>
          <a:p>
            <a:pPr marL="243819" algn="ctr" defTabSz="975390" eaLnBrk="0" fontAlgn="base" hangingPunct="0">
              <a:spcBef>
                <a:spcPct val="0"/>
              </a:spcBef>
              <a:spcAft>
                <a:spcPts val="640"/>
              </a:spcAft>
              <a:buClr>
                <a:srgbClr val="F18A00"/>
              </a:buClr>
              <a:buSzPct val="90000"/>
              <a:defRPr/>
            </a:pPr>
            <a:endParaRPr lang="en-US" sz="2987" b="1" kern="0" dirty="0">
              <a:solidFill>
                <a:srgbClr val="F18A00"/>
              </a:solidFill>
              <a:latin typeface="Arial"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1297947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410318" y="0"/>
            <a:ext cx="3343282" cy="5625522"/>
          </a:xfrm>
          <a:prstGeom prst="rect">
            <a:avLst/>
          </a:prstGeom>
          <a:solidFill>
            <a:srgbClr val="495D88"/>
          </a:solidFill>
        </p:spPr>
        <p:txBody>
          <a:bodyPr/>
          <a:lstStyle/>
          <a:p>
            <a:endParaRPr lang="en-US"/>
          </a:p>
        </p:txBody>
      </p:sp>
      <p:sp>
        <p:nvSpPr>
          <p:cNvPr id="3" name="AutoShape 3"/>
          <p:cNvSpPr/>
          <p:nvPr/>
        </p:nvSpPr>
        <p:spPr>
          <a:xfrm>
            <a:off x="2717139" y="0"/>
            <a:ext cx="2301539" cy="4426232"/>
          </a:xfrm>
          <a:prstGeom prst="rect">
            <a:avLst/>
          </a:prstGeom>
          <a:solidFill>
            <a:srgbClr val="FBDD67"/>
          </a:solidFill>
        </p:spPr>
        <p:txBody>
          <a:bodyPr/>
          <a:lstStyle/>
          <a:p>
            <a:endParaRPr lang="en-US"/>
          </a:p>
        </p:txBody>
      </p:sp>
      <p:sp>
        <p:nvSpPr>
          <p:cNvPr id="4" name="AutoShape 4"/>
          <p:cNvSpPr/>
          <p:nvPr/>
        </p:nvSpPr>
        <p:spPr>
          <a:xfrm>
            <a:off x="0" y="6726639"/>
            <a:ext cx="1200728" cy="626661"/>
          </a:xfrm>
          <a:prstGeom prst="rect">
            <a:avLst/>
          </a:prstGeom>
          <a:solidFill>
            <a:srgbClr val="8D97AC"/>
          </a:solidFill>
        </p:spPr>
        <p:txBody>
          <a:bodyPr/>
          <a:lstStyle/>
          <a:p>
            <a:endParaRPr lang="en-US"/>
          </a:p>
        </p:txBody>
      </p:sp>
      <p:sp>
        <p:nvSpPr>
          <p:cNvPr id="5" name="AutoShape 5"/>
          <p:cNvSpPr/>
          <p:nvPr/>
        </p:nvSpPr>
        <p:spPr>
          <a:xfrm>
            <a:off x="6075953" y="1790046"/>
            <a:ext cx="3343282" cy="5625522"/>
          </a:xfrm>
          <a:prstGeom prst="rect">
            <a:avLst/>
          </a:prstGeom>
          <a:solidFill>
            <a:srgbClr val="FFFFFF"/>
          </a:solidFill>
        </p:spPr>
        <p:txBody>
          <a:bodyPr/>
          <a:lstStyle/>
          <a:p>
            <a:endParaRPr lang="en-US"/>
          </a:p>
        </p:txBody>
      </p:sp>
      <p:sp>
        <p:nvSpPr>
          <p:cNvPr id="6" name="Freeform 6"/>
          <p:cNvSpPr/>
          <p:nvPr/>
        </p:nvSpPr>
        <p:spPr>
          <a:xfrm>
            <a:off x="5538537" y="1870568"/>
            <a:ext cx="3799143" cy="5444632"/>
          </a:xfrm>
          <a:custGeom>
            <a:avLst/>
            <a:gdLst/>
            <a:ahLst/>
            <a:cxnLst/>
            <a:rect l="l" t="t" r="r" b="b"/>
            <a:pathLst>
              <a:path w="3799143" h="5444632">
                <a:moveTo>
                  <a:pt x="0" y="0"/>
                </a:moveTo>
                <a:lnTo>
                  <a:pt x="3799143" y="0"/>
                </a:lnTo>
                <a:lnTo>
                  <a:pt x="3799143" y="5444632"/>
                </a:lnTo>
                <a:lnTo>
                  <a:pt x="0" y="5444632"/>
                </a:lnTo>
                <a:lnTo>
                  <a:pt x="0" y="0"/>
                </a:lnTo>
                <a:close/>
              </a:path>
            </a:pathLst>
          </a:custGeom>
          <a:blipFill>
            <a:blip r:embed="rId2"/>
            <a:stretch>
              <a:fillRect r="-114833"/>
            </a:stretch>
          </a:blipFill>
        </p:spPr>
        <p:txBody>
          <a:bodyPr/>
          <a:lstStyle/>
          <a:p>
            <a:endParaRPr lang="en-US"/>
          </a:p>
        </p:txBody>
      </p:sp>
      <p:sp>
        <p:nvSpPr>
          <p:cNvPr id="7" name="Freeform 7"/>
          <p:cNvSpPr/>
          <p:nvPr/>
        </p:nvSpPr>
        <p:spPr>
          <a:xfrm>
            <a:off x="240074" y="1033414"/>
            <a:ext cx="1921307" cy="756632"/>
          </a:xfrm>
          <a:custGeom>
            <a:avLst/>
            <a:gdLst/>
            <a:ahLst/>
            <a:cxnLst/>
            <a:rect l="l" t="t" r="r" b="b"/>
            <a:pathLst>
              <a:path w="1921307" h="756632">
                <a:moveTo>
                  <a:pt x="0" y="0"/>
                </a:moveTo>
                <a:lnTo>
                  <a:pt x="1921307" y="0"/>
                </a:lnTo>
                <a:lnTo>
                  <a:pt x="1921307" y="756632"/>
                </a:lnTo>
                <a:lnTo>
                  <a:pt x="0" y="756632"/>
                </a:lnTo>
                <a:lnTo>
                  <a:pt x="0" y="0"/>
                </a:lnTo>
                <a:close/>
              </a:path>
            </a:pathLst>
          </a:custGeom>
          <a:blipFill>
            <a:blip r:embed="rId3"/>
            <a:stretch>
              <a:fillRect/>
            </a:stretch>
          </a:blipFill>
        </p:spPr>
        <p:txBody>
          <a:bodyPr/>
          <a:lstStyle/>
          <a:p>
            <a:endParaRPr lang="en-US"/>
          </a:p>
        </p:txBody>
      </p:sp>
      <p:sp>
        <p:nvSpPr>
          <p:cNvPr id="8" name="Freeform 8"/>
          <p:cNvSpPr/>
          <p:nvPr/>
        </p:nvSpPr>
        <p:spPr>
          <a:xfrm>
            <a:off x="2307486" y="6312218"/>
            <a:ext cx="1437408" cy="828841"/>
          </a:xfrm>
          <a:custGeom>
            <a:avLst/>
            <a:gdLst/>
            <a:ahLst/>
            <a:cxnLst/>
            <a:rect l="l" t="t" r="r" b="b"/>
            <a:pathLst>
              <a:path w="1437408" h="828841">
                <a:moveTo>
                  <a:pt x="0" y="0"/>
                </a:moveTo>
                <a:lnTo>
                  <a:pt x="1437409" y="0"/>
                </a:lnTo>
                <a:lnTo>
                  <a:pt x="1437409" y="828841"/>
                </a:lnTo>
                <a:lnTo>
                  <a:pt x="0" y="828841"/>
                </a:lnTo>
                <a:lnTo>
                  <a:pt x="0" y="0"/>
                </a:lnTo>
                <a:close/>
              </a:path>
            </a:pathLst>
          </a:custGeom>
          <a:blipFill>
            <a:blip r:embed="rId4"/>
            <a:stretch>
              <a:fillRect/>
            </a:stretch>
          </a:blipFill>
        </p:spPr>
        <p:txBody>
          <a:bodyPr/>
          <a:lstStyle/>
          <a:p>
            <a:endParaRPr lang="en-US"/>
          </a:p>
        </p:txBody>
      </p:sp>
      <p:sp>
        <p:nvSpPr>
          <p:cNvPr id="9" name="Freeform 9"/>
          <p:cNvSpPr/>
          <p:nvPr/>
        </p:nvSpPr>
        <p:spPr>
          <a:xfrm>
            <a:off x="3973334" y="6116955"/>
            <a:ext cx="775239" cy="1094199"/>
          </a:xfrm>
          <a:custGeom>
            <a:avLst/>
            <a:gdLst/>
            <a:ahLst/>
            <a:cxnLst/>
            <a:rect l="l" t="t" r="r" b="b"/>
            <a:pathLst>
              <a:path w="775239" h="1094199">
                <a:moveTo>
                  <a:pt x="0" y="0"/>
                </a:moveTo>
                <a:lnTo>
                  <a:pt x="775239" y="0"/>
                </a:lnTo>
                <a:lnTo>
                  <a:pt x="775239" y="1094199"/>
                </a:lnTo>
                <a:lnTo>
                  <a:pt x="0" y="1094199"/>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269268" y="2803945"/>
            <a:ext cx="4491299" cy="853655"/>
          </a:xfrm>
          <a:prstGeom prst="rect">
            <a:avLst/>
          </a:prstGeom>
        </p:spPr>
        <p:txBody>
          <a:bodyPr lIns="0" tIns="0" rIns="0" bIns="0" rtlCol="0" anchor="t">
            <a:spAutoFit/>
          </a:bodyPr>
          <a:lstStyle/>
          <a:p>
            <a:pPr algn="l">
              <a:lnSpc>
                <a:spcPts val="7023"/>
              </a:lnSpc>
              <a:spcBef>
                <a:spcPct val="0"/>
              </a:spcBef>
            </a:pPr>
            <a:r>
              <a:rPr lang="en-US" sz="5016">
                <a:solidFill>
                  <a:srgbClr val="1D1E21"/>
                </a:solidFill>
                <a:latin typeface="Garet ExtraBold"/>
              </a:rPr>
              <a:t>THANK YOU!</a:t>
            </a:r>
          </a:p>
        </p:txBody>
      </p:sp>
      <p:sp>
        <p:nvSpPr>
          <p:cNvPr id="11" name="TextBox 11"/>
          <p:cNvSpPr txBox="1"/>
          <p:nvPr/>
        </p:nvSpPr>
        <p:spPr>
          <a:xfrm>
            <a:off x="452975" y="3810676"/>
            <a:ext cx="3414934" cy="452337"/>
          </a:xfrm>
          <a:prstGeom prst="rect">
            <a:avLst/>
          </a:prstGeom>
        </p:spPr>
        <p:txBody>
          <a:bodyPr lIns="0" tIns="0" rIns="0" bIns="0" rtlCol="0" anchor="t">
            <a:spAutoFit/>
          </a:bodyPr>
          <a:lstStyle/>
          <a:p>
            <a:pPr algn="l">
              <a:lnSpc>
                <a:spcPts val="1843"/>
              </a:lnSpc>
            </a:pPr>
            <a:r>
              <a:rPr lang="en-US" sz="1316">
                <a:solidFill>
                  <a:srgbClr val="1D1E21"/>
                </a:solidFill>
                <a:latin typeface="Garet 1 Light"/>
              </a:rPr>
              <a:t>BACCEIC and ERIC South</a:t>
            </a:r>
          </a:p>
          <a:p>
            <a:pPr algn="l">
              <a:lnSpc>
                <a:spcPts val="1843"/>
              </a:lnSpc>
              <a:spcBef>
                <a:spcPct val="0"/>
              </a:spcBef>
            </a:pPr>
            <a:r>
              <a:rPr lang="en-US" sz="1316">
                <a:solidFill>
                  <a:srgbClr val="1D1E21"/>
                </a:solidFill>
                <a:latin typeface="Garet 1 Light"/>
              </a:rPr>
              <a:t>Sub-fund Educational Luncheon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914400"/>
            <a:ext cx="7132320" cy="914400"/>
          </a:xfrm>
        </p:spPr>
        <p:txBody>
          <a:bodyPr>
            <a:normAutofit fontScale="90000"/>
          </a:bodyPr>
          <a:lstStyle/>
          <a:p>
            <a:pPr algn="ctr"/>
            <a:r>
              <a:rPr lang="en-US" u="sng" dirty="0"/>
              <a:t>Code of Ethics for School Board Members</a:t>
            </a:r>
            <a:br>
              <a:rPr lang="en-US" sz="2880" u="sng" dirty="0"/>
            </a:br>
            <a:r>
              <a:rPr lang="en-US" sz="2880" i="1" dirty="0"/>
              <a:t>N.J.S.A. </a:t>
            </a:r>
            <a:r>
              <a:rPr lang="en-US" sz="2880" dirty="0"/>
              <a:t>18A:12-24.1</a:t>
            </a:r>
          </a:p>
        </p:txBody>
      </p:sp>
      <p:sp>
        <p:nvSpPr>
          <p:cNvPr id="3" name="Content Placeholder 2"/>
          <p:cNvSpPr>
            <a:spLocks noGrp="1"/>
          </p:cNvSpPr>
          <p:nvPr>
            <p:ph idx="1"/>
          </p:nvPr>
        </p:nvSpPr>
        <p:spPr>
          <a:xfrm>
            <a:off x="1004180" y="1805746"/>
            <a:ext cx="7987420" cy="3680654"/>
          </a:xfrm>
        </p:spPr>
        <p:txBody>
          <a:bodyPr>
            <a:normAutofit/>
          </a:bodyPr>
          <a:lstStyle/>
          <a:p>
            <a:pPr lvl="1">
              <a:lnSpc>
                <a:spcPct val="100000"/>
              </a:lnSpc>
              <a:spcBef>
                <a:spcPts val="1200"/>
              </a:spcBef>
              <a:buFont typeface="Courier New" pitchFamily="49" charset="0"/>
              <a:buChar char="o"/>
            </a:pPr>
            <a:endParaRPr lang="en-US" dirty="0"/>
          </a:p>
          <a:p>
            <a:pPr>
              <a:lnSpc>
                <a:spcPct val="100000"/>
              </a:lnSpc>
              <a:spcBef>
                <a:spcPts val="1600"/>
              </a:spcBef>
            </a:pPr>
            <a:r>
              <a:rPr lang="en-US" dirty="0"/>
              <a:t>Not surrender judgment to special interest or partisan political groups</a:t>
            </a:r>
          </a:p>
          <a:p>
            <a:pPr>
              <a:lnSpc>
                <a:spcPct val="100000"/>
              </a:lnSpc>
              <a:spcBef>
                <a:spcPts val="1600"/>
              </a:spcBef>
            </a:pPr>
            <a:r>
              <a:rPr lang="en-US" dirty="0"/>
              <a:t>Not use the schools for personal gain or gain of friends</a:t>
            </a:r>
          </a:p>
          <a:p>
            <a:pPr>
              <a:lnSpc>
                <a:spcPct val="100000"/>
              </a:lnSpc>
              <a:spcBef>
                <a:spcPts val="1600"/>
              </a:spcBef>
            </a:pPr>
            <a:r>
              <a:rPr lang="en-US" dirty="0"/>
              <a:t>Maintain confidentiality</a:t>
            </a:r>
          </a:p>
          <a:p>
            <a:pPr>
              <a:lnSpc>
                <a:spcPct val="100000"/>
              </a:lnSpc>
              <a:spcBef>
                <a:spcPts val="1600"/>
              </a:spcBef>
            </a:pPr>
            <a:r>
              <a:rPr lang="en-US" dirty="0"/>
              <a:t>Appoint most qualified personnel after consideration of recommendation of superintendent.</a:t>
            </a:r>
          </a:p>
          <a:p>
            <a:pPr>
              <a:lnSpc>
                <a:spcPct val="100000"/>
              </a:lnSpc>
              <a:spcBef>
                <a:spcPts val="1600"/>
              </a:spcBef>
            </a:pPr>
            <a:r>
              <a:rPr lang="en-US" dirty="0"/>
              <a:t>Support and protect school personnel in proper performance of their duties</a:t>
            </a:r>
          </a:p>
          <a:p>
            <a:pPr>
              <a:lnSpc>
                <a:spcPct val="100000"/>
              </a:lnSpc>
              <a:spcBef>
                <a:spcPts val="1600"/>
              </a:spcBef>
            </a:pPr>
            <a:r>
              <a:rPr lang="en-US" dirty="0"/>
              <a:t>Refer all complaints to the chief school administrator; act only after failure administrative solution  </a:t>
            </a:r>
          </a:p>
          <a:p>
            <a:pPr lvl="1">
              <a:buNone/>
            </a:pPr>
            <a:endParaRPr lang="en-US" dirty="0"/>
          </a:p>
        </p:txBody>
      </p:sp>
    </p:spTree>
    <p:extLst>
      <p:ext uri="{BB962C8B-B14F-4D97-AF65-F5344CB8AC3E}">
        <p14:creationId xmlns:p14="http://schemas.microsoft.com/office/powerpoint/2010/main" val="249985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64" y="1014416"/>
            <a:ext cx="7682620" cy="1119184"/>
          </a:xfrm>
        </p:spPr>
        <p:txBody>
          <a:bodyPr/>
          <a:lstStyle/>
          <a:p>
            <a:pPr algn="ctr"/>
            <a:r>
              <a:rPr lang="en-US" dirty="0"/>
              <a:t>Common ISSUES</a:t>
            </a:r>
          </a:p>
        </p:txBody>
      </p:sp>
      <p:sp>
        <p:nvSpPr>
          <p:cNvPr id="3" name="Content Placeholder 2"/>
          <p:cNvSpPr>
            <a:spLocks noGrp="1"/>
          </p:cNvSpPr>
          <p:nvPr>
            <p:ph idx="1"/>
          </p:nvPr>
        </p:nvSpPr>
        <p:spPr>
          <a:xfrm>
            <a:off x="1161264" y="2150115"/>
            <a:ext cx="7754136" cy="3680654"/>
          </a:xfrm>
        </p:spPr>
        <p:txBody>
          <a:bodyPr/>
          <a:lstStyle/>
          <a:p>
            <a:r>
              <a:rPr lang="en-US" dirty="0"/>
              <a:t>First Amendment</a:t>
            </a:r>
          </a:p>
          <a:p>
            <a:r>
              <a:rPr lang="en-US" dirty="0"/>
              <a:t>Social Media</a:t>
            </a:r>
          </a:p>
          <a:p>
            <a:r>
              <a:rPr lang="en-US" dirty="0"/>
              <a:t>Conflict of Interest</a:t>
            </a:r>
          </a:p>
          <a:p>
            <a:r>
              <a:rPr lang="en-US" dirty="0"/>
              <a:t>NJ Learning Standards and Curriculum Design</a:t>
            </a:r>
          </a:p>
          <a:p>
            <a:r>
              <a:rPr lang="en-US" dirty="0"/>
              <a:t>“Hot Topics,” i.e. Transgender Policies/Sexual Health and Physical Education/COVID-19</a:t>
            </a:r>
          </a:p>
          <a:p>
            <a:pPr marL="0" indent="0">
              <a:buNone/>
            </a:pPr>
            <a:endParaRPr lang="en-US" dirty="0"/>
          </a:p>
        </p:txBody>
      </p:sp>
    </p:spTree>
    <p:extLst>
      <p:ext uri="{BB962C8B-B14F-4D97-AF65-F5344CB8AC3E}">
        <p14:creationId xmlns:p14="http://schemas.microsoft.com/office/powerpoint/2010/main" val="123056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1600" cap="none" dirty="0">
                <a:cs typeface="Times New Roman" panose="02020603050405020304" pitchFamily="18" charset="0"/>
              </a:rPr>
              <a:t>a) </a:t>
            </a:r>
            <a:r>
              <a:rPr lang="en-US" sz="1600" i="1" cap="none" dirty="0">
                <a:cs typeface="Times New Roman" panose="02020603050405020304" pitchFamily="18" charset="0"/>
              </a:rPr>
              <a:t>No school official or member of his immediate family shall have an interest in a business organization or engage in any business, transaction, or professional activity, which is in substantial conflict with the proper discharge of his duties in the public interest.</a:t>
            </a:r>
            <a:endParaRPr lang="en-US" sz="1600" dirty="0">
              <a:cs typeface="Times New Roman" panose="02020603050405020304" pitchFamily="18" charset="0"/>
            </a:endParaRPr>
          </a:p>
        </p:txBody>
      </p:sp>
      <p:sp>
        <p:nvSpPr>
          <p:cNvPr id="3" name="Content Placeholder 2"/>
          <p:cNvSpPr>
            <a:spLocks noGrp="1"/>
          </p:cNvSpPr>
          <p:nvPr>
            <p:ph idx="1"/>
          </p:nvPr>
        </p:nvSpPr>
        <p:spPr/>
        <p:txBody>
          <a:bodyPr>
            <a:noAutofit/>
          </a:bodyPr>
          <a:lstStyle/>
          <a:p>
            <a:pPr algn="just"/>
            <a:r>
              <a:rPr lang="en-US" sz="1440" b="1" dirty="0">
                <a:cs typeface="Times New Roman" panose="02020603050405020304" pitchFamily="18" charset="0"/>
              </a:rPr>
              <a:t>Advisory Opinion (A17-04).</a:t>
            </a:r>
            <a:r>
              <a:rPr lang="en-US" sz="1440" dirty="0">
                <a:cs typeface="Times New Roman" panose="02020603050405020304" pitchFamily="18" charset="0"/>
              </a:rPr>
              <a:t>  A board member would not violate </a:t>
            </a:r>
            <a:r>
              <a:rPr lang="en-US" sz="1440" u="sng" dirty="0">
                <a:cs typeface="Times New Roman" panose="02020603050405020304" pitchFamily="18" charset="0"/>
              </a:rPr>
              <a:t>N.J.S.A.</a:t>
            </a:r>
            <a:r>
              <a:rPr lang="en-US" sz="1440" dirty="0">
                <a:cs typeface="Times New Roman" panose="02020603050405020304" pitchFamily="18" charset="0"/>
              </a:rPr>
              <a:t> 18</a:t>
            </a:r>
            <a:br>
              <a:rPr lang="en-US" sz="1440" dirty="0">
                <a:cs typeface="Times New Roman" panose="02020603050405020304" pitchFamily="18" charset="0"/>
              </a:rPr>
            </a:br>
            <a:r>
              <a:rPr lang="en-US" sz="1440" dirty="0">
                <a:cs typeface="Times New Roman" panose="02020603050405020304" pitchFamily="18" charset="0"/>
              </a:rPr>
              <a:t>A:12-24(a) or (d) of the Act if he continued his employment with an architectural firm that is contracted by the Board, but he must recuse himself from all discussions, actions, resolutions and votes pertaining to the area of architecture pursuant to </a:t>
            </a:r>
            <a:r>
              <a:rPr lang="en-US" sz="1440" u="sng" dirty="0">
                <a:cs typeface="Times New Roman" panose="02020603050405020304" pitchFamily="18" charset="0"/>
              </a:rPr>
              <a:t>N.J.S.A.</a:t>
            </a:r>
            <a:r>
              <a:rPr lang="en-US" sz="1440" dirty="0">
                <a:cs typeface="Times New Roman" panose="02020603050405020304" pitchFamily="18" charset="0"/>
              </a:rPr>
              <a:t> 18A:12-24(c). (July 26, 2004).</a:t>
            </a:r>
          </a:p>
          <a:p>
            <a:pPr algn="just"/>
            <a:r>
              <a:rPr lang="en-US" sz="1440" b="1" dirty="0">
                <a:cs typeface="Times New Roman" panose="02020603050405020304" pitchFamily="18" charset="0"/>
              </a:rPr>
              <a:t>Albanese v. Kazan (C33-16).</a:t>
            </a:r>
            <a:r>
              <a:rPr lang="en-US" sz="1440" dirty="0">
                <a:cs typeface="Times New Roman" panose="02020603050405020304" pitchFamily="18" charset="0"/>
              </a:rPr>
              <a:t> A board member did not violate </a:t>
            </a:r>
            <a:r>
              <a:rPr lang="en-US" sz="1440" u="sng" dirty="0">
                <a:cs typeface="Times New Roman" panose="02020603050405020304" pitchFamily="18" charset="0"/>
              </a:rPr>
              <a:t>N.J.S.A.</a:t>
            </a:r>
            <a:r>
              <a:rPr lang="en-US" sz="1440" dirty="0">
                <a:cs typeface="Times New Roman" panose="02020603050405020304" pitchFamily="18" charset="0"/>
              </a:rPr>
              <a:t> 18A:12-24(a),(c), or (g) when she contributed towards a GoFundMe page in support of a full day kindergarten and was photographed with members of a Facebook group in support of the full day kindergarten. She participated in these activities in her individual capacity as a taxpaying citizen, as opposed to acting in her official capacity as a board member or representative of the board, and she did not receive any unwarranted privileges in exchange for her support. (November 1, 2017).</a:t>
            </a:r>
          </a:p>
        </p:txBody>
      </p:sp>
    </p:spTree>
    <p:extLst>
      <p:ext uri="{BB962C8B-B14F-4D97-AF65-F5344CB8AC3E}">
        <p14:creationId xmlns:p14="http://schemas.microsoft.com/office/powerpoint/2010/main" val="275208954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091D2B5E-19A5-5A32-CAC8-9935260C2AD5}"/>
              </a:ext>
            </a:extLst>
          </p:cNvPr>
          <p:cNvSpPr>
            <a:spLocks noGrp="1"/>
          </p:cNvSpPr>
          <p:nvPr>
            <p:ph type="title"/>
          </p:nvPr>
        </p:nvSpPr>
        <p:spPr/>
        <p:txBody>
          <a:bodyPr>
            <a:noAutofit/>
          </a:bodyPr>
          <a:lstStyle/>
          <a:p>
            <a:r>
              <a:rPr lang="en-US" sz="1600" cap="none" dirty="0">
                <a:cs typeface="Times New Roman" panose="02020603050405020304" pitchFamily="18" charset="0"/>
              </a:rPr>
              <a:t>a) </a:t>
            </a:r>
            <a:r>
              <a:rPr lang="en-US" sz="1600" i="1" cap="none" dirty="0">
                <a:cs typeface="Times New Roman" panose="02020603050405020304" pitchFamily="18" charset="0"/>
              </a:rPr>
              <a:t>No school official or member of his immediate family shall have an interest in a business organization or engage in any business, transaction, or professional activity, which is in substantial conflict with the proper discharge of his duties in the public interest.</a:t>
            </a:r>
            <a:endParaRPr lang="en-US" sz="1600"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025E701B-3440-3B4B-D96F-30D2E2F37409}"/>
              </a:ext>
            </a:extLst>
          </p:cNvPr>
          <p:cNvSpPr>
            <a:spLocks noGrp="1"/>
          </p:cNvSpPr>
          <p:nvPr>
            <p:ph idx="1"/>
          </p:nvPr>
        </p:nvSpPr>
        <p:spPr>
          <a:xfrm>
            <a:off x="1161264" y="2150115"/>
            <a:ext cx="7682620" cy="3680654"/>
          </a:xfrm>
        </p:spPr>
        <p:txBody>
          <a:bodyPr/>
          <a:lstStyle/>
          <a:p>
            <a:pPr marL="274320" indent="-274320" defTabSz="365760">
              <a:lnSpc>
                <a:spcPct val="100000"/>
              </a:lnSpc>
              <a:buClr>
                <a:srgbClr val="5FCBEF"/>
              </a:buClr>
              <a:buSzPct val="80000"/>
              <a:buFont typeface="Wingdings 3" charset="2"/>
              <a:buChar char=""/>
              <a:defRPr/>
            </a:pPr>
            <a:r>
              <a:rPr lang="en-US" sz="1440" b="1" dirty="0">
                <a:solidFill>
                  <a:prstClr val="black">
                    <a:lumMod val="75000"/>
                    <a:lumOff val="25000"/>
                  </a:prstClr>
                </a:solidFill>
                <a:latin typeface="+mj-lt"/>
              </a:rPr>
              <a:t>Advisory Opinion (A01-23). </a:t>
            </a:r>
            <a:r>
              <a:rPr lang="en-US" sz="1440" dirty="0">
                <a:latin typeface="+mj-lt"/>
              </a:rPr>
              <a:t>A board member sought advice as to whether, in connection with the employment with a food services vendor, they could continue to work in the district without violating the Act. Based on the facts and circumstances presented, the SEC advised that, because the board member is ultimately subject to supervision from senior leadership, including the superintendent and building principal(s), it would be a conflict of interest for the bard member to continue working in the district while also serving as a member of the board. Therefore, the SEC recommended that the board member ask their employer to be reassigned to another school district. The SEC additionally advised that, while employed by the food service vendor, the board member would need to recused themselves from discussions and votes concerning their employer, and regarding competing vendors or entities that offer the same (or similar) products or services as their employer).</a:t>
            </a:r>
            <a:endParaRPr lang="en-US" sz="1440" b="1" dirty="0">
              <a:latin typeface="+mj-lt"/>
            </a:endParaRPr>
          </a:p>
          <a:p>
            <a:endParaRPr lang="en-US" dirty="0"/>
          </a:p>
        </p:txBody>
      </p:sp>
    </p:spTree>
    <p:extLst>
      <p:ext uri="{BB962C8B-B14F-4D97-AF65-F5344CB8AC3E}">
        <p14:creationId xmlns:p14="http://schemas.microsoft.com/office/powerpoint/2010/main" val="976405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920" dirty="0">
                <a:cs typeface="Times New Roman" panose="02020603050405020304" pitchFamily="18" charset="0"/>
              </a:rPr>
              <a:t>b) </a:t>
            </a:r>
            <a:r>
              <a:rPr lang="en-US" sz="1920" i="1" cap="none" dirty="0">
                <a:cs typeface="Times New Roman" panose="02020603050405020304" pitchFamily="18" charset="0"/>
              </a:rPr>
              <a:t>Obtaining privileges, advantages, employment for self, family, others</a:t>
            </a:r>
            <a:br>
              <a:rPr lang="en-US" sz="2240" dirty="0">
                <a:latin typeface="Times New Roman" panose="02020603050405020304" pitchFamily="18" charset="0"/>
                <a:cs typeface="Times New Roman" panose="02020603050405020304" pitchFamily="18" charset="0"/>
              </a:rPr>
            </a:br>
            <a:r>
              <a:rPr lang="en-US" sz="2240"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noAutofit/>
          </a:bodyPr>
          <a:lstStyle/>
          <a:p>
            <a:pPr marL="0" indent="0" algn="just">
              <a:lnSpc>
                <a:spcPct val="150000"/>
              </a:lnSpc>
              <a:spcBef>
                <a:spcPts val="1800"/>
              </a:spcBef>
              <a:buNone/>
            </a:pPr>
            <a:r>
              <a:rPr lang="en-US" sz="1280" b="1" dirty="0">
                <a:latin typeface="+mj-lt"/>
                <a:cs typeface="Times New Roman" panose="02020603050405020304" pitchFamily="18" charset="0"/>
              </a:rPr>
              <a:t>Kearns v. Anthony (C18-01A).  </a:t>
            </a:r>
            <a:r>
              <a:rPr lang="en-US" sz="1280" dirty="0">
                <a:latin typeface="+mj-lt"/>
                <a:cs typeface="Times New Roman" panose="02020603050405020304" pitchFamily="18" charset="0"/>
              </a:rPr>
              <a:t>A board member was found to have used her official position to secure unwarranted privileges and advantages for herself and others, in violation of </a:t>
            </a:r>
            <a:r>
              <a:rPr lang="en-US" sz="1280" u="sng" dirty="0">
                <a:latin typeface="+mj-lt"/>
                <a:cs typeface="Times New Roman" panose="02020603050405020304" pitchFamily="18" charset="0"/>
              </a:rPr>
              <a:t>N.J.S.A</a:t>
            </a:r>
            <a:r>
              <a:rPr lang="en-US" sz="1280" dirty="0">
                <a:latin typeface="+mj-lt"/>
                <a:cs typeface="Times New Roman" panose="02020603050405020304" pitchFamily="18" charset="0"/>
              </a:rPr>
              <a:t>. 18A:12-24(b), when she used her position as a board member to acquire mailing labels containing student information that were used to send mailings for a political campaign. The board member was censured. (October 23, 2001).</a:t>
            </a:r>
          </a:p>
          <a:p>
            <a:pPr marL="0" indent="0" algn="just">
              <a:lnSpc>
                <a:spcPct val="150000"/>
              </a:lnSpc>
              <a:spcBef>
                <a:spcPts val="1800"/>
              </a:spcBef>
              <a:buNone/>
            </a:pPr>
            <a:r>
              <a:rPr lang="en-US" sz="1280" b="1" dirty="0">
                <a:latin typeface="+mj-lt"/>
                <a:cs typeface="Times New Roman" panose="02020603050405020304" pitchFamily="18" charset="0"/>
              </a:rPr>
              <a:t>Holstein v. </a:t>
            </a:r>
            <a:r>
              <a:rPr lang="en-US" sz="1280" b="1" dirty="0" err="1">
                <a:latin typeface="+mj-lt"/>
                <a:cs typeface="Times New Roman" panose="02020603050405020304" pitchFamily="18" charset="0"/>
              </a:rPr>
              <a:t>Raftopoulos</a:t>
            </a:r>
            <a:r>
              <a:rPr lang="en-US" sz="1280" b="1" dirty="0">
                <a:latin typeface="+mj-lt"/>
                <a:cs typeface="Times New Roman" panose="02020603050405020304" pitchFamily="18" charset="0"/>
              </a:rPr>
              <a:t>-Johnson (C08-16).</a:t>
            </a:r>
            <a:r>
              <a:rPr lang="en-US" sz="1280" dirty="0">
                <a:latin typeface="+mj-lt"/>
                <a:cs typeface="Times New Roman" panose="02020603050405020304" pitchFamily="18" charset="0"/>
              </a:rPr>
              <a:t>  A Board member voted on a resolution that would result in her child attending Port Jervis School District, without payment of tuition, contravention of the Commissioner’s directive, and in violation of a send-receive agreement with High Point Regional School District.  “Respondent used her position to secure an unwarranted privilege and/or advantage, namely “Board permitted” attendance at a school unauthorized by the Commissioner and free tuition for this unauthorized attendance.”</a:t>
            </a:r>
          </a:p>
          <a:p>
            <a:pPr algn="just"/>
            <a:endParaRPr lang="en-US" dirty="0"/>
          </a:p>
        </p:txBody>
      </p:sp>
    </p:spTree>
    <p:extLst>
      <p:ext uri="{BB962C8B-B14F-4D97-AF65-F5344CB8AC3E}">
        <p14:creationId xmlns:p14="http://schemas.microsoft.com/office/powerpoint/2010/main" val="388583935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3A97B7-09DA-EC2F-1D72-6EE68F3BD2FB}"/>
              </a:ext>
            </a:extLst>
          </p:cNvPr>
          <p:cNvSpPr>
            <a:spLocks noGrp="1"/>
          </p:cNvSpPr>
          <p:nvPr>
            <p:ph type="title"/>
          </p:nvPr>
        </p:nvSpPr>
        <p:spPr/>
        <p:txBody>
          <a:bodyPr>
            <a:normAutofit/>
          </a:bodyPr>
          <a:lstStyle/>
          <a:p>
            <a:r>
              <a:rPr lang="en-US" sz="1600" dirty="0"/>
              <a:t>b) Obtaining </a:t>
            </a:r>
            <a:r>
              <a:rPr lang="en-US" sz="1600" i="1" dirty="0"/>
              <a:t>privileges, advantages, employment for self, family, others (cont.).</a:t>
            </a:r>
            <a:endParaRPr lang="en-US" sz="1600" dirty="0"/>
          </a:p>
        </p:txBody>
      </p:sp>
      <p:sp>
        <p:nvSpPr>
          <p:cNvPr id="3" name="Content Placeholder 2">
            <a:extLst>
              <a:ext uri="{FF2B5EF4-FFF2-40B4-BE49-F238E27FC236}">
                <a16:creationId xmlns:a16="http://schemas.microsoft.com/office/drawing/2014/main" id="{7E469163-6951-91BD-92E8-70E9746A2939}"/>
              </a:ext>
            </a:extLst>
          </p:cNvPr>
          <p:cNvSpPr>
            <a:spLocks noGrp="1"/>
          </p:cNvSpPr>
          <p:nvPr>
            <p:ph idx="1"/>
          </p:nvPr>
        </p:nvSpPr>
        <p:spPr/>
        <p:txBody>
          <a:bodyPr>
            <a:normAutofit fontScale="92500"/>
          </a:bodyPr>
          <a:lstStyle/>
          <a:p>
            <a:r>
              <a:rPr lang="en-US" b="1" dirty="0"/>
              <a:t>Advisory Opinion (A03-23).</a:t>
            </a:r>
            <a:r>
              <a:rPr lang="en-US" dirty="0"/>
              <a:t> A board member who was previously employed as an administrator and special education teacher in another school district, asked whether, because of their education and experience, they could serve on the local special education parent advisory group, and advocate for students and their families in the district. Per the SEC, the board member’s service in the district would be a conflict because the public could view their role as an advocate to be in substantial conflict with their duties and responsibilities as a board member; as a mechanism through which they could use or attempt to use their official position to secure unwarranted privileges or advantages for others; and as a service that might reasonably be expected to prejudice their independence of judgment in the exercise of their official duties as a board member. Further, in advocating for a district student or family, the board member could be doing so in opposition, whether directly or indirectly, to district staff and administration, and in opposition to the board itself. Nonetheless, the SEC encouraged the board member to provide such services outside the district.</a:t>
            </a:r>
            <a:endParaRPr lang="en-US" b="1" dirty="0"/>
          </a:p>
        </p:txBody>
      </p:sp>
    </p:spTree>
    <p:extLst>
      <p:ext uri="{BB962C8B-B14F-4D97-AF65-F5344CB8AC3E}">
        <p14:creationId xmlns:p14="http://schemas.microsoft.com/office/powerpoint/2010/main" val="997925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6331" y="2311914"/>
            <a:ext cx="3848673" cy="531709"/>
          </a:xfrm>
          <a:prstGeom prst="rect">
            <a:avLst/>
          </a:prstGeom>
        </p:spPr>
        <p:txBody>
          <a:bodyPr lIns="0" tIns="0" rIns="0" bIns="0" rtlCol="0" anchor="t">
            <a:spAutoFit/>
          </a:bodyPr>
          <a:lstStyle/>
          <a:p>
            <a:pPr algn="r">
              <a:lnSpc>
                <a:spcPts val="4363"/>
              </a:lnSpc>
              <a:spcBef>
                <a:spcPct val="0"/>
              </a:spcBef>
            </a:pPr>
            <a:r>
              <a:rPr lang="en-US" sz="3116">
                <a:solidFill>
                  <a:srgbClr val="000000"/>
                </a:solidFill>
                <a:latin typeface="Garet ExtraBold"/>
              </a:rPr>
              <a:t>Al Kirk</a:t>
            </a:r>
          </a:p>
        </p:txBody>
      </p:sp>
      <p:sp>
        <p:nvSpPr>
          <p:cNvPr id="3" name="TextBox 3"/>
          <p:cNvSpPr txBox="1"/>
          <p:nvPr/>
        </p:nvSpPr>
        <p:spPr>
          <a:xfrm>
            <a:off x="5607889" y="3139896"/>
            <a:ext cx="3247114" cy="1053683"/>
          </a:xfrm>
          <a:prstGeom prst="rect">
            <a:avLst/>
          </a:prstGeom>
        </p:spPr>
        <p:txBody>
          <a:bodyPr lIns="0" tIns="0" rIns="0" bIns="0" rtlCol="0" anchor="t">
            <a:spAutoFit/>
          </a:bodyPr>
          <a:lstStyle/>
          <a:p>
            <a:pPr algn="r">
              <a:lnSpc>
                <a:spcPts val="2822"/>
              </a:lnSpc>
            </a:pPr>
            <a:r>
              <a:rPr lang="en-US" sz="2016">
                <a:solidFill>
                  <a:srgbClr val="000000"/>
                </a:solidFill>
                <a:latin typeface="Garet 1 Light"/>
              </a:rPr>
              <a:t>Sub-fund Administrator</a:t>
            </a:r>
          </a:p>
          <a:p>
            <a:pPr algn="r">
              <a:lnSpc>
                <a:spcPts val="2822"/>
              </a:lnSpc>
            </a:pPr>
            <a:r>
              <a:rPr lang="en-US" sz="2016">
                <a:solidFill>
                  <a:srgbClr val="000000"/>
                </a:solidFill>
                <a:latin typeface="Garet 1 Light"/>
              </a:rPr>
              <a:t>BACCEIC Sub-fund</a:t>
            </a:r>
          </a:p>
          <a:p>
            <a:pPr algn="r">
              <a:lnSpc>
                <a:spcPts val="2822"/>
              </a:lnSpc>
              <a:spcBef>
                <a:spcPct val="0"/>
              </a:spcBef>
            </a:pPr>
            <a:r>
              <a:rPr lang="en-US" sz="2016">
                <a:solidFill>
                  <a:srgbClr val="000000"/>
                </a:solidFill>
                <a:latin typeface="Garet 1 Light"/>
              </a:rPr>
              <a:t>ERIC South Sub-fund</a:t>
            </a:r>
          </a:p>
        </p:txBody>
      </p:sp>
      <p:sp>
        <p:nvSpPr>
          <p:cNvPr id="4" name="AutoShape 4"/>
          <p:cNvSpPr/>
          <p:nvPr/>
        </p:nvSpPr>
        <p:spPr>
          <a:xfrm rot="5400000">
            <a:off x="-2822910" y="789732"/>
            <a:ext cx="9753600" cy="4107780"/>
          </a:xfrm>
          <a:prstGeom prst="rect">
            <a:avLst/>
          </a:prstGeom>
          <a:solidFill>
            <a:srgbClr val="495D88"/>
          </a:solidFill>
        </p:spPr>
        <p:txBody>
          <a:bodyPr/>
          <a:lstStyle/>
          <a:p>
            <a:endParaRPr lang="en-US"/>
          </a:p>
        </p:txBody>
      </p:sp>
      <p:sp>
        <p:nvSpPr>
          <p:cNvPr id="5" name="AutoShape 5"/>
          <p:cNvSpPr/>
          <p:nvPr/>
        </p:nvSpPr>
        <p:spPr>
          <a:xfrm>
            <a:off x="0" y="6083908"/>
            <a:ext cx="9753600" cy="316892"/>
          </a:xfrm>
          <a:prstGeom prst="rect">
            <a:avLst/>
          </a:prstGeom>
          <a:solidFill>
            <a:srgbClr val="FBDD67"/>
          </a:solidFill>
        </p:spPr>
        <p:txBody>
          <a:bodyPr/>
          <a:lstStyle/>
          <a:p>
            <a:endParaRPr lang="en-US"/>
          </a:p>
        </p:txBody>
      </p:sp>
      <p:sp>
        <p:nvSpPr>
          <p:cNvPr id="6" name="Freeform 6"/>
          <p:cNvSpPr/>
          <p:nvPr/>
        </p:nvSpPr>
        <p:spPr>
          <a:xfrm>
            <a:off x="6002183" y="365873"/>
            <a:ext cx="1856968" cy="731294"/>
          </a:xfrm>
          <a:custGeom>
            <a:avLst/>
            <a:gdLst/>
            <a:ahLst/>
            <a:cxnLst/>
            <a:rect l="l" t="t" r="r" b="b"/>
            <a:pathLst>
              <a:path w="1856968" h="731294">
                <a:moveTo>
                  <a:pt x="0" y="0"/>
                </a:moveTo>
                <a:lnTo>
                  <a:pt x="1856968" y="0"/>
                </a:lnTo>
                <a:lnTo>
                  <a:pt x="1856968" y="731294"/>
                </a:lnTo>
                <a:lnTo>
                  <a:pt x="0" y="731294"/>
                </a:lnTo>
                <a:lnTo>
                  <a:pt x="0" y="0"/>
                </a:lnTo>
                <a:close/>
              </a:path>
            </a:pathLst>
          </a:custGeom>
          <a:blipFill>
            <a:blip r:embed="rId2"/>
            <a:stretch>
              <a:fillRect/>
            </a:stretch>
          </a:blipFill>
        </p:spPr>
        <p:txBody>
          <a:bodyPr/>
          <a:lstStyle/>
          <a:p>
            <a:endParaRPr lang="en-US"/>
          </a:p>
        </p:txBody>
      </p:sp>
      <p:sp>
        <p:nvSpPr>
          <p:cNvPr id="7" name="Freeform 7"/>
          <p:cNvSpPr/>
          <p:nvPr/>
        </p:nvSpPr>
        <p:spPr>
          <a:xfrm>
            <a:off x="5710124" y="5038717"/>
            <a:ext cx="1437408" cy="828841"/>
          </a:xfrm>
          <a:custGeom>
            <a:avLst/>
            <a:gdLst/>
            <a:ahLst/>
            <a:cxnLst/>
            <a:rect l="l" t="t" r="r" b="b"/>
            <a:pathLst>
              <a:path w="1437408" h="828841">
                <a:moveTo>
                  <a:pt x="0" y="0"/>
                </a:moveTo>
                <a:lnTo>
                  <a:pt x="1437408" y="0"/>
                </a:lnTo>
                <a:lnTo>
                  <a:pt x="1437408" y="828841"/>
                </a:lnTo>
                <a:lnTo>
                  <a:pt x="0" y="828841"/>
                </a:lnTo>
                <a:lnTo>
                  <a:pt x="0" y="0"/>
                </a:lnTo>
                <a:close/>
              </a:path>
            </a:pathLst>
          </a:custGeom>
          <a:blipFill>
            <a:blip r:embed="rId3"/>
            <a:stretch>
              <a:fillRect/>
            </a:stretch>
          </a:blipFill>
        </p:spPr>
        <p:txBody>
          <a:bodyPr/>
          <a:lstStyle/>
          <a:p>
            <a:endParaRPr lang="en-US"/>
          </a:p>
        </p:txBody>
      </p:sp>
      <p:sp>
        <p:nvSpPr>
          <p:cNvPr id="8" name="Freeform 8"/>
          <p:cNvSpPr/>
          <p:nvPr/>
        </p:nvSpPr>
        <p:spPr>
          <a:xfrm>
            <a:off x="7375971" y="4843454"/>
            <a:ext cx="775239" cy="1094199"/>
          </a:xfrm>
          <a:custGeom>
            <a:avLst/>
            <a:gdLst/>
            <a:ahLst/>
            <a:cxnLst/>
            <a:rect l="l" t="t" r="r" b="b"/>
            <a:pathLst>
              <a:path w="775239" h="1094199">
                <a:moveTo>
                  <a:pt x="0" y="0"/>
                </a:moveTo>
                <a:lnTo>
                  <a:pt x="775239" y="0"/>
                </a:lnTo>
                <a:lnTo>
                  <a:pt x="775239" y="1094199"/>
                </a:lnTo>
                <a:lnTo>
                  <a:pt x="0" y="1094199"/>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365760">
              <a:lnSpc>
                <a:spcPct val="100000"/>
              </a:lnSpc>
              <a:spcBef>
                <a:spcPts val="0"/>
              </a:spcBef>
            </a:pPr>
            <a:r>
              <a:rPr lang="en-US" sz="1760" cap="none" dirty="0">
                <a:ea typeface="+mn-ea"/>
                <a:cs typeface="+mn-cs"/>
              </a:rPr>
              <a:t>b) Obtaining </a:t>
            </a:r>
            <a:r>
              <a:rPr lang="en-US" sz="1760" i="1" cap="none" dirty="0">
                <a:ea typeface="+mn-ea"/>
                <a:cs typeface="+mn-cs"/>
              </a:rPr>
              <a:t>privileges, advantages, employment for self, family, others (cont.).</a:t>
            </a:r>
            <a:br>
              <a:rPr lang="en-US" sz="1440" cap="none" dirty="0">
                <a:solidFill>
                  <a:prstClr val="black"/>
                </a:solidFill>
                <a:ea typeface="+mn-ea"/>
                <a:cs typeface="+mn-cs"/>
              </a:rPr>
            </a:br>
            <a:endParaRPr lang="en-US" dirty="0"/>
          </a:p>
        </p:txBody>
      </p:sp>
      <p:sp>
        <p:nvSpPr>
          <p:cNvPr id="3" name="Content Placeholder 2">
            <a:extLst>
              <a:ext uri="{FF2B5EF4-FFF2-40B4-BE49-F238E27FC236}">
                <a16:creationId xmlns:a16="http://schemas.microsoft.com/office/drawing/2014/main" id="{F395C907-E17A-35FE-762C-926D8A98D519}"/>
              </a:ext>
            </a:extLst>
          </p:cNvPr>
          <p:cNvSpPr>
            <a:spLocks noGrp="1"/>
          </p:cNvSpPr>
          <p:nvPr>
            <p:ph idx="1"/>
          </p:nvPr>
        </p:nvSpPr>
        <p:spPr/>
        <p:txBody>
          <a:bodyPr>
            <a:normAutofit fontScale="92500" lnSpcReduction="20000"/>
          </a:bodyPr>
          <a:lstStyle/>
          <a:p>
            <a:r>
              <a:rPr lang="en-US" b="1" dirty="0"/>
              <a:t>Advisory Opinion (A09-23).</a:t>
            </a:r>
            <a:r>
              <a:rPr lang="en-US" dirty="0"/>
              <a:t> Board counsel inquired whether the superintendent and the board secretary/business administrator, who are in a personal relationship, have a conflict. The Commission states that they are regarded as “others” because they are not married, and that neither can provide the other with an unwarranted privilege, advantage, or employment. </a:t>
            </a:r>
            <a:r>
              <a:rPr lang="en-US" i="1" dirty="0"/>
              <a:t>The SEC advised that the superintendent should not be involved in any aspect of the board secretary/business administrator’s evaluation or supervision. </a:t>
            </a:r>
          </a:p>
          <a:p>
            <a:r>
              <a:rPr lang="en-US" b="1" dirty="0"/>
              <a:t>Advisory Opinion (A10-23). </a:t>
            </a:r>
            <a:r>
              <a:rPr lang="en-US" dirty="0"/>
              <a:t>Board counsel inquired whether a board member is prohibited from being involved in matters related to the superintendent when their child is employed as student employee in an afterschool care program, and is supervised by a district employee, who is ultimately supervised by the superintendent. </a:t>
            </a:r>
            <a:r>
              <a:rPr lang="en-US" i="1" dirty="0"/>
              <a:t>The SEC advised that the board member has a conflict with respect to the immediate supervisor of their child, and to all other employees and administrators up the chain of command, including the superintendent. </a:t>
            </a:r>
            <a:r>
              <a:rPr lang="en-US" dirty="0"/>
              <a:t>Because the board member’s child is supervised by a member of the local education association, the board member also had to recuse themselves from all matters related to the local education association.</a:t>
            </a:r>
            <a:endParaRPr lang="en-US" b="1" dirty="0"/>
          </a:p>
        </p:txBody>
      </p:sp>
    </p:spTree>
    <p:extLst>
      <p:ext uri="{BB962C8B-B14F-4D97-AF65-F5344CB8AC3E}">
        <p14:creationId xmlns:p14="http://schemas.microsoft.com/office/powerpoint/2010/main" val="112321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64" y="633416"/>
            <a:ext cx="7682620" cy="1119184"/>
          </a:xfrm>
        </p:spPr>
        <p:txBody>
          <a:bodyPr>
            <a:normAutofit/>
          </a:bodyPr>
          <a:lstStyle/>
          <a:p>
            <a:pPr lvl="1" algn="ctr" rtl="0">
              <a:lnSpc>
                <a:spcPct val="90000"/>
              </a:lnSpc>
              <a:spcBef>
                <a:spcPct val="0"/>
              </a:spcBef>
            </a:pPr>
            <a:br>
              <a:rPr lang="en-US" sz="3600" b="1" dirty="0"/>
            </a:br>
            <a:r>
              <a:rPr lang="en-US" b="1" dirty="0">
                <a:solidFill>
                  <a:schemeClr val="tx1"/>
                </a:solidFill>
                <a:latin typeface="+mj-lt"/>
                <a:cs typeface="Times New Roman" panose="02020603050405020304" pitchFamily="18" charset="0"/>
              </a:rPr>
              <a:t>IMO Sheila Brogan, Appellate Division 6/21/23 </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61264" y="2209800"/>
            <a:ext cx="7449335" cy="3898901"/>
          </a:xfrm>
        </p:spPr>
        <p:txBody>
          <a:bodyPr>
            <a:normAutofit fontScale="77500" lnSpcReduction="20000"/>
          </a:bodyPr>
          <a:lstStyle/>
          <a:p>
            <a:pPr marL="457200" lvl="1" indent="-457200">
              <a:spcBef>
                <a:spcPts val="1200"/>
              </a:spcBef>
            </a:pPr>
            <a:r>
              <a:rPr lang="en-US" sz="2080" dirty="0"/>
              <a:t>Board member appealed from a 2/25/22 final decision of the School Ethics Commission, which found that she had violated the School Ethics Act, </a:t>
            </a:r>
            <a:r>
              <a:rPr lang="en-US" sz="2080" i="1" dirty="0"/>
              <a:t>N.J.S.A. </a:t>
            </a:r>
            <a:r>
              <a:rPr lang="en-US" sz="2080" dirty="0"/>
              <a:t>18A:12-24(c), with a recommended penalty of censure. </a:t>
            </a:r>
            <a:r>
              <a:rPr lang="en-US" sz="2080" b="1" dirty="0"/>
              <a:t>Before a Commissioner decision had issued, board </a:t>
            </a:r>
            <a:r>
              <a:rPr lang="en-US" sz="2080" b="1" dirty="0">
                <a:solidFill>
                  <a:srgbClr val="212121"/>
                </a:solidFill>
              </a:rPr>
              <a:t>member filed a notice of appeal with the Appellate Division, 3/9/22</a:t>
            </a:r>
            <a:r>
              <a:rPr lang="en-US" sz="2080" dirty="0">
                <a:solidFill>
                  <a:srgbClr val="212121"/>
                </a:solidFill>
              </a:rPr>
              <a:t>. Commissioner concurred with the censure penalty 4/14/22.</a:t>
            </a:r>
          </a:p>
          <a:p>
            <a:pPr marL="457200" lvl="1" indent="-457200">
              <a:spcBef>
                <a:spcPts val="1200"/>
              </a:spcBef>
            </a:pPr>
            <a:r>
              <a:rPr lang="en-US" sz="2080" b="1" dirty="0">
                <a:solidFill>
                  <a:srgbClr val="212121"/>
                </a:solidFill>
              </a:rPr>
              <a:t>Appellate Division found that it lacked jurisdiction, as the appeal was not from a final judgment or final agency action and dismissed the appeal. </a:t>
            </a:r>
          </a:p>
          <a:p>
            <a:pPr marL="457200" lvl="1" indent="-457200">
              <a:spcBef>
                <a:spcPts val="1200"/>
              </a:spcBef>
            </a:pPr>
            <a:r>
              <a:rPr lang="en-US" sz="2080" dirty="0"/>
              <a:t>App. Div. </a:t>
            </a:r>
            <a:r>
              <a:rPr lang="en-US" sz="2080" dirty="0">
                <a:solidFill>
                  <a:srgbClr val="212121"/>
                </a:solidFill>
              </a:rPr>
              <a:t>considers appeals from final decisions or actions of state administrative agencies or officers and does not review administrative decisions when there is a further “right of review before any administrative agency or officer, unless the interest of justice requires otherwise.</a:t>
            </a:r>
            <a:endParaRPr lang="en-US" sz="2080" dirty="0"/>
          </a:p>
        </p:txBody>
      </p:sp>
    </p:spTree>
    <p:extLst>
      <p:ext uri="{BB962C8B-B14F-4D97-AF65-F5344CB8AC3E}">
        <p14:creationId xmlns:p14="http://schemas.microsoft.com/office/powerpoint/2010/main" val="1164975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920" b="1" cap="none" dirty="0">
                <a:cs typeface="Times New Roman" panose="02020603050405020304" pitchFamily="18" charset="0"/>
              </a:rPr>
              <a:t>Schwartz v. </a:t>
            </a:r>
            <a:r>
              <a:rPr lang="en-US" sz="1920" b="1" cap="none" dirty="0" err="1">
                <a:cs typeface="Times New Roman" panose="02020603050405020304" pitchFamily="18" charset="0"/>
              </a:rPr>
              <a:t>Abedrabbo</a:t>
            </a:r>
            <a:r>
              <a:rPr lang="en-US" sz="1920" b="1" cap="none" dirty="0">
                <a:cs typeface="Times New Roman" panose="02020603050405020304" pitchFamily="18" charset="0"/>
              </a:rPr>
              <a:t>,  </a:t>
            </a:r>
            <a:r>
              <a:rPr lang="en-US" sz="1920" b="1" cap="none" dirty="0" err="1">
                <a:cs typeface="Times New Roman" panose="02020603050405020304" pitchFamily="18" charset="0"/>
              </a:rPr>
              <a:t>Awwad</a:t>
            </a:r>
            <a:r>
              <a:rPr lang="en-US" sz="1920" b="1" cap="none" dirty="0">
                <a:cs typeface="Times New Roman" panose="02020603050405020304" pitchFamily="18" charset="0"/>
              </a:rPr>
              <a:t> and Clifton BOE et. </a:t>
            </a:r>
            <a:r>
              <a:rPr lang="en-US" sz="1920" b="1" cap="none" dirty="0" err="1">
                <a:cs typeface="Times New Roman" panose="02020603050405020304" pitchFamily="18" charset="0"/>
              </a:rPr>
              <a:t>als</a:t>
            </a:r>
            <a:r>
              <a:rPr lang="en-US" sz="1920" b="1" cap="none" dirty="0">
                <a:cs typeface="Times New Roman" panose="02020603050405020304" pitchFamily="18" charset="0"/>
              </a:rPr>
              <a:t>, APP. DIV, October 6, 2023</a:t>
            </a:r>
          </a:p>
        </p:txBody>
      </p:sp>
      <p:sp>
        <p:nvSpPr>
          <p:cNvPr id="3" name="Content Placeholder 2"/>
          <p:cNvSpPr>
            <a:spLocks noGrp="1"/>
          </p:cNvSpPr>
          <p:nvPr>
            <p:ph idx="1"/>
          </p:nvPr>
        </p:nvSpPr>
        <p:spPr/>
        <p:txBody>
          <a:bodyPr>
            <a:normAutofit/>
          </a:bodyPr>
          <a:lstStyle/>
          <a:p>
            <a:pPr marL="0" indent="0" algn="just">
              <a:buNone/>
            </a:pPr>
            <a:r>
              <a:rPr lang="en-US" dirty="0">
                <a:latin typeface="+mj-lt"/>
                <a:cs typeface="Times New Roman" panose="02020603050405020304" pitchFamily="18" charset="0"/>
              </a:rPr>
              <a:t>Appeal of SEC complaint dismissal, 1/25/2022. Appellate Division affirms</a:t>
            </a:r>
          </a:p>
          <a:p>
            <a:pPr marL="0" indent="0" algn="just">
              <a:buNone/>
            </a:pPr>
            <a:r>
              <a:rPr lang="en-US" dirty="0">
                <a:latin typeface="+mj-lt"/>
                <a:cs typeface="Times New Roman" panose="02020603050405020304" pitchFamily="18" charset="0"/>
              </a:rPr>
              <a:t>SEC. Petitioner alleged that board members violated the School Ethics Act,</a:t>
            </a:r>
          </a:p>
          <a:p>
            <a:pPr marL="0" indent="0" algn="just">
              <a:buNone/>
            </a:pPr>
            <a:r>
              <a:rPr lang="en-US" dirty="0">
                <a:latin typeface="+mj-lt"/>
                <a:cs typeface="Times New Roman" panose="02020603050405020304" pitchFamily="18" charset="0"/>
              </a:rPr>
              <a:t>specifically N.J.S.A. 18A:12-24.1 (e) of the Code of Ethics of School Board</a:t>
            </a:r>
          </a:p>
          <a:p>
            <a:pPr marL="0" indent="0" algn="just">
              <a:buNone/>
            </a:pPr>
            <a:r>
              <a:rPr lang="en-US" dirty="0">
                <a:latin typeface="+mj-lt"/>
                <a:cs typeface="Times New Roman" panose="02020603050405020304" pitchFamily="18" charset="0"/>
              </a:rPr>
              <a:t>Members, when they made anti-Israel and allegedly </a:t>
            </a:r>
            <a:r>
              <a:rPr lang="en-US" dirty="0" err="1">
                <a:latin typeface="+mj-lt"/>
                <a:cs typeface="Times New Roman" panose="02020603050405020304" pitchFamily="18" charset="0"/>
              </a:rPr>
              <a:t>anti-semitic</a:t>
            </a:r>
            <a:r>
              <a:rPr lang="en-US" dirty="0">
                <a:latin typeface="+mj-lt"/>
                <a:cs typeface="Times New Roman" panose="02020603050405020304" pitchFamily="18" charset="0"/>
              </a:rPr>
              <a:t> remarks</a:t>
            </a:r>
          </a:p>
          <a:p>
            <a:pPr marL="0" indent="0" algn="just">
              <a:buNone/>
            </a:pPr>
            <a:r>
              <a:rPr lang="en-US" dirty="0">
                <a:latin typeface="+mj-lt"/>
                <a:cs typeface="Times New Roman" panose="02020603050405020304" pitchFamily="18" charset="0"/>
              </a:rPr>
              <a:t>during a virtual public board meeting. Majority of board members’ remarks</a:t>
            </a:r>
          </a:p>
          <a:p>
            <a:pPr marL="0" indent="0" algn="just">
              <a:buNone/>
            </a:pPr>
            <a:r>
              <a:rPr lang="en-US" dirty="0">
                <a:latin typeface="+mj-lt"/>
                <a:cs typeface="Times New Roman" panose="02020603050405020304" pitchFamily="18" charset="0"/>
              </a:rPr>
              <a:t>made during “Commissioner’s Comments” section of the meeting were</a:t>
            </a:r>
          </a:p>
          <a:p>
            <a:pPr marL="0" indent="0" algn="just">
              <a:buNone/>
            </a:pPr>
            <a:r>
              <a:rPr lang="en-US" dirty="0">
                <a:latin typeface="+mj-lt"/>
                <a:cs typeface="Times New Roman" panose="02020603050405020304" pitchFamily="18" charset="0"/>
              </a:rPr>
              <a:t>critical of Israel’s treatment of the Palestinians.</a:t>
            </a:r>
          </a:p>
        </p:txBody>
      </p:sp>
    </p:spTree>
    <p:extLst>
      <p:ext uri="{BB962C8B-B14F-4D97-AF65-F5344CB8AC3E}">
        <p14:creationId xmlns:p14="http://schemas.microsoft.com/office/powerpoint/2010/main" val="3846150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1920" dirty="0"/>
              <a:t>Siegel v. Aziz , Westfield Board of Education, Union County, C18-23 (December 19, 2023)</a:t>
            </a:r>
          </a:p>
        </p:txBody>
      </p:sp>
      <p:sp>
        <p:nvSpPr>
          <p:cNvPr id="5" name="Content Placeholder 4"/>
          <p:cNvSpPr>
            <a:spLocks noGrp="1"/>
          </p:cNvSpPr>
          <p:nvPr>
            <p:ph idx="1"/>
          </p:nvPr>
        </p:nvSpPr>
        <p:spPr/>
        <p:txBody>
          <a:bodyPr>
            <a:noAutofit/>
          </a:bodyPr>
          <a:lstStyle/>
          <a:p>
            <a:pPr marL="0" indent="0" algn="just">
              <a:buNone/>
            </a:pPr>
            <a:r>
              <a:rPr lang="en-US" sz="1400" b="1" dirty="0">
                <a:latin typeface="+mj-lt"/>
                <a:cs typeface="Times New Roman" panose="02020603050405020304" pitchFamily="18" charset="0"/>
              </a:rPr>
              <a:t>The complainant alleged that the respondent violated N.J.S.A. 18A:12-24.1(e) because she allegedly made repeated racist, </a:t>
            </a:r>
            <a:r>
              <a:rPr lang="en-US" sz="1400" b="1" dirty="0" err="1">
                <a:latin typeface="+mj-lt"/>
                <a:cs typeface="Times New Roman" panose="02020603050405020304" pitchFamily="18" charset="0"/>
              </a:rPr>
              <a:t>antisemitic</a:t>
            </a:r>
            <a:r>
              <a:rPr lang="en-US" sz="1400" b="1" dirty="0">
                <a:latin typeface="+mj-lt"/>
                <a:cs typeface="Times New Roman" panose="02020603050405020304" pitchFamily="18" charset="0"/>
              </a:rPr>
              <a:t>, and anti-Zionist public statements on her professional social media platform(s) and in an</a:t>
            </a:r>
          </a:p>
          <a:p>
            <a:pPr marL="0" indent="0" algn="just">
              <a:buNone/>
            </a:pPr>
            <a:r>
              <a:rPr lang="en-US" sz="1400" b="1" dirty="0">
                <a:latin typeface="+mj-lt"/>
                <a:cs typeface="Times New Roman" panose="02020603050405020304" pitchFamily="18" charset="0"/>
              </a:rPr>
              <a:t>academic publication and did so without using a disclaimer. In dismissing the complaint for failing to plead sufficient credible facts, the SEC stated, “Respondent’s statements, while controversial and likely perceived as offensive and hurtful to members of the district’s Jewish community as well as to the Jewish community as a whole, did not relate to the business of the</a:t>
            </a:r>
          </a:p>
          <a:p>
            <a:pPr marL="0" indent="0" algn="just">
              <a:buNone/>
            </a:pPr>
            <a:r>
              <a:rPr lang="en-US" sz="1400" b="1" dirty="0">
                <a:latin typeface="+mj-lt"/>
                <a:cs typeface="Times New Roman" panose="02020603050405020304" pitchFamily="18" charset="0"/>
              </a:rPr>
              <a:t>Board and/or its operations, nor was there a nexus between the social media page and/or academic publication to her Board membership.”</a:t>
            </a:r>
          </a:p>
          <a:p>
            <a:pPr marL="0" indent="0" algn="just">
              <a:buNone/>
            </a:pPr>
            <a:endParaRPr lang="en-US" sz="1400" b="1" dirty="0">
              <a:latin typeface="+mj-lt"/>
              <a:cs typeface="Times New Roman" panose="02020603050405020304" pitchFamily="18" charset="0"/>
            </a:endParaRPr>
          </a:p>
          <a:p>
            <a:pPr marL="0" indent="0" algn="just">
              <a:buNone/>
            </a:pPr>
            <a:r>
              <a:rPr lang="en-US" sz="1400" b="1" dirty="0">
                <a:latin typeface="+mj-lt"/>
                <a:cs typeface="Times New Roman" panose="02020603050405020304" pitchFamily="18" charset="0"/>
              </a:rPr>
              <a:t>* Currently pending an appeal to Appellate Division. </a:t>
            </a:r>
          </a:p>
        </p:txBody>
      </p:sp>
    </p:spTree>
    <p:extLst>
      <p:ext uri="{BB962C8B-B14F-4D97-AF65-F5344CB8AC3E}">
        <p14:creationId xmlns:p14="http://schemas.microsoft.com/office/powerpoint/2010/main" val="33764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EASY FIX	</a:t>
            </a:r>
          </a:p>
        </p:txBody>
      </p:sp>
      <p:sp>
        <p:nvSpPr>
          <p:cNvPr id="3" name="Content Placeholder 2"/>
          <p:cNvSpPr>
            <a:spLocks noGrp="1"/>
          </p:cNvSpPr>
          <p:nvPr>
            <p:ph idx="1"/>
          </p:nvPr>
        </p:nvSpPr>
        <p:spPr/>
        <p:txBody>
          <a:bodyPr/>
          <a:lstStyle/>
          <a:p>
            <a:pPr algn="ctr"/>
            <a:r>
              <a:rPr lang="en-US" dirty="0"/>
              <a:t>USE A DISCLAIMER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721" y="3051810"/>
            <a:ext cx="4730498" cy="2365249"/>
          </a:xfrm>
          <a:prstGeom prst="rect">
            <a:avLst/>
          </a:prstGeom>
        </p:spPr>
      </p:pic>
    </p:spTree>
    <p:extLst>
      <p:ext uri="{BB962C8B-B14F-4D97-AF65-F5344CB8AC3E}">
        <p14:creationId xmlns:p14="http://schemas.microsoft.com/office/powerpoint/2010/main" val="4058089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457200"/>
            <a:ext cx="8229600" cy="5016758"/>
          </a:xfrm>
          <a:prstGeom prst="rect">
            <a:avLst/>
          </a:prstGeom>
        </p:spPr>
        <p:txBody>
          <a:bodyPr wrap="square">
            <a:spAutoFit/>
          </a:bodyPr>
          <a:lstStyle/>
          <a:p>
            <a:pPr defTabSz="365760"/>
            <a:r>
              <a:rPr lang="en-US" sz="1600" dirty="0">
                <a:solidFill>
                  <a:srgbClr val="605B51"/>
                </a:solidFill>
                <a:latin typeface="proxima-nova"/>
              </a:rPr>
              <a:t>In a March 2019 decision, the SEC provided an indication of what an effective disclaimer could look like. In decision C64-18, the Commission reviewed an ethics complaint filed about social media posts. In the matter, a board member who was running for reelection was asked about why other candidates were blocked from participating in an online debate. The member responded that the blocking was related to harassment targeting her elementary school child. The complainant claimed that, in the context in which the response was made, the board member clearly identified the complainant’s child as the perpetrator of the alleged bullying, and asserted the comments were inaccurate and harmed the reputation of his child and spouse.</a:t>
            </a:r>
          </a:p>
          <a:p>
            <a:pPr defTabSz="365760"/>
            <a:endParaRPr lang="en-US" sz="1600" dirty="0">
              <a:solidFill>
                <a:srgbClr val="605B51"/>
              </a:solidFill>
              <a:latin typeface="proxima-nova"/>
            </a:endParaRPr>
          </a:p>
          <a:p>
            <a:pPr defTabSz="365760"/>
            <a:r>
              <a:rPr lang="en-US" sz="1600" dirty="0">
                <a:solidFill>
                  <a:srgbClr val="605B51"/>
                </a:solidFill>
                <a:latin typeface="proxima-nova"/>
              </a:rPr>
              <a:t>The SEC found that the social media comments were “clearly linked” to the member’s board membership and candidacy, and did not include a disclaimer such that it would have been reasonable for a member of the public to perceive that the statements were made in her board member capacity. In the decision, the SEC stated in a footnote:</a:t>
            </a:r>
          </a:p>
          <a:p>
            <a:pPr defTabSz="365760"/>
            <a:r>
              <a:rPr lang="en-US" sz="1600" dirty="0">
                <a:solidFill>
                  <a:srgbClr val="605B51"/>
                </a:solidFill>
                <a:latin typeface="proxima-nova"/>
              </a:rPr>
              <a:t>A prominent disclaimer (caps/bold), such as, </a:t>
            </a:r>
            <a:r>
              <a:rPr lang="en-US" sz="2000" dirty="0">
                <a:solidFill>
                  <a:srgbClr val="605B51"/>
                </a:solidFill>
                <a:latin typeface="proxima-nova"/>
              </a:rPr>
              <a:t>“</a:t>
            </a:r>
            <a:r>
              <a:rPr lang="en-US" sz="2000" b="1" dirty="0">
                <a:solidFill>
                  <a:srgbClr val="605B51"/>
                </a:solidFill>
                <a:latin typeface="proxima-nova"/>
              </a:rPr>
              <a:t>the following statements are made in my capacity as a private citizen, and not in my capacity as a board member. These statements are also not representative of the board or its individual members, and solely represent my own personal opinions</a:t>
            </a:r>
            <a:r>
              <a:rPr lang="en-US" sz="2000" dirty="0">
                <a:solidFill>
                  <a:srgbClr val="605B51"/>
                </a:solidFill>
                <a:latin typeface="proxima-nova"/>
              </a:rPr>
              <a:t>,” </a:t>
            </a:r>
            <a:r>
              <a:rPr lang="en-US" sz="1600" dirty="0">
                <a:solidFill>
                  <a:srgbClr val="605B51"/>
                </a:solidFill>
                <a:latin typeface="proxima-nova"/>
              </a:rPr>
              <a:t>may have avoided the appearance — actual or perceived — that the statements were made in Respondent’s capacity as a Board member.</a:t>
            </a:r>
          </a:p>
        </p:txBody>
      </p:sp>
    </p:spTree>
    <p:extLst>
      <p:ext uri="{BB962C8B-B14F-4D97-AF65-F5344CB8AC3E}">
        <p14:creationId xmlns:p14="http://schemas.microsoft.com/office/powerpoint/2010/main" val="962926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1264" y="838200"/>
            <a:ext cx="7682620" cy="839388"/>
          </a:xfrm>
        </p:spPr>
        <p:txBody>
          <a:bodyPr>
            <a:normAutofit fontScale="90000"/>
          </a:bodyPr>
          <a:lstStyle/>
          <a:p>
            <a:r>
              <a:rPr lang="en-US" cap="none" dirty="0"/>
              <a:t>Pinto v. Cooper, Cusato, </a:t>
            </a:r>
            <a:r>
              <a:rPr lang="en-US" cap="none" dirty="0" err="1"/>
              <a:t>Parrino</a:t>
            </a:r>
            <a:r>
              <a:rPr lang="en-US" cap="none" dirty="0"/>
              <a:t>, Pedersen, et. al., Westwood Regional Board of Education Bergen County, C75-23</a:t>
            </a:r>
          </a:p>
        </p:txBody>
      </p:sp>
      <p:sp>
        <p:nvSpPr>
          <p:cNvPr id="5" name="Content Placeholder 4"/>
          <p:cNvSpPr>
            <a:spLocks noGrp="1"/>
          </p:cNvSpPr>
          <p:nvPr>
            <p:ph idx="1"/>
          </p:nvPr>
        </p:nvSpPr>
        <p:spPr/>
        <p:txBody>
          <a:bodyPr>
            <a:normAutofit/>
          </a:bodyPr>
          <a:lstStyle/>
          <a:p>
            <a:pPr>
              <a:spcBef>
                <a:spcPts val="1200"/>
              </a:spcBef>
            </a:pPr>
            <a:r>
              <a:rPr lang="en-US" sz="1800" dirty="0"/>
              <a:t>NJ Learning Standards and Curriculum – Board Ethics</a:t>
            </a:r>
          </a:p>
          <a:p>
            <a:pPr>
              <a:spcBef>
                <a:spcPts val="1200"/>
              </a:spcBef>
            </a:pPr>
            <a:r>
              <a:rPr lang="en-US" sz="1800" dirty="0"/>
              <a:t>Complainant alleged that Board member/Respondents provided inaccurate information regarding the NJ Learning Standards Health/Sex Education and the District’s curriculum</a:t>
            </a:r>
          </a:p>
          <a:p>
            <a:pPr>
              <a:spcBef>
                <a:spcPts val="1200"/>
              </a:spcBef>
            </a:pPr>
            <a:r>
              <a:rPr lang="en-US" sz="1800" dirty="0"/>
              <a:t>Respondents’ opinions not a violation of the Act</a:t>
            </a:r>
          </a:p>
          <a:p>
            <a:pPr lvl="1">
              <a:spcBef>
                <a:spcPts val="1200"/>
              </a:spcBef>
            </a:pPr>
            <a:r>
              <a:rPr lang="en-US" sz="1600" dirty="0"/>
              <a:t>As long as not contrary to educational needs of ALL Children </a:t>
            </a:r>
          </a:p>
          <a:p>
            <a:pPr lvl="1">
              <a:spcBef>
                <a:spcPts val="1200"/>
              </a:spcBef>
            </a:pPr>
            <a:r>
              <a:rPr lang="en-US" sz="1600" dirty="0"/>
              <a:t>Inclusive</a:t>
            </a:r>
          </a:p>
        </p:txBody>
      </p:sp>
    </p:spTree>
    <p:extLst>
      <p:ext uri="{BB962C8B-B14F-4D97-AF65-F5344CB8AC3E}">
        <p14:creationId xmlns:p14="http://schemas.microsoft.com/office/powerpoint/2010/main" val="90357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520" cap="none" dirty="0">
                <a:cs typeface="Times New Roman" panose="02020603050405020304" pitchFamily="18" charset="0"/>
              </a:rPr>
              <a:t>SEC </a:t>
            </a:r>
            <a:r>
              <a:rPr lang="en-US" cap="none" dirty="0">
                <a:cs typeface="Times New Roman" panose="02020603050405020304" pitchFamily="18" charset="0"/>
              </a:rPr>
              <a:t>Complaint Dismissals 2021-23</a:t>
            </a:r>
            <a:br>
              <a:rPr lang="en-US" sz="3520"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365760" lvl="1" indent="-365760"/>
            <a:r>
              <a:rPr lang="en-US" sz="1120" dirty="0">
                <a:latin typeface="+mj-lt"/>
                <a:cs typeface="Times New Roman" panose="02020603050405020304" pitchFamily="18" charset="0"/>
              </a:rPr>
              <a:t>SEC decided 29 complaints in 2021, 59 in 2022, 31 so far in 2023</a:t>
            </a:r>
          </a:p>
          <a:p>
            <a:pPr marL="365760" lvl="1" indent="-365760"/>
            <a:r>
              <a:rPr lang="en-US" sz="1120" dirty="0">
                <a:latin typeface="+mj-lt"/>
                <a:cs typeface="Times New Roman" panose="02020603050405020304" pitchFamily="18" charset="0"/>
              </a:rPr>
              <a:t>Of the 29 complaints decided in 2021, 23 were dismissed; </a:t>
            </a:r>
          </a:p>
          <a:p>
            <a:pPr marL="365760" lvl="1" indent="-365760"/>
            <a:r>
              <a:rPr lang="en-US" sz="1120" dirty="0">
                <a:latin typeface="+mj-lt"/>
                <a:cs typeface="Times New Roman" panose="02020603050405020304" pitchFamily="18" charset="0"/>
              </a:rPr>
              <a:t>Of the 59 complaints decided in 2022, 53 were dismissed.</a:t>
            </a:r>
          </a:p>
          <a:p>
            <a:pPr marL="365760" lvl="1" indent="-365760"/>
            <a:r>
              <a:rPr lang="en-US" sz="1120" dirty="0">
                <a:latin typeface="+mj-lt"/>
                <a:cs typeface="Times New Roman" panose="02020603050405020304" pitchFamily="18" charset="0"/>
              </a:rPr>
              <a:t>Of the 47 complaints decided in 2023, 34 were dismissed. </a:t>
            </a:r>
          </a:p>
          <a:p>
            <a:pPr marL="365760" lvl="1" indent="-365760"/>
            <a:r>
              <a:rPr lang="en-US" sz="1120" dirty="0">
                <a:latin typeface="+mj-lt"/>
                <a:cs typeface="Times New Roman" panose="02020603050405020304" pitchFamily="18" charset="0"/>
              </a:rPr>
              <a:t>In most instances of dismissal, </a:t>
            </a:r>
            <a:r>
              <a:rPr lang="en-US" sz="1120" dirty="0">
                <a:latin typeface="+mj-lt"/>
                <a:ea typeface="Calibri" panose="020F0502020204030204" pitchFamily="34" charset="0"/>
                <a:cs typeface="Times New Roman" panose="02020603050405020304" pitchFamily="18" charset="0"/>
              </a:rPr>
              <a:t>Complainant failed to plead sufficient, credible facts to support a finding that Respondent violated a provision of the Code of Conduct or the Code of Ethics for School Board Members as alleged in the Complaint.</a:t>
            </a:r>
          </a:p>
          <a:p>
            <a:pPr marL="365760" lvl="1" indent="-365760"/>
            <a:r>
              <a:rPr lang="en-US" sz="1120" dirty="0">
                <a:latin typeface="+mj-lt"/>
                <a:ea typeface="Calibri" panose="020F0502020204030204" pitchFamily="34" charset="0"/>
                <a:cs typeface="Times New Roman" panose="02020603050405020304" pitchFamily="18" charset="0"/>
              </a:rPr>
              <a:t>Only three complaints to date that have not been dismissed have not been adjudicated by the Commissioner of Education.</a:t>
            </a:r>
          </a:p>
          <a:p>
            <a:pPr marL="365760" lvl="1" indent="-365760"/>
            <a:r>
              <a:rPr lang="en-US" sz="1120" dirty="0">
                <a:latin typeface="+mj-lt"/>
                <a:ea typeface="Calibri" panose="020F0502020204030204" pitchFamily="34" charset="0"/>
                <a:cs typeface="Times New Roman" panose="02020603050405020304" pitchFamily="18" charset="0"/>
              </a:rPr>
              <a:t>Fines for frivolous complaints – 2021 - $100; 2022 - $ 100, $500; 2023 - $100</a:t>
            </a:r>
          </a:p>
          <a:p>
            <a:pPr marL="365760" lvl="1" indent="-365760"/>
            <a:r>
              <a:rPr lang="en-US" sz="1120" u="sng" dirty="0">
                <a:latin typeface="+mj-lt"/>
                <a:ea typeface="Calibri" panose="020F0502020204030204" pitchFamily="34" charset="0"/>
                <a:cs typeface="Times New Roman" panose="02020603050405020304" pitchFamily="18" charset="0"/>
              </a:rPr>
              <a:t>School Ethics Commission Complaint Dismissals 2020 – 2023</a:t>
            </a:r>
            <a:endParaRPr lang="en-US" sz="1120" dirty="0">
              <a:latin typeface="+mj-lt"/>
              <a:cs typeface="Times New Roman" panose="02020603050405020304" pitchFamily="18" charset="0"/>
            </a:endParaRPr>
          </a:p>
        </p:txBody>
      </p:sp>
    </p:spTree>
    <p:extLst>
      <p:ext uri="{BB962C8B-B14F-4D97-AF65-F5344CB8AC3E}">
        <p14:creationId xmlns:p14="http://schemas.microsoft.com/office/powerpoint/2010/main" val="1388848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OVERVIEW OF HARASSMENT, INTIMIDATION, BULLYING</a:t>
            </a:r>
          </a:p>
        </p:txBody>
      </p:sp>
      <p:sp>
        <p:nvSpPr>
          <p:cNvPr id="3" name="Content Placeholder 2"/>
          <p:cNvSpPr>
            <a:spLocks noGrp="1"/>
          </p:cNvSpPr>
          <p:nvPr>
            <p:ph idx="1"/>
          </p:nvPr>
        </p:nvSpPr>
        <p:spPr/>
        <p:txBody>
          <a:bodyPr/>
          <a:lstStyle/>
          <a:p>
            <a:pPr marL="0" indent="0" algn="just">
              <a:buNone/>
            </a:pPr>
            <a:r>
              <a:rPr lang="en-US" dirty="0"/>
              <a:t>	1.  Any gesture, written, verbal or physical act, including electronic communication</a:t>
            </a:r>
          </a:p>
          <a:p>
            <a:pPr marL="0" indent="0" algn="just">
              <a:buNone/>
            </a:pPr>
            <a:r>
              <a:rPr lang="en-US" dirty="0"/>
              <a:t>	2. That is reasonably perceived as being motivated by an actual or perceived protected characteristic</a:t>
            </a:r>
          </a:p>
          <a:p>
            <a:pPr marL="0" indent="0" algn="just">
              <a:buNone/>
            </a:pPr>
            <a:r>
              <a:rPr lang="en-US" dirty="0"/>
              <a:t>	3.  Can be single incident or a series of incidents </a:t>
            </a:r>
          </a:p>
          <a:p>
            <a:pPr marL="0" indent="0" algn="just">
              <a:buNone/>
            </a:pPr>
            <a:r>
              <a:rPr lang="en-US" dirty="0"/>
              <a:t>	4. Takes place on school property/school function; on school bus or off school grounds</a:t>
            </a:r>
          </a:p>
          <a:p>
            <a:pPr marL="0" indent="0" algn="just">
              <a:buNone/>
            </a:pPr>
            <a:r>
              <a:rPr lang="en-US" dirty="0"/>
              <a:t>	5.  Substantially disrupts classroom environment or harms student</a:t>
            </a:r>
          </a:p>
          <a:p>
            <a:pPr marL="0" indent="0">
              <a:buNone/>
            </a:pPr>
            <a:endParaRPr lang="en-US" dirty="0"/>
          </a:p>
          <a:p>
            <a:pPr marL="365760" lvl="1" indent="0">
              <a:buNone/>
            </a:pPr>
            <a:endParaRPr lang="en-US" dirty="0"/>
          </a:p>
        </p:txBody>
      </p:sp>
    </p:spTree>
    <p:extLst>
      <p:ext uri="{BB962C8B-B14F-4D97-AF65-F5344CB8AC3E}">
        <p14:creationId xmlns:p14="http://schemas.microsoft.com/office/powerpoint/2010/main" val="1452809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HIB vs. Student Conflicts</a:t>
            </a:r>
          </a:p>
        </p:txBody>
      </p:sp>
      <p:sp>
        <p:nvSpPr>
          <p:cNvPr id="3" name="Content Placeholder 2"/>
          <p:cNvSpPr>
            <a:spLocks noGrp="1"/>
          </p:cNvSpPr>
          <p:nvPr>
            <p:ph idx="1"/>
          </p:nvPr>
        </p:nvSpPr>
        <p:spPr/>
        <p:txBody>
          <a:bodyPr>
            <a:normAutofit/>
          </a:bodyPr>
          <a:lstStyle/>
          <a:p>
            <a:r>
              <a:rPr lang="en-US" sz="1200" dirty="0"/>
              <a:t>Conduct that does not constitute HIB may nevertheless be a student conflict in violation of the Student Code of Conduct.  Therefore, disciplinary action may still be appropriate.</a:t>
            </a:r>
          </a:p>
          <a:p>
            <a:pPr marL="208598" lvl="1" indent="-208598"/>
            <a:r>
              <a:rPr lang="en-US" sz="1200" u="sng" dirty="0"/>
              <a:t>Student Conflicts are not HIB</a:t>
            </a:r>
            <a:endParaRPr lang="en-US" sz="1200" dirty="0"/>
          </a:p>
          <a:p>
            <a:pPr lvl="1"/>
            <a:r>
              <a:rPr lang="en-US" sz="1080" dirty="0"/>
              <a:t>Conflict - disagreement, argument, fight or other action between people when they want different things, and everyone is equally involved.</a:t>
            </a:r>
          </a:p>
          <a:p>
            <a:pPr lvl="2"/>
            <a:r>
              <a:rPr lang="en-US" sz="960" dirty="0"/>
              <a:t>During a conflict, name-calling, threats and other conduct that might look like bullying can occur. However, a conflict and bullying are very different. Unlike bullying, during a conflict people are equally involved in some type of disagreement. Conflict is considered mutual, meaning everyone is more or less evenly involved. </a:t>
            </a:r>
          </a:p>
          <a:p>
            <a:pPr lvl="1"/>
            <a:r>
              <a:rPr lang="en-US" sz="1080" dirty="0"/>
              <a:t>Bullying, by contrast, involves one-sided behavior, where one or more students are victims of unwanted or uninvited aggression that is reasonably believed to be motivated by a desire to physically and/or emotionally hurts the victim(s).</a:t>
            </a:r>
          </a:p>
          <a:p>
            <a:pPr lvl="2"/>
            <a:r>
              <a:rPr lang="en-US" sz="960" dirty="0"/>
              <a:t>The behavior is not an attempt to positively or negatively address or resolve a problem.</a:t>
            </a:r>
          </a:p>
          <a:p>
            <a:pPr marL="208598" lvl="1" indent="-208598"/>
            <a:endParaRPr lang="en-US" dirty="0"/>
          </a:p>
        </p:txBody>
      </p:sp>
    </p:spTree>
    <p:extLst>
      <p:ext uri="{BB962C8B-B14F-4D97-AF65-F5344CB8AC3E}">
        <p14:creationId xmlns:p14="http://schemas.microsoft.com/office/powerpoint/2010/main" val="95229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5D88"/>
        </a:solidFill>
        <a:effectLst/>
      </p:bgPr>
    </p:bg>
    <p:spTree>
      <p:nvGrpSpPr>
        <p:cNvPr id="1" name=""/>
        <p:cNvGrpSpPr/>
        <p:nvPr/>
      </p:nvGrpSpPr>
      <p:grpSpPr>
        <a:xfrm>
          <a:off x="0" y="0"/>
          <a:ext cx="0" cy="0"/>
          <a:chOff x="0" y="0"/>
          <a:chExt cx="0" cy="0"/>
        </a:xfrm>
      </p:grpSpPr>
      <p:sp>
        <p:nvSpPr>
          <p:cNvPr id="2" name="Freeform 2"/>
          <p:cNvSpPr/>
          <p:nvPr/>
        </p:nvSpPr>
        <p:spPr>
          <a:xfrm>
            <a:off x="218942" y="1133441"/>
            <a:ext cx="3882698" cy="1553817"/>
          </a:xfrm>
          <a:custGeom>
            <a:avLst/>
            <a:gdLst/>
            <a:ahLst/>
            <a:cxnLst/>
            <a:rect l="l" t="t" r="r" b="b"/>
            <a:pathLst>
              <a:path w="3882698" h="1553817">
                <a:moveTo>
                  <a:pt x="0" y="0"/>
                </a:moveTo>
                <a:lnTo>
                  <a:pt x="3882698" y="0"/>
                </a:lnTo>
                <a:lnTo>
                  <a:pt x="3882698" y="1553817"/>
                </a:lnTo>
                <a:lnTo>
                  <a:pt x="0" y="1553817"/>
                </a:lnTo>
                <a:lnTo>
                  <a:pt x="0" y="0"/>
                </a:lnTo>
                <a:close/>
              </a:path>
            </a:pathLst>
          </a:custGeom>
          <a:blipFill>
            <a:blip r:embed="rId2"/>
            <a:stretch>
              <a:fillRect t="-40865" b="-25617"/>
            </a:stretch>
          </a:blipFill>
        </p:spPr>
        <p:txBody>
          <a:bodyPr/>
          <a:lstStyle/>
          <a:p>
            <a:endParaRPr lang="en-US"/>
          </a:p>
        </p:txBody>
      </p:sp>
      <p:sp>
        <p:nvSpPr>
          <p:cNvPr id="3" name="Freeform 3"/>
          <p:cNvSpPr/>
          <p:nvPr/>
        </p:nvSpPr>
        <p:spPr>
          <a:xfrm flipH="1">
            <a:off x="218942" y="2880691"/>
            <a:ext cx="3882698" cy="1553817"/>
          </a:xfrm>
          <a:custGeom>
            <a:avLst/>
            <a:gdLst/>
            <a:ahLst/>
            <a:cxnLst/>
            <a:rect l="l" t="t" r="r" b="b"/>
            <a:pathLst>
              <a:path w="3882698" h="1553817">
                <a:moveTo>
                  <a:pt x="3882698" y="0"/>
                </a:moveTo>
                <a:lnTo>
                  <a:pt x="0" y="0"/>
                </a:lnTo>
                <a:lnTo>
                  <a:pt x="0" y="1553818"/>
                </a:lnTo>
                <a:lnTo>
                  <a:pt x="3882698" y="1553818"/>
                </a:lnTo>
                <a:lnTo>
                  <a:pt x="3882698" y="0"/>
                </a:lnTo>
                <a:close/>
              </a:path>
            </a:pathLst>
          </a:custGeom>
          <a:blipFill>
            <a:blip r:embed="rId3"/>
            <a:stretch>
              <a:fillRect l="-10028" r="-10028"/>
            </a:stretch>
          </a:blipFill>
        </p:spPr>
        <p:txBody>
          <a:bodyPr/>
          <a:lstStyle/>
          <a:p>
            <a:endParaRPr lang="en-US"/>
          </a:p>
        </p:txBody>
      </p:sp>
      <p:sp>
        <p:nvSpPr>
          <p:cNvPr id="4" name="Freeform 4"/>
          <p:cNvSpPr/>
          <p:nvPr/>
        </p:nvSpPr>
        <p:spPr>
          <a:xfrm>
            <a:off x="218942" y="4627942"/>
            <a:ext cx="3882698" cy="1553817"/>
          </a:xfrm>
          <a:custGeom>
            <a:avLst/>
            <a:gdLst/>
            <a:ahLst/>
            <a:cxnLst/>
            <a:rect l="l" t="t" r="r" b="b"/>
            <a:pathLst>
              <a:path w="3882698" h="1553817">
                <a:moveTo>
                  <a:pt x="0" y="0"/>
                </a:moveTo>
                <a:lnTo>
                  <a:pt x="3882698" y="0"/>
                </a:lnTo>
                <a:lnTo>
                  <a:pt x="3882698" y="1553817"/>
                </a:lnTo>
                <a:lnTo>
                  <a:pt x="0" y="1553817"/>
                </a:lnTo>
                <a:lnTo>
                  <a:pt x="0" y="0"/>
                </a:lnTo>
                <a:close/>
              </a:path>
            </a:pathLst>
          </a:custGeom>
          <a:blipFill>
            <a:blip r:embed="rId4"/>
            <a:stretch>
              <a:fillRect t="-33293" b="-33293"/>
            </a:stretch>
          </a:blipFill>
        </p:spPr>
        <p:txBody>
          <a:bodyPr/>
          <a:lstStyle/>
          <a:p>
            <a:endParaRPr lang="en-US"/>
          </a:p>
        </p:txBody>
      </p:sp>
      <p:sp>
        <p:nvSpPr>
          <p:cNvPr id="5" name="AutoShape 5"/>
          <p:cNvSpPr/>
          <p:nvPr/>
        </p:nvSpPr>
        <p:spPr>
          <a:xfrm>
            <a:off x="4912980" y="2370757"/>
            <a:ext cx="3985287" cy="0"/>
          </a:xfrm>
          <a:prstGeom prst="line">
            <a:avLst/>
          </a:prstGeom>
          <a:ln w="9525" cap="rnd">
            <a:solidFill>
              <a:srgbClr val="FBDD67"/>
            </a:solidFill>
            <a:prstDash val="solid"/>
            <a:headEnd type="none" w="sm" len="sm"/>
            <a:tailEnd type="none" w="sm" len="sm"/>
          </a:ln>
        </p:spPr>
        <p:txBody>
          <a:bodyPr/>
          <a:lstStyle/>
          <a:p>
            <a:endParaRPr lang="en-US"/>
          </a:p>
        </p:txBody>
      </p:sp>
      <p:sp>
        <p:nvSpPr>
          <p:cNvPr id="6" name="AutoShape 6"/>
          <p:cNvSpPr/>
          <p:nvPr/>
        </p:nvSpPr>
        <p:spPr>
          <a:xfrm>
            <a:off x="4876803" y="4162092"/>
            <a:ext cx="3985287" cy="0"/>
          </a:xfrm>
          <a:prstGeom prst="line">
            <a:avLst/>
          </a:prstGeom>
          <a:ln w="9525" cap="rnd">
            <a:solidFill>
              <a:srgbClr val="FBDD67"/>
            </a:solidFill>
            <a:prstDash val="solid"/>
            <a:headEnd type="none" w="sm" len="sm"/>
            <a:tailEnd type="none" w="sm" len="sm"/>
          </a:ln>
        </p:spPr>
        <p:txBody>
          <a:bodyPr/>
          <a:lstStyle/>
          <a:p>
            <a:endParaRPr lang="en-US"/>
          </a:p>
        </p:txBody>
      </p:sp>
      <p:sp>
        <p:nvSpPr>
          <p:cNvPr id="7" name="AutoShape 7"/>
          <p:cNvSpPr/>
          <p:nvPr/>
        </p:nvSpPr>
        <p:spPr>
          <a:xfrm>
            <a:off x="4876804" y="5893667"/>
            <a:ext cx="3985287" cy="0"/>
          </a:xfrm>
          <a:prstGeom prst="line">
            <a:avLst/>
          </a:prstGeom>
          <a:ln w="9525" cap="rnd">
            <a:solidFill>
              <a:srgbClr val="FBDD67"/>
            </a:solidFill>
            <a:prstDash val="solid"/>
            <a:headEnd type="none" w="sm" len="sm"/>
            <a:tailEnd type="none" w="sm" len="sm"/>
          </a:ln>
        </p:spPr>
        <p:txBody>
          <a:bodyPr/>
          <a:lstStyle/>
          <a:p>
            <a:endParaRPr lang="en-US"/>
          </a:p>
        </p:txBody>
      </p:sp>
      <p:sp>
        <p:nvSpPr>
          <p:cNvPr id="8" name="TextBox 8"/>
          <p:cNvSpPr txBox="1"/>
          <p:nvPr/>
        </p:nvSpPr>
        <p:spPr>
          <a:xfrm>
            <a:off x="4876799" y="1853366"/>
            <a:ext cx="4328160" cy="407853"/>
          </a:xfrm>
          <a:prstGeom prst="rect">
            <a:avLst/>
          </a:prstGeom>
        </p:spPr>
        <p:txBody>
          <a:bodyPr lIns="0" tIns="0" rIns="0" bIns="0" rtlCol="0" anchor="t">
            <a:spAutoFit/>
          </a:bodyPr>
          <a:lstStyle/>
          <a:p>
            <a:pPr algn="l">
              <a:lnSpc>
                <a:spcPts val="1669"/>
              </a:lnSpc>
            </a:pPr>
            <a:r>
              <a:rPr lang="en-US" sz="1192">
                <a:solidFill>
                  <a:srgbClr val="FFFFFF"/>
                </a:solidFill>
                <a:latin typeface="Garet 1 Bold"/>
              </a:rPr>
              <a:t>Bruce Padula</a:t>
            </a:r>
          </a:p>
          <a:p>
            <a:pPr algn="l">
              <a:lnSpc>
                <a:spcPts val="1669"/>
              </a:lnSpc>
              <a:spcBef>
                <a:spcPct val="0"/>
              </a:spcBef>
            </a:pPr>
            <a:r>
              <a:rPr lang="en-US" sz="1192">
                <a:solidFill>
                  <a:srgbClr val="FFFFFF"/>
                </a:solidFill>
                <a:latin typeface="Garet 1 Bold Italics"/>
              </a:rPr>
              <a:t>Cleary Giacobbe Alfieri Jacobs, LLC</a:t>
            </a:r>
            <a:r>
              <a:rPr lang="en-US" sz="1192">
                <a:solidFill>
                  <a:srgbClr val="FFFFFF"/>
                </a:solidFill>
                <a:latin typeface="Garet 1 Bold"/>
              </a:rPr>
              <a:t> </a:t>
            </a:r>
          </a:p>
        </p:txBody>
      </p:sp>
      <p:sp>
        <p:nvSpPr>
          <p:cNvPr id="9" name="TextBox 9"/>
          <p:cNvSpPr txBox="1"/>
          <p:nvPr/>
        </p:nvSpPr>
        <p:spPr>
          <a:xfrm>
            <a:off x="4876801" y="3648075"/>
            <a:ext cx="5075562" cy="407853"/>
          </a:xfrm>
          <a:prstGeom prst="rect">
            <a:avLst/>
          </a:prstGeom>
        </p:spPr>
        <p:txBody>
          <a:bodyPr lIns="0" tIns="0" rIns="0" bIns="0" rtlCol="0" anchor="t">
            <a:spAutoFit/>
          </a:bodyPr>
          <a:lstStyle/>
          <a:p>
            <a:pPr algn="l">
              <a:lnSpc>
                <a:spcPts val="1669"/>
              </a:lnSpc>
            </a:pPr>
            <a:r>
              <a:rPr lang="en-US" sz="1192">
                <a:solidFill>
                  <a:srgbClr val="FFFFFF"/>
                </a:solidFill>
                <a:latin typeface="Garet 1 Bold"/>
              </a:rPr>
              <a:t>Joanna Radomicki</a:t>
            </a:r>
          </a:p>
          <a:p>
            <a:pPr algn="l">
              <a:lnSpc>
                <a:spcPts val="1669"/>
              </a:lnSpc>
              <a:spcBef>
                <a:spcPct val="0"/>
              </a:spcBef>
            </a:pPr>
            <a:r>
              <a:rPr lang="en-US" sz="1192">
                <a:solidFill>
                  <a:srgbClr val="FFFFFF"/>
                </a:solidFill>
                <a:latin typeface="Garet 1 Bold Italics"/>
              </a:rPr>
              <a:t>NJSIG Member Services &amp; Loss Control Representative</a:t>
            </a:r>
          </a:p>
        </p:txBody>
      </p:sp>
      <p:sp>
        <p:nvSpPr>
          <p:cNvPr id="10" name="TextBox 10"/>
          <p:cNvSpPr txBox="1"/>
          <p:nvPr/>
        </p:nvSpPr>
        <p:spPr>
          <a:xfrm>
            <a:off x="4876803" y="5385801"/>
            <a:ext cx="4328160" cy="407853"/>
          </a:xfrm>
          <a:prstGeom prst="rect">
            <a:avLst/>
          </a:prstGeom>
        </p:spPr>
        <p:txBody>
          <a:bodyPr lIns="0" tIns="0" rIns="0" bIns="0" rtlCol="0" anchor="t">
            <a:spAutoFit/>
          </a:bodyPr>
          <a:lstStyle/>
          <a:p>
            <a:pPr algn="l">
              <a:lnSpc>
                <a:spcPts val="1669"/>
              </a:lnSpc>
            </a:pPr>
            <a:r>
              <a:rPr lang="en-US" sz="1192">
                <a:solidFill>
                  <a:srgbClr val="FFFFFF"/>
                </a:solidFill>
                <a:latin typeface="Garet 1 Bold"/>
              </a:rPr>
              <a:t>Matthew Genna</a:t>
            </a:r>
          </a:p>
          <a:p>
            <a:pPr algn="l">
              <a:lnSpc>
                <a:spcPts val="1669"/>
              </a:lnSpc>
              <a:spcBef>
                <a:spcPct val="0"/>
              </a:spcBef>
            </a:pPr>
            <a:r>
              <a:rPr lang="en-US" sz="1192">
                <a:solidFill>
                  <a:srgbClr val="FFFFFF"/>
                </a:solidFill>
                <a:latin typeface="Garet 1 Bold Italics"/>
              </a:rPr>
              <a:t>J.A. Montgomery Consulting</a:t>
            </a:r>
          </a:p>
        </p:txBody>
      </p:sp>
      <p:sp>
        <p:nvSpPr>
          <p:cNvPr id="11" name="TextBox 11"/>
          <p:cNvSpPr txBox="1"/>
          <p:nvPr/>
        </p:nvSpPr>
        <p:spPr>
          <a:xfrm>
            <a:off x="4876801" y="1318831"/>
            <a:ext cx="4876799" cy="434552"/>
          </a:xfrm>
          <a:prstGeom prst="rect">
            <a:avLst/>
          </a:prstGeom>
        </p:spPr>
        <p:txBody>
          <a:bodyPr lIns="0" tIns="0" rIns="0" bIns="0" rtlCol="0" anchor="t">
            <a:spAutoFit/>
          </a:bodyPr>
          <a:lstStyle/>
          <a:p>
            <a:pPr algn="l">
              <a:lnSpc>
                <a:spcPts val="1773"/>
              </a:lnSpc>
              <a:spcBef>
                <a:spcPct val="0"/>
              </a:spcBef>
            </a:pPr>
            <a:r>
              <a:rPr lang="en-US" sz="1266" spc="126">
                <a:solidFill>
                  <a:srgbClr val="FFFFFF"/>
                </a:solidFill>
                <a:latin typeface="Garet 2 Bold"/>
              </a:rPr>
              <a:t>NJSIG’S EMPLOYMENT PRACTICES HOTLINE ATTORNEY (NEPHA)</a:t>
            </a:r>
          </a:p>
        </p:txBody>
      </p:sp>
      <p:sp>
        <p:nvSpPr>
          <p:cNvPr id="12" name="TextBox 12"/>
          <p:cNvSpPr txBox="1"/>
          <p:nvPr/>
        </p:nvSpPr>
        <p:spPr>
          <a:xfrm>
            <a:off x="4876803" y="3337348"/>
            <a:ext cx="3781382" cy="215477"/>
          </a:xfrm>
          <a:prstGeom prst="rect">
            <a:avLst/>
          </a:prstGeom>
        </p:spPr>
        <p:txBody>
          <a:bodyPr lIns="0" tIns="0" rIns="0" bIns="0" rtlCol="0" anchor="t">
            <a:spAutoFit/>
          </a:bodyPr>
          <a:lstStyle/>
          <a:p>
            <a:pPr algn="l">
              <a:lnSpc>
                <a:spcPts val="1773"/>
              </a:lnSpc>
              <a:spcBef>
                <a:spcPct val="0"/>
              </a:spcBef>
            </a:pPr>
            <a:r>
              <a:rPr lang="en-US" sz="1266" spc="126">
                <a:solidFill>
                  <a:srgbClr val="FFFFFF"/>
                </a:solidFill>
                <a:latin typeface="Garet 2 Bold"/>
              </a:rPr>
              <a:t>RETURN TO WORK / MODIFIED DUTY</a:t>
            </a:r>
          </a:p>
        </p:txBody>
      </p:sp>
      <p:sp>
        <p:nvSpPr>
          <p:cNvPr id="13" name="TextBox 13"/>
          <p:cNvSpPr txBox="1"/>
          <p:nvPr/>
        </p:nvSpPr>
        <p:spPr>
          <a:xfrm>
            <a:off x="4876800" y="5056024"/>
            <a:ext cx="2164079" cy="215477"/>
          </a:xfrm>
          <a:prstGeom prst="rect">
            <a:avLst/>
          </a:prstGeom>
        </p:spPr>
        <p:txBody>
          <a:bodyPr lIns="0" tIns="0" rIns="0" bIns="0" rtlCol="0" anchor="t">
            <a:spAutoFit/>
          </a:bodyPr>
          <a:lstStyle/>
          <a:p>
            <a:pPr algn="l">
              <a:lnSpc>
                <a:spcPts val="1773"/>
              </a:lnSpc>
              <a:spcBef>
                <a:spcPct val="0"/>
              </a:spcBef>
            </a:pPr>
            <a:r>
              <a:rPr lang="en-US" sz="1266" spc="126">
                <a:solidFill>
                  <a:srgbClr val="FFFFFF"/>
                </a:solidFill>
                <a:latin typeface="Garet 2 Bold"/>
              </a:rPr>
              <a:t>INDOOR AIR QUALITY</a:t>
            </a:r>
          </a:p>
        </p:txBody>
      </p:sp>
      <p:sp>
        <p:nvSpPr>
          <p:cNvPr id="14" name="TextBox 14"/>
          <p:cNvSpPr txBox="1"/>
          <p:nvPr/>
        </p:nvSpPr>
        <p:spPr>
          <a:xfrm>
            <a:off x="4876800" y="702945"/>
            <a:ext cx="2028824" cy="215477"/>
          </a:xfrm>
          <a:prstGeom prst="rect">
            <a:avLst/>
          </a:prstGeom>
        </p:spPr>
        <p:txBody>
          <a:bodyPr lIns="0" tIns="0" rIns="0" bIns="0" rtlCol="0" anchor="t">
            <a:spAutoFit/>
          </a:bodyPr>
          <a:lstStyle/>
          <a:p>
            <a:pPr algn="l">
              <a:lnSpc>
                <a:spcPts val="1773"/>
              </a:lnSpc>
              <a:spcBef>
                <a:spcPct val="0"/>
              </a:spcBef>
            </a:pPr>
            <a:r>
              <a:rPr lang="en-US" sz="1266" spc="126">
                <a:solidFill>
                  <a:srgbClr val="FFFFFF"/>
                </a:solidFill>
                <a:latin typeface="Garet 2 Bold"/>
              </a:rPr>
              <a:t>PRESENTATIONS: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464" y="1014416"/>
            <a:ext cx="8363736" cy="1119184"/>
          </a:xfrm>
        </p:spPr>
        <p:txBody>
          <a:bodyPr>
            <a:normAutofit/>
          </a:bodyPr>
          <a:lstStyle/>
          <a:p>
            <a:r>
              <a:rPr lang="en-US" dirty="0"/>
              <a:t>Reporting and Investigating Allegations of HIB</a:t>
            </a:r>
          </a:p>
        </p:txBody>
      </p:sp>
      <p:sp>
        <p:nvSpPr>
          <p:cNvPr id="3" name="Content Placeholder 2"/>
          <p:cNvSpPr>
            <a:spLocks noGrp="1"/>
          </p:cNvSpPr>
          <p:nvPr>
            <p:ph idx="1"/>
          </p:nvPr>
        </p:nvSpPr>
        <p:spPr/>
        <p:txBody>
          <a:bodyPr>
            <a:normAutofit lnSpcReduction="10000"/>
          </a:bodyPr>
          <a:lstStyle/>
          <a:p>
            <a:pPr marL="0" indent="0">
              <a:buNone/>
            </a:pPr>
            <a:r>
              <a:rPr lang="en-US" sz="2240" b="1" dirty="0"/>
              <a:t>N.J.S.A. 18A:37-15(b)(3)</a:t>
            </a:r>
          </a:p>
          <a:p>
            <a:pPr marL="0" indent="0">
              <a:buNone/>
            </a:pPr>
            <a:r>
              <a:rPr lang="en-US" sz="2240" dirty="0"/>
              <a:t>Staff member or student relays incident to principal witnessed the incident or received reliable information</a:t>
            </a:r>
          </a:p>
          <a:p>
            <a:pPr marL="0" indent="0">
              <a:buNone/>
            </a:pPr>
            <a:r>
              <a:rPr lang="en-US" sz="2240" b="1" dirty="0"/>
              <a:t>N.J.S.A. 18A: 37-15(b)(5) </a:t>
            </a:r>
          </a:p>
          <a:p>
            <a:pPr marL="0" indent="0">
              <a:buNone/>
            </a:pPr>
            <a:r>
              <a:rPr lang="en-US" sz="2240" dirty="0"/>
              <a:t>Notifies parent(s) of HIB allegation and student(s) involved same day  - Keep record of date, time, and manner of notification; also offer opportunity for counseling and other interventions</a:t>
            </a:r>
          </a:p>
          <a:p>
            <a:pPr marL="0" indent="0">
              <a:buNone/>
            </a:pPr>
            <a:r>
              <a:rPr lang="en-US" sz="2240" dirty="0"/>
              <a:t> </a:t>
            </a:r>
          </a:p>
        </p:txBody>
      </p:sp>
    </p:spTree>
    <p:extLst>
      <p:ext uri="{BB962C8B-B14F-4D97-AF65-F5344CB8AC3E}">
        <p14:creationId xmlns:p14="http://schemas.microsoft.com/office/powerpoint/2010/main" val="800708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and Investigating</a:t>
            </a:r>
          </a:p>
        </p:txBody>
      </p:sp>
      <p:sp>
        <p:nvSpPr>
          <p:cNvPr id="3" name="Content Placeholder 2"/>
          <p:cNvSpPr>
            <a:spLocks noGrp="1"/>
          </p:cNvSpPr>
          <p:nvPr>
            <p:ph idx="1"/>
          </p:nvPr>
        </p:nvSpPr>
        <p:spPr/>
        <p:txBody>
          <a:bodyPr/>
          <a:lstStyle/>
          <a:p>
            <a:r>
              <a:rPr lang="en-US" dirty="0"/>
              <a:t>N.J.S.A. 18A: 37-15(b)(5)</a:t>
            </a:r>
          </a:p>
          <a:p>
            <a:r>
              <a:rPr lang="en-US" dirty="0"/>
              <a:t>Within two days of witnessing or learning of incident, the staff member who reported must provide the principal with a written report</a:t>
            </a:r>
          </a:p>
          <a:p>
            <a:r>
              <a:rPr lang="en-US" dirty="0"/>
              <a:t>Use confidential identifiers</a:t>
            </a:r>
          </a:p>
          <a:p>
            <a:r>
              <a:rPr lang="en-US" dirty="0"/>
              <a:t>Within (1) day of receiving verbal report, principal initiates HIB investigation with Anti-Bullying Specialist – N.J.S.A. 18A: 37-15(b)(6)(a)</a:t>
            </a:r>
          </a:p>
        </p:txBody>
      </p:sp>
    </p:spTree>
    <p:extLst>
      <p:ext uri="{BB962C8B-B14F-4D97-AF65-F5344CB8AC3E}">
        <p14:creationId xmlns:p14="http://schemas.microsoft.com/office/powerpoint/2010/main" val="5893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Determinations</a:t>
            </a:r>
          </a:p>
        </p:txBody>
      </p:sp>
      <p:sp>
        <p:nvSpPr>
          <p:cNvPr id="3" name="Content Placeholder 2"/>
          <p:cNvSpPr>
            <a:spLocks noGrp="1"/>
          </p:cNvSpPr>
          <p:nvPr>
            <p:ph idx="1"/>
          </p:nvPr>
        </p:nvSpPr>
        <p:spPr>
          <a:xfrm>
            <a:off x="1066800" y="2150114"/>
            <a:ext cx="8001000" cy="4098285"/>
          </a:xfrm>
        </p:spPr>
        <p:txBody>
          <a:bodyPr>
            <a:normAutofit fontScale="92500" lnSpcReduction="20000"/>
          </a:bodyPr>
          <a:lstStyle/>
          <a:p>
            <a:r>
              <a:rPr lang="en-US" sz="1400" dirty="0"/>
              <a:t>Per N.J.S.A. 18A:17–46, if a school district’s policy permits a preliminary determination to be made on whether a reported incident or complaint is a report outside the scope of the definition of harassment, intimidation, or bullying pursuant to section 2 of P.L.2002, c. 83 (C.18A:37–14), the superintendent shall also provide annually to the board of education information on the number of times a preliminary determination was made that an incident or complaint was outside the scope of that definition for the purposes of the State’s monitoring of the school district.</a:t>
            </a:r>
          </a:p>
          <a:p>
            <a:r>
              <a:rPr lang="en-US" sz="1400" dirty="0"/>
              <a:t>The principal shall report to the superintendent if a preliminary determination is made under the school district’s policy that the reported incident or complaint is a report outside the scope of the definition of harassment, intimidation, or bullying, and the superintendent may require the principal to conduct an investigation of the incident, if the superintendent determines that an investigation is necessary because the incident is within the scope of the definition of harassment, intimidation, or bullying. The superintendent shall notify the principal of this determination in writing.</a:t>
            </a:r>
          </a:p>
          <a:p>
            <a:r>
              <a:rPr lang="en-US" sz="1400" dirty="0"/>
              <a:t>The NJDOE mandated form is also to be used even if a preliminary determination is made under the school district’s policy that the reported incident or complaint is a report outside the scope of the definition of harassment, intimidation, or bullying pursuant to section 2 of P.L.2002, c. 83 (C.18A:37–14).  Similar to conduct investigated as HIB, the report shall be kept on file at the school but shall not be included in any student record, unless the incident results in disciplinary action or is otherwise required to be contained in a student’s record under State or federal law.</a:t>
            </a:r>
            <a:endParaRPr lang="en-US" sz="1000" dirty="0"/>
          </a:p>
        </p:txBody>
      </p:sp>
    </p:spTree>
    <p:extLst>
      <p:ext uri="{BB962C8B-B14F-4D97-AF65-F5344CB8AC3E}">
        <p14:creationId xmlns:p14="http://schemas.microsoft.com/office/powerpoint/2010/main" val="1010018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Investigation Tips</a:t>
            </a:r>
          </a:p>
        </p:txBody>
      </p:sp>
      <p:sp>
        <p:nvSpPr>
          <p:cNvPr id="3" name="Content Placeholder 2"/>
          <p:cNvSpPr>
            <a:spLocks noGrp="1"/>
          </p:cNvSpPr>
          <p:nvPr>
            <p:ph idx="1"/>
          </p:nvPr>
        </p:nvSpPr>
        <p:spPr>
          <a:xfrm>
            <a:off x="1158636" y="1940552"/>
            <a:ext cx="7682620" cy="3698248"/>
          </a:xfrm>
        </p:spPr>
        <p:txBody>
          <a:bodyPr>
            <a:normAutofit/>
          </a:bodyPr>
          <a:lstStyle/>
          <a:p>
            <a:pPr>
              <a:spcBef>
                <a:spcPts val="1200"/>
              </a:spcBef>
            </a:pPr>
            <a:endParaRPr lang="en-US" dirty="0"/>
          </a:p>
          <a:p>
            <a:pPr>
              <a:spcBef>
                <a:spcPts val="1200"/>
              </a:spcBef>
            </a:pPr>
            <a:r>
              <a:rPr lang="en-US" dirty="0"/>
              <a:t>Complainant, Accused, and Witnesses will all be interviewed</a:t>
            </a:r>
          </a:p>
          <a:p>
            <a:pPr>
              <a:spcBef>
                <a:spcPts val="1200"/>
              </a:spcBef>
            </a:pPr>
            <a:r>
              <a:rPr lang="en-US" dirty="0"/>
              <a:t>Relevant documents, emails, and phone records will be requested</a:t>
            </a:r>
          </a:p>
          <a:p>
            <a:pPr>
              <a:spcBef>
                <a:spcPts val="1200"/>
              </a:spcBef>
            </a:pPr>
            <a:r>
              <a:rPr lang="en-US" dirty="0"/>
              <a:t>Information shared on a “Need to Know” basis</a:t>
            </a:r>
          </a:p>
          <a:p>
            <a:pPr>
              <a:spcBef>
                <a:spcPts val="1200"/>
              </a:spcBef>
            </a:pPr>
            <a:r>
              <a:rPr lang="en-US" dirty="0"/>
              <a:t>Complaints made in bad faith will be subject to discipline</a:t>
            </a:r>
          </a:p>
          <a:p>
            <a:pPr>
              <a:spcBef>
                <a:spcPts val="1200"/>
              </a:spcBef>
            </a:pPr>
            <a:r>
              <a:rPr lang="en-US" dirty="0"/>
              <a:t>School districts have the right to interview students without prior parent permission – </a:t>
            </a:r>
            <a:r>
              <a:rPr lang="en-US" u="sng" dirty="0"/>
              <a:t>Goss v. Lopez</a:t>
            </a:r>
            <a:r>
              <a:rPr lang="en-US" dirty="0"/>
              <a:t>, 419 U.S. 595 (1975)</a:t>
            </a:r>
          </a:p>
        </p:txBody>
      </p:sp>
    </p:spTree>
    <p:extLst>
      <p:ext uri="{BB962C8B-B14F-4D97-AF65-F5344CB8AC3E}">
        <p14:creationId xmlns:p14="http://schemas.microsoft.com/office/powerpoint/2010/main" val="206373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Preservation of Evidence</a:t>
            </a:r>
          </a:p>
        </p:txBody>
      </p:sp>
      <p:sp>
        <p:nvSpPr>
          <p:cNvPr id="3" name="Content Placeholder 2"/>
          <p:cNvSpPr>
            <a:spLocks noGrp="1"/>
          </p:cNvSpPr>
          <p:nvPr>
            <p:ph idx="1"/>
          </p:nvPr>
        </p:nvSpPr>
        <p:spPr>
          <a:xfrm>
            <a:off x="1161264" y="2362200"/>
            <a:ext cx="7754135" cy="3048000"/>
          </a:xfrm>
        </p:spPr>
        <p:txBody>
          <a:bodyPr>
            <a:normAutofit/>
          </a:bodyPr>
          <a:lstStyle/>
          <a:p>
            <a:pPr>
              <a:spcBef>
                <a:spcPts val="1200"/>
              </a:spcBef>
            </a:pPr>
            <a:r>
              <a:rPr lang="en-US" dirty="0"/>
              <a:t>Collect any evidence of the incident that has been brought to your attention (written – i.e. text messages, notes, comments on social media, letters)</a:t>
            </a:r>
          </a:p>
          <a:p>
            <a:pPr>
              <a:spcBef>
                <a:spcPts val="1200"/>
              </a:spcBef>
            </a:pPr>
            <a:r>
              <a:rPr lang="en-US" dirty="0"/>
              <a:t>Physical items such as photos, videos, etc.</a:t>
            </a:r>
          </a:p>
          <a:p>
            <a:pPr>
              <a:spcBef>
                <a:spcPts val="1200"/>
              </a:spcBef>
            </a:pPr>
            <a:r>
              <a:rPr lang="en-US" dirty="0"/>
              <a:t>Make sure evidence is safe-guarded and entered into the record of the incident</a:t>
            </a:r>
          </a:p>
          <a:p>
            <a:pPr>
              <a:spcBef>
                <a:spcPts val="1200"/>
              </a:spcBef>
            </a:pPr>
            <a:r>
              <a:rPr lang="en-US" dirty="0"/>
              <a:t>Evidence preservation is important especially if there is an appeal of the decision</a:t>
            </a:r>
          </a:p>
        </p:txBody>
      </p:sp>
    </p:spTree>
    <p:extLst>
      <p:ext uri="{BB962C8B-B14F-4D97-AF65-F5344CB8AC3E}">
        <p14:creationId xmlns:p14="http://schemas.microsoft.com/office/powerpoint/2010/main" val="1783267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ALWAYS REMEMBER</a:t>
            </a:r>
          </a:p>
        </p:txBody>
      </p:sp>
      <p:sp>
        <p:nvSpPr>
          <p:cNvPr id="3" name="Content Placeholder 2"/>
          <p:cNvSpPr>
            <a:spLocks noGrp="1"/>
          </p:cNvSpPr>
          <p:nvPr>
            <p:ph idx="1"/>
          </p:nvPr>
        </p:nvSpPr>
        <p:spPr>
          <a:xfrm>
            <a:off x="914400" y="2209800"/>
            <a:ext cx="8458200" cy="4038600"/>
          </a:xfrm>
        </p:spPr>
        <p:txBody>
          <a:bodyPr>
            <a:normAutofit/>
          </a:bodyPr>
          <a:lstStyle/>
          <a:p>
            <a:pPr>
              <a:spcBef>
                <a:spcPts val="1200"/>
              </a:spcBef>
            </a:pPr>
            <a:r>
              <a:rPr lang="en-US" dirty="0"/>
              <a:t>Before an interview is concluded, ensure that the following has been asked and answered:</a:t>
            </a:r>
          </a:p>
          <a:p>
            <a:pPr lvl="1">
              <a:spcBef>
                <a:spcPts val="1200"/>
              </a:spcBef>
            </a:pPr>
            <a:r>
              <a:rPr lang="en-US" sz="1400" dirty="0">
                <a:solidFill>
                  <a:srgbClr val="FF0000"/>
                </a:solidFill>
              </a:rPr>
              <a:t>Who</a:t>
            </a:r>
            <a:r>
              <a:rPr lang="en-US" sz="1400" dirty="0"/>
              <a:t> (did what; saw/heard what; was where; was affected; did you contact immediately after, if anyone)</a:t>
            </a:r>
          </a:p>
          <a:p>
            <a:pPr lvl="1">
              <a:spcBef>
                <a:spcPts val="1200"/>
              </a:spcBef>
            </a:pPr>
            <a:r>
              <a:rPr lang="en-US" sz="1400" dirty="0">
                <a:solidFill>
                  <a:srgbClr val="FF0000"/>
                </a:solidFill>
              </a:rPr>
              <a:t>What</a:t>
            </a:r>
            <a:r>
              <a:rPr lang="en-US" sz="1400" dirty="0"/>
              <a:t> (happened; caused the incident; occurred before/after the incident; did you do right after the incident/comment)</a:t>
            </a:r>
          </a:p>
          <a:p>
            <a:pPr lvl="1">
              <a:spcBef>
                <a:spcPts val="1200"/>
              </a:spcBef>
            </a:pPr>
            <a:r>
              <a:rPr lang="en-US" sz="1400" dirty="0">
                <a:solidFill>
                  <a:srgbClr val="FF0000"/>
                </a:solidFill>
              </a:rPr>
              <a:t>Where</a:t>
            </a:r>
            <a:r>
              <a:rPr lang="en-US" sz="1400" dirty="0"/>
              <a:t> (did the incident occur, where was the person at the time of the incident)</a:t>
            </a:r>
          </a:p>
          <a:p>
            <a:pPr lvl="1">
              <a:spcBef>
                <a:spcPts val="1200"/>
              </a:spcBef>
            </a:pPr>
            <a:r>
              <a:rPr lang="en-US" sz="1400" dirty="0">
                <a:solidFill>
                  <a:srgbClr val="FF0000"/>
                </a:solidFill>
              </a:rPr>
              <a:t>When</a:t>
            </a:r>
            <a:r>
              <a:rPr lang="en-US" sz="1400" dirty="0"/>
              <a:t> (did the incident occur; when was the matter reported; when did the person learn of the incident)</a:t>
            </a:r>
          </a:p>
          <a:p>
            <a:pPr lvl="1">
              <a:spcBef>
                <a:spcPts val="1200"/>
              </a:spcBef>
            </a:pPr>
            <a:r>
              <a:rPr lang="en-US" sz="1400" dirty="0">
                <a:solidFill>
                  <a:srgbClr val="FF0000"/>
                </a:solidFill>
              </a:rPr>
              <a:t>Why</a:t>
            </a:r>
            <a:r>
              <a:rPr lang="en-US" sz="1400" dirty="0"/>
              <a:t> (does the person think the conduct occurred; was the comment stated)</a:t>
            </a:r>
          </a:p>
          <a:p>
            <a:pPr lvl="1">
              <a:spcBef>
                <a:spcPts val="1200"/>
              </a:spcBef>
            </a:pPr>
            <a:r>
              <a:rPr lang="en-US" sz="1400" dirty="0">
                <a:solidFill>
                  <a:srgbClr val="FF0000"/>
                </a:solidFill>
              </a:rPr>
              <a:t>How</a:t>
            </a:r>
            <a:r>
              <a:rPr lang="en-US" sz="1400" dirty="0"/>
              <a:t> (did the incident occur; how did the person learn of the incident; how did the you feel; how did you react after)</a:t>
            </a:r>
          </a:p>
        </p:txBody>
      </p:sp>
    </p:spTree>
    <p:extLst>
      <p:ext uri="{BB962C8B-B14F-4D97-AF65-F5344CB8AC3E}">
        <p14:creationId xmlns:p14="http://schemas.microsoft.com/office/powerpoint/2010/main" val="3072090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Investigation Report and Findings</a:t>
            </a:r>
          </a:p>
        </p:txBody>
      </p:sp>
      <p:sp>
        <p:nvSpPr>
          <p:cNvPr id="3" name="Content Placeholder 2"/>
          <p:cNvSpPr>
            <a:spLocks noGrp="1"/>
          </p:cNvSpPr>
          <p:nvPr>
            <p:ph idx="1"/>
          </p:nvPr>
        </p:nvSpPr>
        <p:spPr/>
        <p:txBody>
          <a:bodyPr/>
          <a:lstStyle/>
          <a:p>
            <a:endParaRPr lang="en-US" dirty="0"/>
          </a:p>
          <a:p>
            <a:r>
              <a:rPr lang="en-US" sz="1800" dirty="0"/>
              <a:t>A LITTLE EXPLANATION GOES A LONG WAY!</a:t>
            </a:r>
          </a:p>
          <a:p>
            <a:r>
              <a:rPr lang="en-US" sz="1800" dirty="0"/>
              <a:t>PREVENTS COSTLY MISTAKES</a:t>
            </a:r>
          </a:p>
        </p:txBody>
      </p:sp>
    </p:spTree>
    <p:extLst>
      <p:ext uri="{BB962C8B-B14F-4D97-AF65-F5344CB8AC3E}">
        <p14:creationId xmlns:p14="http://schemas.microsoft.com/office/powerpoint/2010/main" val="3770600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111" y="943227"/>
            <a:ext cx="5774062" cy="792480"/>
          </a:xfrm>
        </p:spPr>
        <p:txBody>
          <a:bodyPr/>
          <a:lstStyle/>
          <a:p>
            <a:pPr algn="ctr"/>
            <a:r>
              <a:rPr lang="en-US" dirty="0"/>
              <a:t>HIB Investigations</a:t>
            </a:r>
          </a:p>
        </p:txBody>
      </p:sp>
      <p:sp>
        <p:nvSpPr>
          <p:cNvPr id="3" name="Content Placeholder 2"/>
          <p:cNvSpPr>
            <a:spLocks noGrp="1"/>
          </p:cNvSpPr>
          <p:nvPr>
            <p:ph idx="1"/>
          </p:nvPr>
        </p:nvSpPr>
        <p:spPr>
          <a:xfrm>
            <a:off x="914400" y="2202490"/>
            <a:ext cx="8153400" cy="3588709"/>
          </a:xfrm>
        </p:spPr>
        <p:txBody>
          <a:bodyPr>
            <a:normAutofit lnSpcReduction="10000"/>
          </a:bodyPr>
          <a:lstStyle/>
          <a:p>
            <a:pPr lvl="0" algn="just"/>
            <a:r>
              <a:rPr lang="en-US" sz="1700" dirty="0"/>
              <a:t>The HIB investigation </a:t>
            </a:r>
            <a:r>
              <a:rPr lang="en-US" sz="1700" u="sng" dirty="0"/>
              <a:t>must</a:t>
            </a:r>
            <a:r>
              <a:rPr lang="en-US" sz="1700" dirty="0"/>
              <a:t> be completed within ten (10) school days from the date of the written report </a:t>
            </a:r>
            <a:r>
              <a:rPr lang="en-US" sz="1700" dirty="0">
                <a:solidFill>
                  <a:srgbClr val="FF0000"/>
                </a:solidFill>
              </a:rPr>
              <a:t>or from the date the Superintendent directs the principal to initiate an HIB investigation (following a preliminary determination)</a:t>
            </a:r>
            <a:r>
              <a:rPr lang="en-US" sz="1700" dirty="0"/>
              <a:t>.  </a:t>
            </a:r>
            <a:r>
              <a:rPr lang="en-US" sz="1700" u="sng" dirty="0"/>
              <a:t>N.J.S.A.</a:t>
            </a:r>
            <a:r>
              <a:rPr lang="en-US" sz="1700" dirty="0"/>
              <a:t> 18A:37-15(b)(6)(a).</a:t>
            </a:r>
            <a:endParaRPr lang="en-US" sz="1500" dirty="0"/>
          </a:p>
          <a:p>
            <a:pPr lvl="1" algn="just"/>
            <a:r>
              <a:rPr lang="en-US" sz="1500" dirty="0"/>
              <a:t>The anti-bullying specialist may amend the report if there is additional information that was not available during the ten (10) school day period.  </a:t>
            </a:r>
            <a:r>
              <a:rPr lang="en-US" sz="1500" u="sng" dirty="0"/>
              <a:t>N.J.S.A.</a:t>
            </a:r>
            <a:r>
              <a:rPr lang="en-US" sz="1500" dirty="0"/>
              <a:t> 18A:37-15(b)(6)(a).</a:t>
            </a:r>
          </a:p>
          <a:p>
            <a:pPr lvl="0" algn="just">
              <a:spcBef>
                <a:spcPts val="1200"/>
              </a:spcBef>
            </a:pPr>
            <a:r>
              <a:rPr lang="en-US" sz="1700" dirty="0"/>
              <a:t>Within two (2) days of its completion, the results of the HIB investigation </a:t>
            </a:r>
            <a:r>
              <a:rPr lang="en-US" sz="1700" u="sng" dirty="0"/>
              <a:t>must</a:t>
            </a:r>
            <a:r>
              <a:rPr lang="en-US" sz="1700" dirty="0"/>
              <a:t> be reported to the Superintendent.  </a:t>
            </a:r>
            <a:r>
              <a:rPr lang="en-US" sz="1700" u="sng" dirty="0"/>
              <a:t>N.J.S.A.</a:t>
            </a:r>
            <a:r>
              <a:rPr lang="en-US" sz="1700" dirty="0"/>
              <a:t> 18A:37-15(b)(6)(a)(b).</a:t>
            </a:r>
          </a:p>
          <a:p>
            <a:pPr lvl="1" algn="just"/>
            <a:r>
              <a:rPr lang="en-US" sz="1500" dirty="0"/>
              <a:t>The Superintendent may decide to provide intervention services, establish training programs to reduce HIB and enhance school climate, impose discipline, order counseling, or take or recommend other appropriate action.</a:t>
            </a:r>
          </a:p>
          <a:p>
            <a:pPr lvl="1" algn="just"/>
            <a:r>
              <a:rPr lang="en-US" sz="1500" dirty="0">
                <a:solidFill>
                  <a:srgbClr val="FF0000"/>
                </a:solidFill>
              </a:rPr>
              <a:t>The Superintendent may also decide to seek further information.</a:t>
            </a:r>
          </a:p>
          <a:p>
            <a:pPr marL="0" indent="0">
              <a:buNone/>
            </a:pPr>
            <a:endParaRPr lang="en-US" dirty="0"/>
          </a:p>
        </p:txBody>
      </p:sp>
    </p:spTree>
    <p:extLst>
      <p:ext uri="{BB962C8B-B14F-4D97-AF65-F5344CB8AC3E}">
        <p14:creationId xmlns:p14="http://schemas.microsoft.com/office/powerpoint/2010/main" val="3621975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54245"/>
            <a:ext cx="7488593" cy="493555"/>
          </a:xfrm>
        </p:spPr>
        <p:txBody>
          <a:bodyPr>
            <a:normAutofit fontScale="90000"/>
          </a:bodyPr>
          <a:lstStyle/>
          <a:p>
            <a:pPr algn="ctr"/>
            <a:r>
              <a:rPr lang="en-US" dirty="0"/>
              <a:t>Reporting Information to the Board &amp; Parties</a:t>
            </a:r>
          </a:p>
        </p:txBody>
      </p:sp>
      <p:sp>
        <p:nvSpPr>
          <p:cNvPr id="3" name="Content Placeholder 2"/>
          <p:cNvSpPr>
            <a:spLocks noGrp="1"/>
          </p:cNvSpPr>
          <p:nvPr>
            <p:ph idx="1"/>
          </p:nvPr>
        </p:nvSpPr>
        <p:spPr>
          <a:xfrm>
            <a:off x="1219201" y="2133600"/>
            <a:ext cx="7622046" cy="3788034"/>
          </a:xfrm>
        </p:spPr>
        <p:txBody>
          <a:bodyPr>
            <a:normAutofit/>
          </a:bodyPr>
          <a:lstStyle/>
          <a:p>
            <a:pPr lvl="0"/>
            <a:r>
              <a:rPr lang="en-US" dirty="0"/>
              <a:t>The Board of Education </a:t>
            </a:r>
            <a:r>
              <a:rPr lang="en-US" u="sng" dirty="0"/>
              <a:t>must</a:t>
            </a:r>
            <a:r>
              <a:rPr lang="en-US" dirty="0"/>
              <a:t> be informed of the HIB investigation and results at the Board of Education meeting </a:t>
            </a:r>
            <a:r>
              <a:rPr lang="en-US" u="sng" dirty="0"/>
              <a:t>following completion</a:t>
            </a:r>
            <a:r>
              <a:rPr lang="en-US" dirty="0"/>
              <a:t> of the HIB report.  </a:t>
            </a:r>
            <a:r>
              <a:rPr lang="en-US" u="sng" dirty="0"/>
              <a:t>N.J.S.A.</a:t>
            </a:r>
            <a:r>
              <a:rPr lang="en-US" dirty="0"/>
              <a:t> 18A:37-15(b)(6)(c).</a:t>
            </a:r>
          </a:p>
          <a:p>
            <a:pPr lvl="1"/>
            <a:r>
              <a:rPr lang="en-US" sz="1400" dirty="0"/>
              <a:t>Within five (5) days of informing the Board, the parents </a:t>
            </a:r>
            <a:r>
              <a:rPr lang="en-US" sz="1400" b="1" dirty="0"/>
              <a:t>of the subject students and any accused staff member(s) </a:t>
            </a:r>
            <a:r>
              <a:rPr lang="en-US" sz="1400" u="sng" dirty="0"/>
              <a:t>must</a:t>
            </a:r>
            <a:r>
              <a:rPr lang="en-US" sz="1400" dirty="0"/>
              <a:t> receive “information” in writing about the nature of the investigation and whether the District found evidence of HIB.  </a:t>
            </a:r>
            <a:r>
              <a:rPr lang="en-US" sz="1400" u="sng" dirty="0"/>
              <a:t>N.J.S.A.</a:t>
            </a:r>
            <a:r>
              <a:rPr lang="en-US" sz="1400" dirty="0"/>
              <a:t> 18A:37-15(b)(6)(d); </a:t>
            </a:r>
            <a:r>
              <a:rPr lang="en-US" sz="1400" b="1" u="sng" dirty="0"/>
              <a:t>N.J.A.C.</a:t>
            </a:r>
            <a:r>
              <a:rPr lang="en-US" sz="1400" b="1" dirty="0"/>
              <a:t> 6A:16-7.7(a)(2)(xi).</a:t>
            </a:r>
            <a:endParaRPr lang="en-US" sz="1400" dirty="0"/>
          </a:p>
          <a:p>
            <a:pPr lvl="1"/>
            <a:r>
              <a:rPr lang="en-US" sz="1400" dirty="0"/>
              <a:t>The information should be sufficient for the parents/staff member(s) to understand why the alleged conduct did or did not constitute HIB.  A summary of the investigation evidence should be referenced and a review of the applicable HIB criteria should be provided.  </a:t>
            </a:r>
          </a:p>
          <a:p>
            <a:pPr lvl="2"/>
            <a:r>
              <a:rPr lang="en-US" sz="1400" dirty="0">
                <a:solidFill>
                  <a:srgbClr val="FF0000"/>
                </a:solidFill>
              </a:rPr>
              <a:t>Remember FERPA and NJ Pupil Privacy Act restrictions!</a:t>
            </a:r>
          </a:p>
          <a:p>
            <a:pPr marL="0" indent="0">
              <a:buNone/>
            </a:pPr>
            <a:endParaRPr lang="en-US" dirty="0"/>
          </a:p>
        </p:txBody>
      </p:sp>
    </p:spTree>
    <p:extLst>
      <p:ext uri="{BB962C8B-B14F-4D97-AF65-F5344CB8AC3E}">
        <p14:creationId xmlns:p14="http://schemas.microsoft.com/office/powerpoint/2010/main" val="621952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64" y="1014416"/>
            <a:ext cx="7682620" cy="1119184"/>
          </a:xfrm>
        </p:spPr>
        <p:txBody>
          <a:bodyPr/>
          <a:lstStyle/>
          <a:p>
            <a:pPr algn="ctr"/>
            <a:r>
              <a:rPr lang="en-US" dirty="0"/>
              <a:t>HIB Hearings </a:t>
            </a:r>
          </a:p>
        </p:txBody>
      </p:sp>
      <p:sp>
        <p:nvSpPr>
          <p:cNvPr id="3" name="Content Placeholder 2"/>
          <p:cNvSpPr>
            <a:spLocks noGrp="1"/>
          </p:cNvSpPr>
          <p:nvPr>
            <p:ph idx="1"/>
          </p:nvPr>
        </p:nvSpPr>
        <p:spPr>
          <a:xfrm>
            <a:off x="1161264" y="2150115"/>
            <a:ext cx="7754136" cy="3680654"/>
          </a:xfrm>
        </p:spPr>
        <p:txBody>
          <a:bodyPr>
            <a:normAutofit lnSpcReduction="10000"/>
          </a:bodyPr>
          <a:lstStyle/>
          <a:p>
            <a:pPr lvl="0"/>
            <a:r>
              <a:rPr lang="en-US" dirty="0"/>
              <a:t>After receiving the information, the parents and/or any accused staff member(s) may request a hearing before the Board of Education.  </a:t>
            </a:r>
            <a:r>
              <a:rPr lang="en-US" u="sng" dirty="0"/>
              <a:t>N.J.S.A.</a:t>
            </a:r>
            <a:r>
              <a:rPr lang="en-US" dirty="0"/>
              <a:t> 18A:37-15(b)(6)(d).  The request for a hearing before the Board of Education must occur within 60 calendar days after receiving the written information about the investigation.  </a:t>
            </a:r>
          </a:p>
          <a:p>
            <a:pPr lvl="1"/>
            <a:r>
              <a:rPr lang="en-US" sz="1200" dirty="0"/>
              <a:t>If requested, the hearing </a:t>
            </a:r>
            <a:r>
              <a:rPr lang="en-US" sz="1200" u="sng" dirty="0"/>
              <a:t>must</a:t>
            </a:r>
            <a:r>
              <a:rPr lang="en-US" sz="1200" dirty="0"/>
              <a:t> occur within ten (10) days, and occur in closed, executive session.  </a:t>
            </a:r>
            <a:r>
              <a:rPr lang="en-US" sz="1200" u="sng" dirty="0"/>
              <a:t>N.J.S.A.</a:t>
            </a:r>
            <a:r>
              <a:rPr lang="en-US" sz="1200" dirty="0"/>
              <a:t> 18A:37-15(b)(6)(d).</a:t>
            </a:r>
          </a:p>
          <a:p>
            <a:pPr lvl="1"/>
            <a:r>
              <a:rPr lang="en-US" sz="1200" dirty="0"/>
              <a:t>Parents </a:t>
            </a:r>
            <a:r>
              <a:rPr lang="en-US" sz="1200" b="1" dirty="0"/>
              <a:t>and any accused staff member(s) </a:t>
            </a:r>
            <a:r>
              <a:rPr lang="en-US" sz="1200" dirty="0"/>
              <a:t>cannot be denied the opportunity to provide witnesses and appear before the Board of Education.  </a:t>
            </a:r>
          </a:p>
          <a:p>
            <a:pPr lvl="2"/>
            <a:r>
              <a:rPr lang="en-US" sz="1050" u="sng" dirty="0"/>
              <a:t>See</a:t>
            </a:r>
            <a:r>
              <a:rPr lang="en-US" sz="1050" dirty="0"/>
              <a:t> </a:t>
            </a:r>
            <a:r>
              <a:rPr lang="en-US" sz="1050" u="sng" dirty="0" err="1"/>
              <a:t>Sadloch</a:t>
            </a:r>
            <a:r>
              <a:rPr lang="en-US" sz="1050" u="sng" dirty="0"/>
              <a:t> v. Cedar Grove Board of Education</a:t>
            </a:r>
            <a:r>
              <a:rPr lang="en-US" sz="1050" dirty="0"/>
              <a:t>, OAL DKT. EDU 00619-14, decided March 25, 2015, adopted Commissioner Decision No. 216-15, June 23, 2015.  (A failure to provide a staff member with an opportunity to be heard before the Board’s written determination may result in the expungement of the HIB record.)</a:t>
            </a:r>
          </a:p>
          <a:p>
            <a:pPr lvl="1"/>
            <a:r>
              <a:rPr lang="en-US" sz="1200" dirty="0"/>
              <a:t>Unreasonable time limitations may deprive parents and/or staff members with the due process that they are accorded under the law.  </a:t>
            </a:r>
          </a:p>
          <a:p>
            <a:pPr lvl="2"/>
            <a:r>
              <a:rPr lang="en-US" sz="1050" u="sng" dirty="0"/>
              <a:t>See</a:t>
            </a:r>
            <a:r>
              <a:rPr lang="en-US" sz="1050" dirty="0"/>
              <a:t> </a:t>
            </a:r>
            <a:r>
              <a:rPr lang="en-US" sz="1050" u="sng" dirty="0" err="1"/>
              <a:t>Gibble</a:t>
            </a:r>
            <a:r>
              <a:rPr lang="en-US" sz="1050" u="sng" dirty="0"/>
              <a:t> v. Hunterdon Central Regional School District</a:t>
            </a:r>
            <a:r>
              <a:rPr lang="en-US" sz="1050" dirty="0"/>
              <a:t>, OAL DKT EDU 02767-15, final decision (April 12, 2016) (parents were limited to 20 minutes and were precluded from presenting witnesses).</a:t>
            </a:r>
          </a:p>
        </p:txBody>
      </p:sp>
    </p:spTree>
    <p:extLst>
      <p:ext uri="{BB962C8B-B14F-4D97-AF65-F5344CB8AC3E}">
        <p14:creationId xmlns:p14="http://schemas.microsoft.com/office/powerpoint/2010/main" val="139482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6331" y="2311914"/>
            <a:ext cx="3848673" cy="531709"/>
          </a:xfrm>
          <a:prstGeom prst="rect">
            <a:avLst/>
          </a:prstGeom>
        </p:spPr>
        <p:txBody>
          <a:bodyPr lIns="0" tIns="0" rIns="0" bIns="0" rtlCol="0" anchor="t">
            <a:spAutoFit/>
          </a:bodyPr>
          <a:lstStyle/>
          <a:p>
            <a:pPr algn="r">
              <a:lnSpc>
                <a:spcPts val="4363"/>
              </a:lnSpc>
              <a:spcBef>
                <a:spcPct val="0"/>
              </a:spcBef>
            </a:pPr>
            <a:r>
              <a:rPr lang="en-US" sz="3116">
                <a:solidFill>
                  <a:srgbClr val="000000"/>
                </a:solidFill>
                <a:latin typeface="Garet ExtraBold"/>
              </a:rPr>
              <a:t>Jill Deitch, Esq.</a:t>
            </a:r>
          </a:p>
        </p:txBody>
      </p:sp>
      <p:sp>
        <p:nvSpPr>
          <p:cNvPr id="3" name="TextBox 3"/>
          <p:cNvSpPr txBox="1"/>
          <p:nvPr/>
        </p:nvSpPr>
        <p:spPr>
          <a:xfrm>
            <a:off x="5607889" y="3139896"/>
            <a:ext cx="3247114" cy="701258"/>
          </a:xfrm>
          <a:prstGeom prst="rect">
            <a:avLst/>
          </a:prstGeom>
        </p:spPr>
        <p:txBody>
          <a:bodyPr lIns="0" tIns="0" rIns="0" bIns="0" rtlCol="0" anchor="t">
            <a:spAutoFit/>
          </a:bodyPr>
          <a:lstStyle/>
          <a:p>
            <a:pPr algn="r">
              <a:lnSpc>
                <a:spcPts val="2822"/>
              </a:lnSpc>
            </a:pPr>
            <a:r>
              <a:rPr lang="en-US" sz="2016">
                <a:solidFill>
                  <a:srgbClr val="000000"/>
                </a:solidFill>
                <a:latin typeface="Garet 1 Light"/>
              </a:rPr>
              <a:t>Executive Director</a:t>
            </a:r>
          </a:p>
          <a:p>
            <a:pPr algn="r">
              <a:lnSpc>
                <a:spcPts val="2822"/>
              </a:lnSpc>
              <a:spcBef>
                <a:spcPct val="0"/>
              </a:spcBef>
            </a:pPr>
            <a:r>
              <a:rPr lang="en-US" sz="2016">
                <a:solidFill>
                  <a:srgbClr val="000000"/>
                </a:solidFill>
                <a:latin typeface="Garet 1 Light"/>
              </a:rPr>
              <a:t>NJSIG</a:t>
            </a:r>
          </a:p>
        </p:txBody>
      </p:sp>
      <p:sp>
        <p:nvSpPr>
          <p:cNvPr id="4" name="AutoShape 4"/>
          <p:cNvSpPr/>
          <p:nvPr/>
        </p:nvSpPr>
        <p:spPr>
          <a:xfrm rot="5400000">
            <a:off x="-2822910" y="789732"/>
            <a:ext cx="9753600" cy="4107780"/>
          </a:xfrm>
          <a:prstGeom prst="rect">
            <a:avLst/>
          </a:prstGeom>
          <a:solidFill>
            <a:srgbClr val="495D88"/>
          </a:solidFill>
        </p:spPr>
        <p:txBody>
          <a:bodyPr/>
          <a:lstStyle/>
          <a:p>
            <a:endParaRPr lang="en-US"/>
          </a:p>
        </p:txBody>
      </p:sp>
      <p:sp>
        <p:nvSpPr>
          <p:cNvPr id="5" name="AutoShape 5"/>
          <p:cNvSpPr/>
          <p:nvPr/>
        </p:nvSpPr>
        <p:spPr>
          <a:xfrm>
            <a:off x="0" y="6083908"/>
            <a:ext cx="9753600" cy="316892"/>
          </a:xfrm>
          <a:prstGeom prst="rect">
            <a:avLst/>
          </a:prstGeom>
          <a:solidFill>
            <a:srgbClr val="FBDD67"/>
          </a:solidFill>
        </p:spPr>
        <p:txBody>
          <a:bodyPr/>
          <a:lstStyle/>
          <a:p>
            <a:endParaRPr lang="en-US"/>
          </a:p>
        </p:txBody>
      </p:sp>
      <p:sp>
        <p:nvSpPr>
          <p:cNvPr id="6" name="Freeform 6"/>
          <p:cNvSpPr/>
          <p:nvPr/>
        </p:nvSpPr>
        <p:spPr>
          <a:xfrm>
            <a:off x="6002183" y="365873"/>
            <a:ext cx="1856968" cy="731294"/>
          </a:xfrm>
          <a:custGeom>
            <a:avLst/>
            <a:gdLst/>
            <a:ahLst/>
            <a:cxnLst/>
            <a:rect l="l" t="t" r="r" b="b"/>
            <a:pathLst>
              <a:path w="1856968" h="731294">
                <a:moveTo>
                  <a:pt x="0" y="0"/>
                </a:moveTo>
                <a:lnTo>
                  <a:pt x="1856968" y="0"/>
                </a:lnTo>
                <a:lnTo>
                  <a:pt x="1856968" y="731294"/>
                </a:lnTo>
                <a:lnTo>
                  <a:pt x="0" y="73129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Resources from New Jersey Department of Education</a:t>
            </a:r>
          </a:p>
        </p:txBody>
      </p:sp>
      <p:sp>
        <p:nvSpPr>
          <p:cNvPr id="3" name="Content Placeholder 2"/>
          <p:cNvSpPr>
            <a:spLocks noGrp="1"/>
          </p:cNvSpPr>
          <p:nvPr>
            <p:ph idx="4294967295"/>
          </p:nvPr>
        </p:nvSpPr>
        <p:spPr>
          <a:xfrm>
            <a:off x="1295400" y="2011497"/>
            <a:ext cx="7683500" cy="2759710"/>
          </a:xfrm>
        </p:spPr>
        <p:txBody>
          <a:bodyPr/>
          <a:lstStyle/>
          <a:p>
            <a:endParaRPr lang="en-US" dirty="0"/>
          </a:p>
          <a:p>
            <a:r>
              <a:rPr lang="en-US" dirty="0"/>
              <a:t>HIB – Guidance for schools and parents, questions and answers on the ABR, HIB online tutorials, HIB model policy and guidance, and other HIB resources: </a:t>
            </a:r>
            <a:r>
              <a:rPr lang="en-US" dirty="0">
                <a:hlinkClick r:id="rId2"/>
              </a:rPr>
              <a:t>http://www.state.nj.us/education/students/safety/behavior/hib/</a:t>
            </a:r>
            <a:endParaRPr lang="en-US" dirty="0"/>
          </a:p>
          <a:p>
            <a:endParaRPr lang="en-US" dirty="0"/>
          </a:p>
          <a:p>
            <a:r>
              <a:rPr lang="en-US" dirty="0"/>
              <a:t>School Climate and Culture – webinars, reports and other resources:</a:t>
            </a:r>
          </a:p>
          <a:p>
            <a:pPr lvl="1"/>
            <a:r>
              <a:rPr lang="en-US" dirty="0">
                <a:hlinkClick r:id="rId3"/>
              </a:rPr>
              <a:t>http://www.state.nj.us/education/students/safety/sandp/climate/</a:t>
            </a:r>
            <a:endParaRPr lang="en-US" dirty="0"/>
          </a:p>
          <a:p>
            <a:pPr lvl="1"/>
            <a:endParaRPr lang="en-US" dirty="0"/>
          </a:p>
        </p:txBody>
      </p:sp>
    </p:spTree>
    <p:extLst>
      <p:ext uri="{BB962C8B-B14F-4D97-AF65-F5344CB8AC3E}">
        <p14:creationId xmlns:p14="http://schemas.microsoft.com/office/powerpoint/2010/main" val="1408733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REDUCTIONS IN FORCE</a:t>
            </a:r>
          </a:p>
        </p:txBody>
      </p:sp>
    </p:spTree>
    <p:extLst>
      <p:ext uri="{BB962C8B-B14F-4D97-AF65-F5344CB8AC3E}">
        <p14:creationId xmlns:p14="http://schemas.microsoft.com/office/powerpoint/2010/main" val="3024870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Board Officers</a:t>
            </a:r>
          </a:p>
        </p:txBody>
      </p:sp>
      <p:sp>
        <p:nvSpPr>
          <p:cNvPr id="4" name="Content Placeholder 3"/>
          <p:cNvSpPr>
            <a:spLocks noGrp="1"/>
          </p:cNvSpPr>
          <p:nvPr>
            <p:ph idx="1"/>
          </p:nvPr>
        </p:nvSpPr>
        <p:spPr/>
        <p:txBody>
          <a:bodyPr/>
          <a:lstStyle/>
          <a:p>
            <a:r>
              <a:rPr lang="en-US" dirty="0"/>
              <a:t>A board secretary, assistant board secretary, school business administrator, or business manager of a BOE who serves for three consecutive years in that position holds his or her office under tenure, NJSA 18A:17-2a, provided the officer has devoted his or her full time to the duties of the office. </a:t>
            </a:r>
          </a:p>
          <a:p>
            <a:pPr lvl="1"/>
            <a:r>
              <a:rPr lang="en-US" dirty="0"/>
              <a:t>Walsh v. Laurel Springs BOE – board secretary who only worked full time a portion of the three years preceding her termination had not earned tenure</a:t>
            </a:r>
          </a:p>
          <a:p>
            <a:pPr marL="365760" lvl="1" indent="0">
              <a:buNone/>
            </a:pPr>
            <a:endParaRPr lang="en-US" dirty="0"/>
          </a:p>
        </p:txBody>
      </p:sp>
    </p:spTree>
    <p:extLst>
      <p:ext uri="{BB962C8B-B14F-4D97-AF65-F5344CB8AC3E}">
        <p14:creationId xmlns:p14="http://schemas.microsoft.com/office/powerpoint/2010/main" val="481957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Secretaries and Clerks</a:t>
            </a:r>
          </a:p>
        </p:txBody>
      </p:sp>
      <p:sp>
        <p:nvSpPr>
          <p:cNvPr id="3" name="Content Placeholder 2"/>
          <p:cNvSpPr>
            <a:spLocks noGrp="1"/>
          </p:cNvSpPr>
          <p:nvPr>
            <p:ph idx="1"/>
          </p:nvPr>
        </p:nvSpPr>
        <p:spPr/>
        <p:txBody>
          <a:bodyPr/>
          <a:lstStyle/>
          <a:p>
            <a:r>
              <a:rPr lang="en-US" dirty="0"/>
              <a:t>A secretary or clerk holds his or her position under tenure after employment for three calendar years or three consecutive academic years together with employment at the beginning of the next successive academic year.  N.J.S.A. 18A:17-2b.</a:t>
            </a:r>
          </a:p>
          <a:p>
            <a:endParaRPr lang="en-US" dirty="0"/>
          </a:p>
          <a:p>
            <a:r>
              <a:rPr lang="en-US" dirty="0"/>
              <a:t>Brenda Miller v. City of Newark</a:t>
            </a:r>
          </a:p>
        </p:txBody>
      </p:sp>
    </p:spTree>
    <p:extLst>
      <p:ext uri="{BB962C8B-B14F-4D97-AF65-F5344CB8AC3E}">
        <p14:creationId xmlns:p14="http://schemas.microsoft.com/office/powerpoint/2010/main" val="2695082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7A9A-E86D-3311-2F86-F873C62AD47D}"/>
              </a:ext>
            </a:extLst>
          </p:cNvPr>
          <p:cNvSpPr>
            <a:spLocks noGrp="1"/>
          </p:cNvSpPr>
          <p:nvPr>
            <p:ph type="title"/>
          </p:nvPr>
        </p:nvSpPr>
        <p:spPr/>
        <p:txBody>
          <a:bodyPr/>
          <a:lstStyle/>
          <a:p>
            <a:pPr algn="ctr"/>
            <a:r>
              <a:rPr lang="en-US" dirty="0"/>
              <a:t>Tenure Rights</a:t>
            </a:r>
          </a:p>
        </p:txBody>
      </p:sp>
      <p:sp>
        <p:nvSpPr>
          <p:cNvPr id="3" name="Content Placeholder 2">
            <a:extLst>
              <a:ext uri="{FF2B5EF4-FFF2-40B4-BE49-F238E27FC236}">
                <a16:creationId xmlns:a16="http://schemas.microsoft.com/office/drawing/2014/main" id="{04BC3987-41BD-2261-E6D4-306F177C5654}"/>
              </a:ext>
            </a:extLst>
          </p:cNvPr>
          <p:cNvSpPr>
            <a:spLocks noGrp="1"/>
          </p:cNvSpPr>
          <p:nvPr>
            <p:ph idx="1"/>
          </p:nvPr>
        </p:nvSpPr>
        <p:spPr/>
        <p:txBody>
          <a:bodyPr>
            <a:normAutofit fontScale="92500"/>
          </a:bodyPr>
          <a:lstStyle/>
          <a:p>
            <a:r>
              <a:rPr lang="en-US" dirty="0"/>
              <a:t>Tenure protects secretary/clerk from compensation decreases, even during RIF’s.</a:t>
            </a:r>
          </a:p>
          <a:p>
            <a:pPr lvl="1"/>
            <a:r>
              <a:rPr lang="en-US" b="1" dirty="0"/>
              <a:t>Custode v. Hackettstown Board of Education: </a:t>
            </a:r>
            <a:r>
              <a:rPr lang="en-US" dirty="0"/>
              <a:t>A tenured secretary who was transferred to a lower-paying position in a RIF within her tenure could not have her salary reduced.</a:t>
            </a:r>
            <a:endParaRPr lang="en-US" i="1" dirty="0"/>
          </a:p>
          <a:p>
            <a:r>
              <a:rPr lang="en-US" dirty="0"/>
              <a:t>The tenure rights of secretaries and clerks are not to be transferred between different school districts due to these statues providing for teaching staff members as well.</a:t>
            </a:r>
          </a:p>
          <a:p>
            <a:pPr lvl="1"/>
            <a:r>
              <a:rPr lang="en-US" b="1" dirty="0" err="1"/>
              <a:t>Chinnis</a:t>
            </a:r>
            <a:r>
              <a:rPr lang="en-US" b="1" dirty="0"/>
              <a:t> v. Lower Cape May Regional Board of Education:  </a:t>
            </a:r>
            <a:r>
              <a:rPr lang="en-US" dirty="0"/>
              <a:t>After working as a child study team secretary for three years under a de facto jointure commission, she was reassigned to a member district when the commission dissolved. However, her tenure did not carry over to the new position, making her subject to nonrenewal by her new employer.</a:t>
            </a:r>
          </a:p>
          <a:p>
            <a:pPr lvl="1"/>
            <a:r>
              <a:rPr lang="en-US" b="1" dirty="0"/>
              <a:t>Franklin Education Association v. Wallkill Valley Regional High School Board of Education: </a:t>
            </a:r>
            <a:r>
              <a:rPr lang="en-US" dirty="0"/>
              <a:t>Secretaries were rehired in a new regional district following the discontinuation of their constituent district. The regional district was not obligated to acknowledge either their tenure status or their length of service. </a:t>
            </a:r>
            <a:endParaRPr lang="en-US" i="1" dirty="0"/>
          </a:p>
        </p:txBody>
      </p:sp>
    </p:spTree>
    <p:extLst>
      <p:ext uri="{BB962C8B-B14F-4D97-AF65-F5344CB8AC3E}">
        <p14:creationId xmlns:p14="http://schemas.microsoft.com/office/powerpoint/2010/main" val="283989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45B6-A6C7-DF11-5F13-35D1C8D1EF9F}"/>
              </a:ext>
            </a:extLst>
          </p:cNvPr>
          <p:cNvSpPr>
            <a:spLocks noGrp="1"/>
          </p:cNvSpPr>
          <p:nvPr>
            <p:ph type="title"/>
          </p:nvPr>
        </p:nvSpPr>
        <p:spPr/>
        <p:txBody>
          <a:bodyPr/>
          <a:lstStyle/>
          <a:p>
            <a:pPr algn="ctr"/>
            <a:r>
              <a:rPr lang="en-US" dirty="0"/>
              <a:t>Seniority </a:t>
            </a:r>
          </a:p>
        </p:txBody>
      </p:sp>
      <p:sp>
        <p:nvSpPr>
          <p:cNvPr id="3" name="Content Placeholder 2">
            <a:extLst>
              <a:ext uri="{FF2B5EF4-FFF2-40B4-BE49-F238E27FC236}">
                <a16:creationId xmlns:a16="http://schemas.microsoft.com/office/drawing/2014/main" id="{30290CDF-9F0C-65C1-1412-15FE06C14F4B}"/>
              </a:ext>
            </a:extLst>
          </p:cNvPr>
          <p:cNvSpPr>
            <a:spLocks noGrp="1"/>
          </p:cNvSpPr>
          <p:nvPr>
            <p:ph idx="1"/>
          </p:nvPr>
        </p:nvSpPr>
        <p:spPr/>
        <p:txBody>
          <a:bodyPr>
            <a:normAutofit/>
          </a:bodyPr>
          <a:lstStyle/>
          <a:p>
            <a:r>
              <a:rPr lang="en-US" dirty="0"/>
              <a:t>Staff members who are tenured are chosen for transfer or dismissal based on their seniority ranking. This ranking is conducted during their district service.</a:t>
            </a:r>
          </a:p>
          <a:p>
            <a:r>
              <a:rPr lang="en-US" dirty="0"/>
              <a:t>The State Board of Education at N.J.A.C. 6A:32-5.1 has established standards for determining seniority. These standards serve “a two-fold purpose: (1) to give a reasonable protection to professional staff members, and (2) to protect the school system by preventing seniority from operating in such a manner as to displace a qualified person with an unqualified one.”</a:t>
            </a:r>
          </a:p>
          <a:p>
            <a:pPr lvl="1"/>
            <a:r>
              <a:rPr lang="en-US" b="1" dirty="0"/>
              <a:t>Lautenschlager v. Jersey City Board of Education: </a:t>
            </a:r>
            <a:r>
              <a:rPr lang="en-US" dirty="0"/>
              <a:t>In this case, a school district was responsible for determining the seniority status of five supervisors to then notify them of this status and place them on a preferred eligible list in order of seniority after getting rid of their positions.</a:t>
            </a:r>
          </a:p>
        </p:txBody>
      </p:sp>
    </p:spTree>
    <p:extLst>
      <p:ext uri="{BB962C8B-B14F-4D97-AF65-F5344CB8AC3E}">
        <p14:creationId xmlns:p14="http://schemas.microsoft.com/office/powerpoint/2010/main" val="3364791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When Seniority Applies</a:t>
            </a:r>
          </a:p>
        </p:txBody>
      </p:sp>
      <p:sp>
        <p:nvSpPr>
          <p:cNvPr id="3" name="Content Placeholder 2"/>
          <p:cNvSpPr>
            <a:spLocks noGrp="1"/>
          </p:cNvSpPr>
          <p:nvPr>
            <p:ph idx="1"/>
          </p:nvPr>
        </p:nvSpPr>
        <p:spPr>
          <a:xfrm>
            <a:off x="1161264" y="2150115"/>
            <a:ext cx="7682620" cy="3680654"/>
          </a:xfrm>
        </p:spPr>
        <p:txBody>
          <a:bodyPr>
            <a:normAutofit/>
          </a:bodyPr>
          <a:lstStyle/>
          <a:p>
            <a:endParaRPr lang="en-US" sz="1800" dirty="0"/>
          </a:p>
          <a:p>
            <a:r>
              <a:rPr lang="en-US" sz="1800" dirty="0"/>
              <a:t>Seniority rights apply only in two circumstances</a:t>
            </a:r>
          </a:p>
          <a:p>
            <a:pPr lvl="1"/>
            <a:r>
              <a:rPr lang="en-US" sz="1600" dirty="0"/>
              <a:t>When a Reduction in Force occurs</a:t>
            </a:r>
          </a:p>
          <a:p>
            <a:pPr lvl="1"/>
            <a:r>
              <a:rPr lang="en-US" sz="1600" dirty="0"/>
              <a:t>When a vacancy occurs in the category of employment from which tenured teaching staff members were removed in a former RIF</a:t>
            </a:r>
          </a:p>
        </p:txBody>
      </p:sp>
    </p:spTree>
    <p:extLst>
      <p:ext uri="{BB962C8B-B14F-4D97-AF65-F5344CB8AC3E}">
        <p14:creationId xmlns:p14="http://schemas.microsoft.com/office/powerpoint/2010/main" val="2035216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0B3D-13F1-3E79-34D6-A9B87A2DFD0B}"/>
              </a:ext>
            </a:extLst>
          </p:cNvPr>
          <p:cNvSpPr>
            <a:spLocks noGrp="1"/>
          </p:cNvSpPr>
          <p:nvPr>
            <p:ph type="title"/>
          </p:nvPr>
        </p:nvSpPr>
        <p:spPr/>
        <p:txBody>
          <a:bodyPr/>
          <a:lstStyle/>
          <a:p>
            <a:pPr algn="ctr"/>
            <a:r>
              <a:rPr lang="en-US" dirty="0"/>
              <a:t>Seniority</a:t>
            </a:r>
          </a:p>
        </p:txBody>
      </p:sp>
      <p:sp>
        <p:nvSpPr>
          <p:cNvPr id="3" name="Content Placeholder 2">
            <a:extLst>
              <a:ext uri="{FF2B5EF4-FFF2-40B4-BE49-F238E27FC236}">
                <a16:creationId xmlns:a16="http://schemas.microsoft.com/office/drawing/2014/main" id="{B3528786-3999-CD37-5F6C-AE1806896E51}"/>
              </a:ext>
            </a:extLst>
          </p:cNvPr>
          <p:cNvSpPr>
            <a:spLocks noGrp="1"/>
          </p:cNvSpPr>
          <p:nvPr>
            <p:ph idx="1"/>
          </p:nvPr>
        </p:nvSpPr>
        <p:spPr/>
        <p:txBody>
          <a:bodyPr/>
          <a:lstStyle/>
          <a:p>
            <a:r>
              <a:rPr lang="en-US" b="1" dirty="0"/>
              <a:t>Mary </a:t>
            </a:r>
            <a:r>
              <a:rPr lang="en-US" b="1" dirty="0" err="1"/>
              <a:t>McKennedy</a:t>
            </a:r>
            <a:r>
              <a:rPr lang="en-US" b="1" dirty="0"/>
              <a:t> v. Board of Education of the Borough of Brielle, Monmouth County: </a:t>
            </a:r>
            <a:r>
              <a:rPr lang="en-US" dirty="0"/>
              <a:t>The commissioner determined that even though a tenured teacher possessed a teacher of school studies endorsement (which she had never utilized), she could not assert seniority rights to a position occupied by a more senior tenured middle school teacher working under the same instructional endorsement, deemed highly qualified by the district in the subject area.  According to the Commissioner, seniority rights are not inherently tied to one's highly qualified status, but rather to the duration of time during which the teacher actively taught the subject area (social studies) and the educational level (secondary) at which it was taught.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81369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Creation of Categories</a:t>
            </a:r>
          </a:p>
        </p:txBody>
      </p:sp>
      <p:sp>
        <p:nvSpPr>
          <p:cNvPr id="3" name="Content Placeholder 2"/>
          <p:cNvSpPr>
            <a:spLocks noGrp="1"/>
          </p:cNvSpPr>
          <p:nvPr>
            <p:ph idx="1"/>
          </p:nvPr>
        </p:nvSpPr>
        <p:spPr/>
        <p:txBody>
          <a:bodyPr/>
          <a:lstStyle/>
          <a:p>
            <a:endParaRPr lang="en-US" dirty="0"/>
          </a:p>
          <a:p>
            <a:r>
              <a:rPr lang="en-US" dirty="0"/>
              <a:t>A teaching staff member earns seniority only within specific categories of employment.</a:t>
            </a:r>
          </a:p>
          <a:p>
            <a:r>
              <a:rPr lang="en-US" dirty="0"/>
              <a:t>N.J.S.A. 18:13-19</a:t>
            </a:r>
          </a:p>
          <a:p>
            <a:r>
              <a:rPr lang="en-US" dirty="0"/>
              <a:t>Categories do not necessarily align with tenure positions or with certification endorsements.  Seniority categories and job titles need not conform; indeed, job title is less important than duties performed in the determination of seniority category. </a:t>
            </a:r>
          </a:p>
        </p:txBody>
      </p:sp>
    </p:spTree>
    <p:extLst>
      <p:ext uri="{BB962C8B-B14F-4D97-AF65-F5344CB8AC3E}">
        <p14:creationId xmlns:p14="http://schemas.microsoft.com/office/powerpoint/2010/main" val="1142115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Administrative</a:t>
            </a:r>
          </a:p>
        </p:txBody>
      </p:sp>
      <p:sp>
        <p:nvSpPr>
          <p:cNvPr id="3" name="Content Placeholder 2"/>
          <p:cNvSpPr>
            <a:spLocks noGrp="1"/>
          </p:cNvSpPr>
          <p:nvPr>
            <p:ph idx="1"/>
          </p:nvPr>
        </p:nvSpPr>
        <p:spPr/>
        <p:txBody>
          <a:bodyPr>
            <a:normAutofit/>
          </a:bodyPr>
          <a:lstStyle/>
          <a:p>
            <a:r>
              <a:rPr lang="en-US" dirty="0"/>
              <a:t>N.J.A.C. 6A:32-5.1(1) – categories do not precisely match the endorsements on the administrative certificate, any one of which may qualify employment in several seniority categories</a:t>
            </a:r>
          </a:p>
          <a:p>
            <a:pPr lvl="1"/>
            <a:r>
              <a:rPr lang="en-US" b="1" dirty="0" err="1"/>
              <a:t>Mirandi</a:t>
            </a:r>
            <a:r>
              <a:rPr lang="en-US" b="1" dirty="0"/>
              <a:t> v. West Orange Board of Education: </a:t>
            </a:r>
            <a:r>
              <a:rPr lang="en-US" dirty="0"/>
              <a:t>A recently laid off high school assistant principal was not entitled to an assistant principal position at a junior high school.</a:t>
            </a:r>
          </a:p>
          <a:p>
            <a:pPr lvl="1"/>
            <a:r>
              <a:rPr lang="en-US" b="1" dirty="0" err="1"/>
              <a:t>Schifano</a:t>
            </a:r>
            <a:r>
              <a:rPr lang="en-US" b="1" dirty="0"/>
              <a:t> v. Jersey City Board of Education: </a:t>
            </a:r>
            <a:r>
              <a:rPr lang="en-US" dirty="0"/>
              <a:t>The tenure of an elementary school principal could not be restricted to only the “primary” level.</a:t>
            </a:r>
          </a:p>
          <a:p>
            <a:pPr lvl="1"/>
            <a:r>
              <a:rPr lang="en-US" b="1" dirty="0"/>
              <a:t>Koch v. Fair Lawn Board of Education: </a:t>
            </a:r>
            <a:r>
              <a:rPr lang="en-US" dirty="0"/>
              <a:t>Junior high school vice principal and high school vice principal are distinct seniority categories; there is not an overarching category for vice principals.</a:t>
            </a:r>
            <a:endParaRPr lang="en-US" i="1" dirty="0"/>
          </a:p>
          <a:p>
            <a:pPr marL="0" indent="0">
              <a:buNone/>
            </a:pPr>
            <a:endParaRPr lang="en-US" dirty="0"/>
          </a:p>
        </p:txBody>
      </p:sp>
    </p:spTree>
    <p:extLst>
      <p:ext uri="{BB962C8B-B14F-4D97-AF65-F5344CB8AC3E}">
        <p14:creationId xmlns:p14="http://schemas.microsoft.com/office/powerpoint/2010/main" val="251452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53600" cy="7315200"/>
            <a:chOff x="0" y="0"/>
            <a:chExt cx="3612444" cy="2709333"/>
          </a:xfrm>
        </p:grpSpPr>
        <p:sp>
          <p:nvSpPr>
            <p:cNvPr id="3" name="Freeform 3"/>
            <p:cNvSpPr/>
            <p:nvPr/>
          </p:nvSpPr>
          <p:spPr>
            <a:xfrm>
              <a:off x="0" y="0"/>
              <a:ext cx="3612445" cy="2709333"/>
            </a:xfrm>
            <a:custGeom>
              <a:avLst/>
              <a:gdLst/>
              <a:ahLst/>
              <a:cxnLst/>
              <a:rect l="l" t="t" r="r" b="b"/>
              <a:pathLst>
                <a:path w="3612445" h="2709333">
                  <a:moveTo>
                    <a:pt x="0" y="0"/>
                  </a:moveTo>
                  <a:lnTo>
                    <a:pt x="3612445" y="0"/>
                  </a:lnTo>
                  <a:lnTo>
                    <a:pt x="3612445" y="2709333"/>
                  </a:lnTo>
                  <a:lnTo>
                    <a:pt x="0" y="2709333"/>
                  </a:lnTo>
                  <a:close/>
                </a:path>
              </a:pathLst>
            </a:custGeom>
            <a:solidFill>
              <a:srgbClr val="FBDD67"/>
            </a:solidFill>
          </p:spPr>
          <p:txBody>
            <a:bodyPr/>
            <a:lstStyle/>
            <a:p>
              <a:endParaRPr lang="en-US"/>
            </a:p>
          </p:txBody>
        </p:sp>
        <p:sp>
          <p:nvSpPr>
            <p:cNvPr id="4" name="TextBox 4"/>
            <p:cNvSpPr txBox="1"/>
            <p:nvPr/>
          </p:nvSpPr>
          <p:spPr>
            <a:xfrm>
              <a:off x="0" y="-19050"/>
              <a:ext cx="3612444" cy="2728383"/>
            </a:xfrm>
            <a:prstGeom prst="rect">
              <a:avLst/>
            </a:prstGeom>
          </p:spPr>
          <p:txBody>
            <a:bodyPr lIns="50800" tIns="50800" rIns="50800" bIns="50800" rtlCol="0" anchor="ctr"/>
            <a:lstStyle/>
            <a:p>
              <a:pPr algn="ctr">
                <a:lnSpc>
                  <a:spcPts val="1669"/>
                </a:lnSpc>
              </a:pPr>
              <a:endParaRPr/>
            </a:p>
          </p:txBody>
        </p:sp>
      </p:grpSp>
      <p:grpSp>
        <p:nvGrpSpPr>
          <p:cNvPr id="5" name="Group 5"/>
          <p:cNvGrpSpPr/>
          <p:nvPr/>
        </p:nvGrpSpPr>
        <p:grpSpPr>
          <a:xfrm>
            <a:off x="0" y="0"/>
            <a:ext cx="2742587" cy="7315200"/>
            <a:chOff x="0" y="0"/>
            <a:chExt cx="1015773" cy="2709333"/>
          </a:xfrm>
        </p:grpSpPr>
        <p:sp>
          <p:nvSpPr>
            <p:cNvPr id="6" name="Freeform 6"/>
            <p:cNvSpPr/>
            <p:nvPr/>
          </p:nvSpPr>
          <p:spPr>
            <a:xfrm>
              <a:off x="0" y="0"/>
              <a:ext cx="1015773" cy="2709333"/>
            </a:xfrm>
            <a:custGeom>
              <a:avLst/>
              <a:gdLst/>
              <a:ahLst/>
              <a:cxnLst/>
              <a:rect l="l" t="t" r="r" b="b"/>
              <a:pathLst>
                <a:path w="1015773" h="2709333">
                  <a:moveTo>
                    <a:pt x="0" y="0"/>
                  </a:moveTo>
                  <a:lnTo>
                    <a:pt x="1015773" y="0"/>
                  </a:lnTo>
                  <a:lnTo>
                    <a:pt x="1015773" y="2709333"/>
                  </a:lnTo>
                  <a:lnTo>
                    <a:pt x="0" y="2709333"/>
                  </a:lnTo>
                  <a:close/>
                </a:path>
              </a:pathLst>
            </a:custGeom>
            <a:solidFill>
              <a:srgbClr val="FFFFFF"/>
            </a:solidFill>
          </p:spPr>
          <p:txBody>
            <a:bodyPr/>
            <a:lstStyle/>
            <a:p>
              <a:endParaRPr lang="en-US"/>
            </a:p>
          </p:txBody>
        </p:sp>
        <p:sp>
          <p:nvSpPr>
            <p:cNvPr id="7" name="TextBox 7"/>
            <p:cNvSpPr txBox="1"/>
            <p:nvPr/>
          </p:nvSpPr>
          <p:spPr>
            <a:xfrm>
              <a:off x="0" y="-57150"/>
              <a:ext cx="1015773" cy="2766483"/>
            </a:xfrm>
            <a:prstGeom prst="rect">
              <a:avLst/>
            </a:prstGeom>
          </p:spPr>
          <p:txBody>
            <a:bodyPr lIns="50800" tIns="50800" rIns="50800" bIns="50800" rtlCol="0" anchor="ctr"/>
            <a:lstStyle/>
            <a:p>
              <a:pPr algn="ctr">
                <a:lnSpc>
                  <a:spcPts val="2849"/>
                </a:lnSpc>
              </a:pPr>
              <a:endParaRPr/>
            </a:p>
          </p:txBody>
        </p:sp>
      </p:grpSp>
      <p:sp>
        <p:nvSpPr>
          <p:cNvPr id="8" name="Freeform 8"/>
          <p:cNvSpPr/>
          <p:nvPr/>
        </p:nvSpPr>
        <p:spPr>
          <a:xfrm rot="-5400000">
            <a:off x="-1816186" y="2406653"/>
            <a:ext cx="6394640" cy="2518279"/>
          </a:xfrm>
          <a:custGeom>
            <a:avLst/>
            <a:gdLst/>
            <a:ahLst/>
            <a:cxnLst/>
            <a:rect l="l" t="t" r="r" b="b"/>
            <a:pathLst>
              <a:path w="6394640" h="2518279">
                <a:moveTo>
                  <a:pt x="0" y="0"/>
                </a:moveTo>
                <a:lnTo>
                  <a:pt x="6394640" y="0"/>
                </a:lnTo>
                <a:lnTo>
                  <a:pt x="6394640" y="2518280"/>
                </a:lnTo>
                <a:lnTo>
                  <a:pt x="0" y="2518280"/>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3046669" y="2322271"/>
            <a:ext cx="5743501" cy="3258314"/>
          </a:xfrm>
          <a:prstGeom prst="rect">
            <a:avLst/>
          </a:prstGeom>
        </p:spPr>
        <p:txBody>
          <a:bodyPr lIns="0" tIns="0" rIns="0" bIns="0" rtlCol="0" anchor="t">
            <a:spAutoFit/>
          </a:bodyPr>
          <a:lstStyle/>
          <a:p>
            <a:pPr marL="453387" lvl="1" indent="-226693" algn="just">
              <a:lnSpc>
                <a:spcPts val="4388"/>
              </a:lnSpc>
              <a:buFont typeface="Arial"/>
              <a:buChar char="•"/>
            </a:pPr>
            <a:r>
              <a:rPr lang="en-US" sz="2099">
                <a:solidFill>
                  <a:srgbClr val="193970"/>
                </a:solidFill>
                <a:latin typeface="Garet 1"/>
              </a:rPr>
              <a:t>Vacant buildings policy changes</a:t>
            </a:r>
          </a:p>
          <a:p>
            <a:pPr marL="453387" lvl="1" indent="-226693" algn="just">
              <a:lnSpc>
                <a:spcPts val="4388"/>
              </a:lnSpc>
              <a:buFont typeface="Arial"/>
              <a:buChar char="•"/>
            </a:pPr>
            <a:r>
              <a:rPr lang="en-US" sz="2099">
                <a:solidFill>
                  <a:srgbClr val="193970"/>
                </a:solidFill>
                <a:latin typeface="Garet 1"/>
              </a:rPr>
              <a:t>E&amp;O to be brought in-house</a:t>
            </a:r>
          </a:p>
          <a:p>
            <a:pPr marL="453387" lvl="1" indent="-226693" algn="just">
              <a:lnSpc>
                <a:spcPts val="4388"/>
              </a:lnSpc>
              <a:buFont typeface="Arial"/>
              <a:buChar char="•"/>
            </a:pPr>
            <a:r>
              <a:rPr lang="en-US" sz="2099">
                <a:solidFill>
                  <a:srgbClr val="193970"/>
                </a:solidFill>
                <a:latin typeface="Garet 1"/>
              </a:rPr>
              <a:t>Appraisals (85%)</a:t>
            </a:r>
          </a:p>
          <a:p>
            <a:pPr marL="453387" lvl="1" indent="-226693" algn="just">
              <a:lnSpc>
                <a:spcPts val="4388"/>
              </a:lnSpc>
              <a:buFont typeface="Arial"/>
              <a:buChar char="•"/>
            </a:pPr>
            <a:r>
              <a:rPr lang="en-US" sz="2099">
                <a:solidFill>
                  <a:srgbClr val="193970"/>
                </a:solidFill>
                <a:latin typeface="Garet 1"/>
              </a:rPr>
              <a:t>Surplus</a:t>
            </a:r>
          </a:p>
          <a:p>
            <a:pPr marL="453387" lvl="1" indent="-226693" algn="just">
              <a:lnSpc>
                <a:spcPts val="4388"/>
              </a:lnSpc>
              <a:buFont typeface="Arial"/>
              <a:buChar char="•"/>
            </a:pPr>
            <a:r>
              <a:rPr lang="en-US" sz="2099">
                <a:solidFill>
                  <a:srgbClr val="193970"/>
                </a:solidFill>
                <a:latin typeface="Garet 1"/>
              </a:rPr>
              <a:t>Safety Grant portal is open!</a:t>
            </a:r>
          </a:p>
          <a:p>
            <a:pPr marL="453387" lvl="1" indent="-226693" algn="just">
              <a:lnSpc>
                <a:spcPts val="4388"/>
              </a:lnSpc>
              <a:buFont typeface="Arial"/>
              <a:buChar char="•"/>
            </a:pPr>
            <a:r>
              <a:rPr lang="en-US" sz="2099">
                <a:solidFill>
                  <a:srgbClr val="193970"/>
                </a:solidFill>
                <a:latin typeface="Garet 1"/>
              </a:rPr>
              <a:t>Underwriting Application Portal is live! </a:t>
            </a:r>
          </a:p>
        </p:txBody>
      </p:sp>
      <p:sp>
        <p:nvSpPr>
          <p:cNvPr id="10" name="AutoShape 10"/>
          <p:cNvSpPr/>
          <p:nvPr/>
        </p:nvSpPr>
        <p:spPr>
          <a:xfrm>
            <a:off x="3098679" y="1877421"/>
            <a:ext cx="516821" cy="63628"/>
          </a:xfrm>
          <a:prstGeom prst="rect">
            <a:avLst/>
          </a:prstGeom>
          <a:solidFill>
            <a:srgbClr val="193970"/>
          </a:solidFill>
        </p:spPr>
        <p:txBody>
          <a:bodyPr/>
          <a:lstStyle/>
          <a:p>
            <a:endParaRPr lang="en-US"/>
          </a:p>
        </p:txBody>
      </p:sp>
      <p:sp>
        <p:nvSpPr>
          <p:cNvPr id="11" name="TextBox 11"/>
          <p:cNvSpPr txBox="1"/>
          <p:nvPr/>
        </p:nvSpPr>
        <p:spPr>
          <a:xfrm>
            <a:off x="3046669" y="731520"/>
            <a:ext cx="5769673" cy="685800"/>
          </a:xfrm>
          <a:prstGeom prst="rect">
            <a:avLst/>
          </a:prstGeom>
        </p:spPr>
        <p:txBody>
          <a:bodyPr lIns="0" tIns="0" rIns="0" bIns="0" rtlCol="0" anchor="t">
            <a:spAutoFit/>
          </a:bodyPr>
          <a:lstStyle/>
          <a:p>
            <a:pPr algn="l">
              <a:lnSpc>
                <a:spcPts val="5400"/>
              </a:lnSpc>
            </a:pPr>
            <a:r>
              <a:rPr lang="en-US" sz="4500">
                <a:solidFill>
                  <a:srgbClr val="193970"/>
                </a:solidFill>
                <a:latin typeface="Garet ExtraBold"/>
              </a:rPr>
              <a:t>NJSIG UPDATE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A0D7-7085-2721-FBF0-6DABE4D8B027}"/>
              </a:ext>
            </a:extLst>
          </p:cNvPr>
          <p:cNvSpPr>
            <a:spLocks noGrp="1"/>
          </p:cNvSpPr>
          <p:nvPr>
            <p:ph type="title"/>
          </p:nvPr>
        </p:nvSpPr>
        <p:spPr/>
        <p:txBody>
          <a:bodyPr/>
          <a:lstStyle/>
          <a:p>
            <a:pPr algn="ctr"/>
            <a:r>
              <a:rPr lang="en-US" dirty="0"/>
              <a:t>Limitation by endorsement</a:t>
            </a:r>
          </a:p>
        </p:txBody>
      </p:sp>
      <p:sp>
        <p:nvSpPr>
          <p:cNvPr id="3" name="Content Placeholder 2">
            <a:extLst>
              <a:ext uri="{FF2B5EF4-FFF2-40B4-BE49-F238E27FC236}">
                <a16:creationId xmlns:a16="http://schemas.microsoft.com/office/drawing/2014/main" id="{559E2159-ABAF-5089-33F1-BE7BE31435C2}"/>
              </a:ext>
            </a:extLst>
          </p:cNvPr>
          <p:cNvSpPr>
            <a:spLocks noGrp="1"/>
          </p:cNvSpPr>
          <p:nvPr>
            <p:ph idx="1"/>
          </p:nvPr>
        </p:nvSpPr>
        <p:spPr/>
        <p:txBody>
          <a:bodyPr>
            <a:normAutofit lnSpcReduction="10000"/>
          </a:bodyPr>
          <a:lstStyle/>
          <a:p>
            <a:r>
              <a:rPr lang="en-US" dirty="0"/>
              <a:t>The instructional subject areas, along with their respective seniority classifications, are determined by the endorsements granted by the State Board of Examiners.</a:t>
            </a:r>
          </a:p>
          <a:p>
            <a:pPr lvl="1"/>
            <a:r>
              <a:rPr lang="en-US" b="1" dirty="0"/>
              <a:t>Tote v. Mercer County Vocational-Technical School Board of Education</a:t>
            </a:r>
            <a:r>
              <a:rPr lang="en-US" dirty="0"/>
              <a:t>: Each distinct vocational endorsement constitutes an individual seniority classification; for instance, the skilled trades-automotive mechanics endorsement is distinct from the production, personal, or service occupation-service station attendant endorsement.</a:t>
            </a:r>
          </a:p>
          <a:p>
            <a:pPr lvl="1"/>
            <a:r>
              <a:rPr lang="en-US" b="1" dirty="0"/>
              <a:t>In re Seniority Rights of Certain Teaching Staff Members in Edison Township: </a:t>
            </a:r>
            <a:r>
              <a:rPr lang="en-US" dirty="0"/>
              <a:t>Seniority for driver education teachers is determined by their driver education endorsements rather than physical education endorsements.</a:t>
            </a:r>
          </a:p>
          <a:p>
            <a:pPr lvl="1"/>
            <a:r>
              <a:rPr lang="en-US" b="1" dirty="0"/>
              <a:t>Hudson County Area Vo-Tech Education Association v. Hudson County Area Vo-Tech Board of Education: </a:t>
            </a:r>
            <a:r>
              <a:rPr lang="en-US" dirty="0"/>
              <a:t>The seniority of a vocational teacher was confined to their specific production, personal, or service occupation endorsement and could not be expanded to encompass related PPSO endorsements.</a:t>
            </a:r>
          </a:p>
        </p:txBody>
      </p:sp>
    </p:spTree>
    <p:extLst>
      <p:ext uri="{BB962C8B-B14F-4D97-AF65-F5344CB8AC3E}">
        <p14:creationId xmlns:p14="http://schemas.microsoft.com/office/powerpoint/2010/main" val="3457391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sp>
        <p:nvSpPr>
          <p:cNvPr id="3" name="Content Placeholder 2"/>
          <p:cNvSpPr>
            <a:spLocks noGrp="1"/>
          </p:cNvSpPr>
          <p:nvPr>
            <p:ph idx="1"/>
          </p:nvPr>
        </p:nvSpPr>
        <p:spPr/>
        <p:txBody>
          <a:bodyPr>
            <a:normAutofit/>
          </a:bodyPr>
          <a:lstStyle/>
          <a:p>
            <a:endParaRPr lang="en-US" dirty="0"/>
          </a:p>
          <a:p>
            <a:r>
              <a:rPr lang="en-US" sz="2080" dirty="0"/>
              <a:t>Bruce W. Padula, Esq.  - CLEARY GIACOBBE ALFIERI JACOBS</a:t>
            </a:r>
          </a:p>
          <a:p>
            <a:r>
              <a:rPr lang="en-US" sz="2080" dirty="0"/>
              <a:t>955 NJ 34 Matawan, NJ 07747</a:t>
            </a:r>
          </a:p>
          <a:p>
            <a:r>
              <a:rPr lang="en-US" sz="2080" dirty="0">
                <a:hlinkClick r:id="rId2"/>
              </a:rPr>
              <a:t>bpadula@cgajlaw.com</a:t>
            </a:r>
            <a:endParaRPr lang="en-US" sz="2080" dirty="0"/>
          </a:p>
          <a:p>
            <a:r>
              <a:rPr lang="en-US" sz="2080" dirty="0"/>
              <a:t>(732) 583-7474</a:t>
            </a:r>
          </a:p>
        </p:txBody>
      </p:sp>
    </p:spTree>
    <p:extLst>
      <p:ext uri="{BB962C8B-B14F-4D97-AF65-F5344CB8AC3E}">
        <p14:creationId xmlns:p14="http://schemas.microsoft.com/office/powerpoint/2010/main" val="2059521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74976" y="2319126"/>
            <a:ext cx="4485423" cy="531709"/>
          </a:xfrm>
          <a:prstGeom prst="rect">
            <a:avLst/>
          </a:prstGeom>
        </p:spPr>
        <p:txBody>
          <a:bodyPr lIns="0" tIns="0" rIns="0" bIns="0" rtlCol="0" anchor="t">
            <a:spAutoFit/>
          </a:bodyPr>
          <a:lstStyle/>
          <a:p>
            <a:pPr algn="r">
              <a:lnSpc>
                <a:spcPts val="4363"/>
              </a:lnSpc>
              <a:spcBef>
                <a:spcPct val="0"/>
              </a:spcBef>
            </a:pPr>
            <a:r>
              <a:rPr lang="en-US" sz="3116">
                <a:solidFill>
                  <a:srgbClr val="000000"/>
                </a:solidFill>
                <a:latin typeface="Garet ExtraBold"/>
              </a:rPr>
              <a:t>Joanna Radomicki</a:t>
            </a:r>
          </a:p>
        </p:txBody>
      </p:sp>
      <p:sp>
        <p:nvSpPr>
          <p:cNvPr id="3" name="TextBox 3"/>
          <p:cNvSpPr txBox="1"/>
          <p:nvPr/>
        </p:nvSpPr>
        <p:spPr>
          <a:xfrm>
            <a:off x="4369580" y="3276600"/>
            <a:ext cx="4890819" cy="1053683"/>
          </a:xfrm>
          <a:prstGeom prst="rect">
            <a:avLst/>
          </a:prstGeom>
        </p:spPr>
        <p:txBody>
          <a:bodyPr lIns="0" tIns="0" rIns="0" bIns="0" rtlCol="0" anchor="t">
            <a:spAutoFit/>
          </a:bodyPr>
          <a:lstStyle/>
          <a:p>
            <a:pPr algn="r">
              <a:lnSpc>
                <a:spcPts val="2822"/>
              </a:lnSpc>
            </a:pPr>
            <a:r>
              <a:rPr lang="en-US" sz="2016">
                <a:solidFill>
                  <a:srgbClr val="000000"/>
                </a:solidFill>
                <a:latin typeface="Garet 1 Light"/>
              </a:rPr>
              <a:t>Member Services &amp; Loss Control Representative</a:t>
            </a:r>
          </a:p>
          <a:p>
            <a:pPr algn="r">
              <a:lnSpc>
                <a:spcPts val="2822"/>
              </a:lnSpc>
              <a:spcBef>
                <a:spcPct val="0"/>
              </a:spcBef>
            </a:pPr>
            <a:r>
              <a:rPr lang="en-US" sz="2016">
                <a:solidFill>
                  <a:srgbClr val="000000"/>
                </a:solidFill>
                <a:latin typeface="Garet 1 Light"/>
              </a:rPr>
              <a:t>NJSIG</a:t>
            </a:r>
          </a:p>
        </p:txBody>
      </p:sp>
      <p:sp>
        <p:nvSpPr>
          <p:cNvPr id="4" name="AutoShape 4"/>
          <p:cNvSpPr/>
          <p:nvPr/>
        </p:nvSpPr>
        <p:spPr>
          <a:xfrm rot="5400000">
            <a:off x="-2822910" y="789732"/>
            <a:ext cx="9753600" cy="4107780"/>
          </a:xfrm>
          <a:prstGeom prst="rect">
            <a:avLst/>
          </a:prstGeom>
          <a:solidFill>
            <a:srgbClr val="495D88"/>
          </a:solidFill>
        </p:spPr>
        <p:txBody>
          <a:bodyPr/>
          <a:lstStyle/>
          <a:p>
            <a:endParaRPr lang="en-US"/>
          </a:p>
        </p:txBody>
      </p:sp>
      <p:sp>
        <p:nvSpPr>
          <p:cNvPr id="5" name="AutoShape 5"/>
          <p:cNvSpPr/>
          <p:nvPr/>
        </p:nvSpPr>
        <p:spPr>
          <a:xfrm>
            <a:off x="0" y="6083908"/>
            <a:ext cx="9753600" cy="316892"/>
          </a:xfrm>
          <a:prstGeom prst="rect">
            <a:avLst/>
          </a:prstGeom>
          <a:solidFill>
            <a:srgbClr val="FBDD67"/>
          </a:solidFill>
        </p:spPr>
        <p:txBody>
          <a:bodyPr/>
          <a:lstStyle/>
          <a:p>
            <a:endParaRPr lang="en-US"/>
          </a:p>
        </p:txBody>
      </p:sp>
      <p:sp>
        <p:nvSpPr>
          <p:cNvPr id="6" name="Freeform 6"/>
          <p:cNvSpPr/>
          <p:nvPr/>
        </p:nvSpPr>
        <p:spPr>
          <a:xfrm>
            <a:off x="6089204" y="513954"/>
            <a:ext cx="1856968" cy="731294"/>
          </a:xfrm>
          <a:custGeom>
            <a:avLst/>
            <a:gdLst/>
            <a:ahLst/>
            <a:cxnLst/>
            <a:rect l="l" t="t" r="r" b="b"/>
            <a:pathLst>
              <a:path w="1856968" h="731294">
                <a:moveTo>
                  <a:pt x="0" y="0"/>
                </a:moveTo>
                <a:lnTo>
                  <a:pt x="1856968" y="0"/>
                </a:lnTo>
                <a:lnTo>
                  <a:pt x="1856968" y="731295"/>
                </a:lnTo>
                <a:lnTo>
                  <a:pt x="0" y="73129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13" y="6981970"/>
            <a:ext cx="10171900" cy="553887"/>
          </a:xfrm>
          <a:custGeom>
            <a:avLst/>
            <a:gdLst/>
            <a:ahLst/>
            <a:cxnLst/>
            <a:rect l="l" t="t" r="r" b="b"/>
            <a:pathLst>
              <a:path w="10171900" h="553887">
                <a:moveTo>
                  <a:pt x="0" y="0"/>
                </a:moveTo>
                <a:lnTo>
                  <a:pt x="10171900" y="0"/>
                </a:lnTo>
                <a:lnTo>
                  <a:pt x="10171900" y="553887"/>
                </a:lnTo>
                <a:lnTo>
                  <a:pt x="0" y="553887"/>
                </a:lnTo>
                <a:lnTo>
                  <a:pt x="0" y="0"/>
                </a:lnTo>
                <a:close/>
              </a:path>
            </a:pathLst>
          </a:custGeom>
          <a:blipFill>
            <a:blip r:embed="rId2">
              <a:extLst>
                <a:ext uri="{96DAC541-7B7A-43D3-8B79-37D633B846F1}">
                  <asvg:svgBlip xmlns:asvg="http://schemas.microsoft.com/office/drawing/2016/SVG/main" r:embed="rId3"/>
                </a:ext>
              </a:extLst>
            </a:blip>
            <a:stretch>
              <a:fillRect t="-868228" b="-868228"/>
            </a:stretch>
          </a:blipFill>
        </p:spPr>
        <p:txBody>
          <a:bodyPr/>
          <a:lstStyle/>
          <a:p>
            <a:endParaRPr lang="en-US"/>
          </a:p>
        </p:txBody>
      </p:sp>
      <p:sp>
        <p:nvSpPr>
          <p:cNvPr id="3" name="Freeform 3"/>
          <p:cNvSpPr/>
          <p:nvPr/>
        </p:nvSpPr>
        <p:spPr>
          <a:xfrm>
            <a:off x="5398423" y="-1345732"/>
            <a:ext cx="3500443" cy="3500443"/>
          </a:xfrm>
          <a:custGeom>
            <a:avLst/>
            <a:gdLst/>
            <a:ahLst/>
            <a:cxnLst/>
            <a:rect l="l" t="t" r="r" b="b"/>
            <a:pathLst>
              <a:path w="3500443" h="3500443">
                <a:moveTo>
                  <a:pt x="0" y="0"/>
                </a:moveTo>
                <a:lnTo>
                  <a:pt x="3500443" y="0"/>
                </a:lnTo>
                <a:lnTo>
                  <a:pt x="3500443" y="3500443"/>
                </a:lnTo>
                <a:lnTo>
                  <a:pt x="0" y="3500443"/>
                </a:lnTo>
                <a:lnTo>
                  <a:pt x="0" y="0"/>
                </a:lnTo>
                <a:close/>
              </a:path>
            </a:pathLst>
          </a:custGeom>
          <a:blipFill>
            <a:blip r:embed="rId4">
              <a:extLst>
                <a:ext uri="{96DAC541-7B7A-43D3-8B79-37D633B846F1}">
                  <asvg:svgBlip xmlns:asvg="http://schemas.microsoft.com/office/drawing/2016/SVG/main" r:embed="rId5"/>
                </a:ext>
              </a:extLst>
            </a:blip>
            <a:stretch>
              <a:fillRect l="-271" r="-271"/>
            </a:stretch>
          </a:blipFill>
        </p:spPr>
        <p:txBody>
          <a:bodyPr/>
          <a:lstStyle/>
          <a:p>
            <a:endParaRPr lang="en-US"/>
          </a:p>
        </p:txBody>
      </p:sp>
      <p:grpSp>
        <p:nvGrpSpPr>
          <p:cNvPr id="4" name="Group 4"/>
          <p:cNvGrpSpPr>
            <a:grpSpLocks noChangeAspect="1"/>
          </p:cNvGrpSpPr>
          <p:nvPr/>
        </p:nvGrpSpPr>
        <p:grpSpPr>
          <a:xfrm>
            <a:off x="7410450" y="-152400"/>
            <a:ext cx="3716815" cy="3716815"/>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
        <p:nvSpPr>
          <p:cNvPr id="6" name="Freeform 6"/>
          <p:cNvSpPr/>
          <p:nvPr/>
        </p:nvSpPr>
        <p:spPr>
          <a:xfrm>
            <a:off x="731520" y="392613"/>
            <a:ext cx="1721165" cy="677814"/>
          </a:xfrm>
          <a:custGeom>
            <a:avLst/>
            <a:gdLst/>
            <a:ahLst/>
            <a:cxnLst/>
            <a:rect l="l" t="t" r="r" b="b"/>
            <a:pathLst>
              <a:path w="1721165" h="677814">
                <a:moveTo>
                  <a:pt x="0" y="0"/>
                </a:moveTo>
                <a:lnTo>
                  <a:pt x="1721165" y="0"/>
                </a:lnTo>
                <a:lnTo>
                  <a:pt x="1721165" y="677814"/>
                </a:lnTo>
                <a:lnTo>
                  <a:pt x="0" y="677814"/>
                </a:lnTo>
                <a:lnTo>
                  <a:pt x="0" y="0"/>
                </a:lnTo>
                <a:close/>
              </a:path>
            </a:pathLst>
          </a:custGeom>
          <a:blipFill>
            <a:blip r:embed="rId6"/>
            <a:stretch>
              <a:fillRect/>
            </a:stretch>
          </a:blipFill>
        </p:spPr>
        <p:txBody>
          <a:bodyPr/>
          <a:lstStyle/>
          <a:p>
            <a:endParaRPr lang="en-US"/>
          </a:p>
        </p:txBody>
      </p:sp>
      <p:sp>
        <p:nvSpPr>
          <p:cNvPr id="7" name="Freeform 7"/>
          <p:cNvSpPr/>
          <p:nvPr/>
        </p:nvSpPr>
        <p:spPr>
          <a:xfrm>
            <a:off x="1764422" y="1816582"/>
            <a:ext cx="1438997" cy="2885206"/>
          </a:xfrm>
          <a:custGeom>
            <a:avLst/>
            <a:gdLst/>
            <a:ahLst/>
            <a:cxnLst/>
            <a:rect l="l" t="t" r="r" b="b"/>
            <a:pathLst>
              <a:path w="1438997" h="2885206">
                <a:moveTo>
                  <a:pt x="0" y="0"/>
                </a:moveTo>
                <a:lnTo>
                  <a:pt x="1438996" y="0"/>
                </a:lnTo>
                <a:lnTo>
                  <a:pt x="1438996" y="2885206"/>
                </a:lnTo>
                <a:lnTo>
                  <a:pt x="0" y="2885206"/>
                </a:lnTo>
                <a:lnTo>
                  <a:pt x="0" y="0"/>
                </a:lnTo>
                <a:close/>
              </a:path>
            </a:pathLst>
          </a:custGeom>
          <a:blipFill>
            <a:blip r:embed="rId7"/>
            <a:stretch>
              <a:fillRect/>
            </a:stretch>
          </a:blipFill>
        </p:spPr>
        <p:txBody>
          <a:bodyPr/>
          <a:lstStyle/>
          <a:p>
            <a:endParaRPr lang="en-US"/>
          </a:p>
        </p:txBody>
      </p:sp>
      <p:sp>
        <p:nvSpPr>
          <p:cNvPr id="8" name="Freeform 8"/>
          <p:cNvSpPr/>
          <p:nvPr/>
        </p:nvSpPr>
        <p:spPr>
          <a:xfrm>
            <a:off x="5248210" y="1910971"/>
            <a:ext cx="1966959" cy="2790817"/>
          </a:xfrm>
          <a:custGeom>
            <a:avLst/>
            <a:gdLst/>
            <a:ahLst/>
            <a:cxnLst/>
            <a:rect l="l" t="t" r="r" b="b"/>
            <a:pathLst>
              <a:path w="1966959" h="2790817">
                <a:moveTo>
                  <a:pt x="0" y="0"/>
                </a:moveTo>
                <a:lnTo>
                  <a:pt x="1966960" y="0"/>
                </a:lnTo>
                <a:lnTo>
                  <a:pt x="1966960" y="2790817"/>
                </a:lnTo>
                <a:lnTo>
                  <a:pt x="0" y="2790817"/>
                </a:lnTo>
                <a:lnTo>
                  <a:pt x="0" y="0"/>
                </a:lnTo>
                <a:close/>
              </a:path>
            </a:pathLst>
          </a:custGeom>
          <a:blipFill>
            <a:blip r:embed="rId8"/>
            <a:stretch>
              <a:fillRect/>
            </a:stretch>
          </a:blipFill>
        </p:spPr>
        <p:txBody>
          <a:bodyPr/>
          <a:lstStyle/>
          <a:p>
            <a:endParaRPr lang="en-US"/>
          </a:p>
        </p:txBody>
      </p:sp>
      <p:sp>
        <p:nvSpPr>
          <p:cNvPr id="9" name="Freeform 9"/>
          <p:cNvSpPr/>
          <p:nvPr/>
        </p:nvSpPr>
        <p:spPr>
          <a:xfrm>
            <a:off x="3352575" y="3005495"/>
            <a:ext cx="1746478" cy="796831"/>
          </a:xfrm>
          <a:custGeom>
            <a:avLst/>
            <a:gdLst/>
            <a:ahLst/>
            <a:cxnLst/>
            <a:rect l="l" t="t" r="r" b="b"/>
            <a:pathLst>
              <a:path w="1746478" h="796831">
                <a:moveTo>
                  <a:pt x="0" y="0"/>
                </a:moveTo>
                <a:lnTo>
                  <a:pt x="1746479" y="0"/>
                </a:lnTo>
                <a:lnTo>
                  <a:pt x="1746479" y="796831"/>
                </a:lnTo>
                <a:lnTo>
                  <a:pt x="0" y="7968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57225" y="4646358"/>
            <a:ext cx="8591550" cy="1358392"/>
          </a:xfrm>
          <a:prstGeom prst="rect">
            <a:avLst/>
          </a:prstGeom>
        </p:spPr>
        <p:txBody>
          <a:bodyPr lIns="0" tIns="0" rIns="0" bIns="0" rtlCol="0" anchor="t">
            <a:spAutoFit/>
          </a:bodyPr>
          <a:lstStyle/>
          <a:p>
            <a:pPr algn="l">
              <a:lnSpc>
                <a:spcPts val="8855"/>
              </a:lnSpc>
            </a:pPr>
            <a:r>
              <a:rPr lang="en-US" sz="8855">
                <a:solidFill>
                  <a:srgbClr val="004AAD"/>
                </a:solidFill>
                <a:latin typeface="Aleo Bold"/>
              </a:rPr>
              <a:t>Return to Work</a:t>
            </a:r>
          </a:p>
        </p:txBody>
      </p:sp>
      <p:sp>
        <p:nvSpPr>
          <p:cNvPr id="11" name="TextBox 11"/>
          <p:cNvSpPr txBox="1"/>
          <p:nvPr/>
        </p:nvSpPr>
        <p:spPr>
          <a:xfrm>
            <a:off x="647700" y="6103787"/>
            <a:ext cx="8591550" cy="355902"/>
          </a:xfrm>
          <a:prstGeom prst="rect">
            <a:avLst/>
          </a:prstGeom>
        </p:spPr>
        <p:txBody>
          <a:bodyPr lIns="0" tIns="0" rIns="0" bIns="0" rtlCol="0" anchor="t">
            <a:spAutoFit/>
          </a:bodyPr>
          <a:lstStyle/>
          <a:p>
            <a:pPr algn="l">
              <a:lnSpc>
                <a:spcPts val="2958"/>
              </a:lnSpc>
            </a:pPr>
            <a:r>
              <a:rPr lang="en-US" sz="2113" spc="316">
                <a:solidFill>
                  <a:srgbClr val="004AAD"/>
                </a:solidFill>
                <a:latin typeface="Glacial Indifference"/>
              </a:rPr>
              <a:t>GETTING BACK TO WORK AFTER AN INJURY</a:t>
            </a:r>
          </a:p>
        </p:txBody>
      </p:sp>
      <p:sp>
        <p:nvSpPr>
          <p:cNvPr id="12" name="Freeform 12"/>
          <p:cNvSpPr/>
          <p:nvPr/>
        </p:nvSpPr>
        <p:spPr>
          <a:xfrm>
            <a:off x="3432348" y="3802326"/>
            <a:ext cx="793466" cy="362019"/>
          </a:xfrm>
          <a:custGeom>
            <a:avLst/>
            <a:gdLst/>
            <a:ahLst/>
            <a:cxnLst/>
            <a:rect l="l" t="t" r="r" b="b"/>
            <a:pathLst>
              <a:path w="793466" h="362019">
                <a:moveTo>
                  <a:pt x="0" y="0"/>
                </a:moveTo>
                <a:lnTo>
                  <a:pt x="793466" y="0"/>
                </a:lnTo>
                <a:lnTo>
                  <a:pt x="793466" y="362019"/>
                </a:lnTo>
                <a:lnTo>
                  <a:pt x="0" y="362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556267" y="2510127"/>
            <a:ext cx="793466" cy="362019"/>
          </a:xfrm>
          <a:custGeom>
            <a:avLst/>
            <a:gdLst/>
            <a:ahLst/>
            <a:cxnLst/>
            <a:rect l="l" t="t" r="r" b="b"/>
            <a:pathLst>
              <a:path w="793466" h="362019">
                <a:moveTo>
                  <a:pt x="0" y="0"/>
                </a:moveTo>
                <a:lnTo>
                  <a:pt x="793466" y="0"/>
                </a:lnTo>
                <a:lnTo>
                  <a:pt x="793466" y="362018"/>
                </a:lnTo>
                <a:lnTo>
                  <a:pt x="0" y="3620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69660" y="-1009650"/>
            <a:ext cx="4656997" cy="4656997"/>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4AAD"/>
            </a:solidFill>
          </p:spPr>
          <p:txBody>
            <a:bodyPr/>
            <a:lstStyle/>
            <a:p>
              <a:endParaRPr lang="en-US"/>
            </a:p>
          </p:txBody>
        </p:sp>
      </p:grpSp>
      <p:sp>
        <p:nvSpPr>
          <p:cNvPr id="4" name="Freeform 4"/>
          <p:cNvSpPr/>
          <p:nvPr/>
        </p:nvSpPr>
        <p:spPr>
          <a:xfrm>
            <a:off x="-914400" y="2114550"/>
            <a:ext cx="3086677" cy="3086677"/>
          </a:xfrm>
          <a:custGeom>
            <a:avLst/>
            <a:gdLst/>
            <a:ahLst/>
            <a:cxnLst/>
            <a:rect l="l" t="t" r="r" b="b"/>
            <a:pathLst>
              <a:path w="3086677" h="3086677">
                <a:moveTo>
                  <a:pt x="0" y="0"/>
                </a:moveTo>
                <a:lnTo>
                  <a:pt x="3086677" y="0"/>
                </a:lnTo>
                <a:lnTo>
                  <a:pt x="3086677" y="3086677"/>
                </a:lnTo>
                <a:lnTo>
                  <a:pt x="0" y="3086677"/>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5" name="TextBox 5"/>
          <p:cNvSpPr txBox="1"/>
          <p:nvPr/>
        </p:nvSpPr>
        <p:spPr>
          <a:xfrm>
            <a:off x="3187337" y="758345"/>
            <a:ext cx="6323686" cy="720345"/>
          </a:xfrm>
          <a:prstGeom prst="rect">
            <a:avLst/>
          </a:prstGeom>
        </p:spPr>
        <p:txBody>
          <a:bodyPr lIns="0" tIns="0" rIns="0" bIns="0" rtlCol="0" anchor="t">
            <a:spAutoFit/>
          </a:bodyPr>
          <a:lstStyle/>
          <a:p>
            <a:pPr algn="l">
              <a:lnSpc>
                <a:spcPts val="4735"/>
              </a:lnSpc>
            </a:pPr>
            <a:r>
              <a:rPr lang="en-US" sz="4735">
                <a:solidFill>
                  <a:srgbClr val="FFFFFF"/>
                </a:solidFill>
                <a:latin typeface="Aleo Bold"/>
              </a:rPr>
              <a:t> </a:t>
            </a:r>
            <a:r>
              <a:rPr lang="en-US" sz="4735">
                <a:solidFill>
                  <a:srgbClr val="020202"/>
                </a:solidFill>
                <a:latin typeface="Aleo Bold"/>
              </a:rPr>
              <a:t>I’m Joanna Radomicki</a:t>
            </a:r>
          </a:p>
        </p:txBody>
      </p:sp>
      <p:grpSp>
        <p:nvGrpSpPr>
          <p:cNvPr id="6" name="Group 6"/>
          <p:cNvGrpSpPr>
            <a:grpSpLocks noChangeAspect="1"/>
          </p:cNvGrpSpPr>
          <p:nvPr/>
        </p:nvGrpSpPr>
        <p:grpSpPr>
          <a:xfrm>
            <a:off x="3522721" y="1888264"/>
            <a:ext cx="991375" cy="991375"/>
            <a:chOff x="0" y="0"/>
            <a:chExt cx="6350000" cy="6350000"/>
          </a:xfrm>
        </p:grpSpPr>
        <p:sp>
          <p:nvSpPr>
            <p:cNvPr id="7" name="Freeform 7"/>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4AAD"/>
            </a:solidFill>
          </p:spPr>
          <p:txBody>
            <a:bodyPr/>
            <a:lstStyle/>
            <a:p>
              <a:endParaRPr lang="en-US"/>
            </a:p>
          </p:txBody>
        </p:sp>
      </p:grpSp>
      <p:sp>
        <p:nvSpPr>
          <p:cNvPr id="8" name="TextBox 8"/>
          <p:cNvSpPr txBox="1"/>
          <p:nvPr/>
        </p:nvSpPr>
        <p:spPr>
          <a:xfrm>
            <a:off x="3630983" y="2105474"/>
            <a:ext cx="764143" cy="555688"/>
          </a:xfrm>
          <a:prstGeom prst="rect">
            <a:avLst/>
          </a:prstGeom>
        </p:spPr>
        <p:txBody>
          <a:bodyPr lIns="0" tIns="0" rIns="0" bIns="0" rtlCol="0" anchor="t">
            <a:spAutoFit/>
          </a:bodyPr>
          <a:lstStyle/>
          <a:p>
            <a:pPr algn="ctr">
              <a:lnSpc>
                <a:spcPts val="3622"/>
              </a:lnSpc>
            </a:pPr>
            <a:r>
              <a:rPr lang="en-US" sz="3622">
                <a:solidFill>
                  <a:srgbClr val="FFFFFF"/>
                </a:solidFill>
                <a:latin typeface="Aleo Bold"/>
              </a:rPr>
              <a:t>01</a:t>
            </a:r>
          </a:p>
        </p:txBody>
      </p:sp>
      <p:sp>
        <p:nvSpPr>
          <p:cNvPr id="9" name="TextBox 9"/>
          <p:cNvSpPr txBox="1"/>
          <p:nvPr/>
        </p:nvSpPr>
        <p:spPr>
          <a:xfrm>
            <a:off x="4660877" y="1943890"/>
            <a:ext cx="4850147" cy="935749"/>
          </a:xfrm>
          <a:prstGeom prst="rect">
            <a:avLst/>
          </a:prstGeom>
        </p:spPr>
        <p:txBody>
          <a:bodyPr lIns="0" tIns="0" rIns="0" bIns="0" rtlCol="0" anchor="t">
            <a:spAutoFit/>
          </a:bodyPr>
          <a:lstStyle/>
          <a:p>
            <a:pPr algn="l">
              <a:lnSpc>
                <a:spcPts val="2498"/>
              </a:lnSpc>
            </a:pPr>
            <a:r>
              <a:rPr lang="en-US" sz="1784" spc="53">
                <a:solidFill>
                  <a:srgbClr val="333330"/>
                </a:solidFill>
                <a:latin typeface="Glacial Indifference"/>
              </a:rPr>
              <a:t>Joined NJSIG in 2016. Spent the last 8 years as Senior Claims Representative for  NJSIG’s Workers’ Compensation department.</a:t>
            </a:r>
          </a:p>
        </p:txBody>
      </p:sp>
      <p:grpSp>
        <p:nvGrpSpPr>
          <p:cNvPr id="10" name="Group 10"/>
          <p:cNvGrpSpPr>
            <a:grpSpLocks noChangeAspect="1"/>
          </p:cNvGrpSpPr>
          <p:nvPr/>
        </p:nvGrpSpPr>
        <p:grpSpPr>
          <a:xfrm>
            <a:off x="3522845" y="3086431"/>
            <a:ext cx="991375" cy="991375"/>
            <a:chOff x="0" y="0"/>
            <a:chExt cx="6350000" cy="6350000"/>
          </a:xfrm>
        </p:grpSpPr>
        <p:sp>
          <p:nvSpPr>
            <p:cNvPr id="11" name="Freeform 11"/>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4AAD"/>
            </a:solidFill>
          </p:spPr>
          <p:txBody>
            <a:bodyPr/>
            <a:lstStyle/>
            <a:p>
              <a:endParaRPr lang="en-US"/>
            </a:p>
          </p:txBody>
        </p:sp>
      </p:grpSp>
      <p:sp>
        <p:nvSpPr>
          <p:cNvPr id="12" name="TextBox 12"/>
          <p:cNvSpPr txBox="1"/>
          <p:nvPr/>
        </p:nvSpPr>
        <p:spPr>
          <a:xfrm>
            <a:off x="3631107" y="3303641"/>
            <a:ext cx="764143" cy="555688"/>
          </a:xfrm>
          <a:prstGeom prst="rect">
            <a:avLst/>
          </a:prstGeom>
        </p:spPr>
        <p:txBody>
          <a:bodyPr lIns="0" tIns="0" rIns="0" bIns="0" rtlCol="0" anchor="t">
            <a:spAutoFit/>
          </a:bodyPr>
          <a:lstStyle/>
          <a:p>
            <a:pPr algn="ctr">
              <a:lnSpc>
                <a:spcPts val="3622"/>
              </a:lnSpc>
            </a:pPr>
            <a:r>
              <a:rPr lang="en-US" sz="3622">
                <a:solidFill>
                  <a:srgbClr val="FFFFFF"/>
                </a:solidFill>
                <a:latin typeface="Aleo Bold"/>
              </a:rPr>
              <a:t>02</a:t>
            </a:r>
          </a:p>
        </p:txBody>
      </p:sp>
      <p:sp>
        <p:nvSpPr>
          <p:cNvPr id="13" name="TextBox 13"/>
          <p:cNvSpPr txBox="1"/>
          <p:nvPr/>
        </p:nvSpPr>
        <p:spPr>
          <a:xfrm>
            <a:off x="4728946" y="4467511"/>
            <a:ext cx="4429125" cy="621424"/>
          </a:xfrm>
          <a:prstGeom prst="rect">
            <a:avLst/>
          </a:prstGeom>
        </p:spPr>
        <p:txBody>
          <a:bodyPr lIns="0" tIns="0" rIns="0" bIns="0" rtlCol="0" anchor="t">
            <a:spAutoFit/>
          </a:bodyPr>
          <a:lstStyle/>
          <a:p>
            <a:pPr algn="l">
              <a:lnSpc>
                <a:spcPts val="2498"/>
              </a:lnSpc>
            </a:pPr>
            <a:r>
              <a:rPr lang="en-US" sz="1784" spc="53">
                <a:solidFill>
                  <a:srgbClr val="333330"/>
                </a:solidFill>
                <a:latin typeface="Glacial Indifference"/>
              </a:rPr>
              <a:t>Representative for ERIC North, MOCSSIF, and NJEIF sub-funds. </a:t>
            </a:r>
          </a:p>
        </p:txBody>
      </p:sp>
      <p:grpSp>
        <p:nvGrpSpPr>
          <p:cNvPr id="14" name="Group 14"/>
          <p:cNvGrpSpPr>
            <a:grpSpLocks noChangeAspect="1"/>
          </p:cNvGrpSpPr>
          <p:nvPr/>
        </p:nvGrpSpPr>
        <p:grpSpPr>
          <a:xfrm>
            <a:off x="3507101" y="4292531"/>
            <a:ext cx="991375" cy="991375"/>
            <a:chOff x="0" y="0"/>
            <a:chExt cx="6350000" cy="6350000"/>
          </a:xfrm>
        </p:grpSpPr>
        <p:sp>
          <p:nvSpPr>
            <p:cNvPr id="15" name="Freeform 1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4AAD"/>
            </a:solidFill>
          </p:spPr>
          <p:txBody>
            <a:bodyPr/>
            <a:lstStyle/>
            <a:p>
              <a:endParaRPr lang="en-US"/>
            </a:p>
          </p:txBody>
        </p:sp>
      </p:grpSp>
      <p:sp>
        <p:nvSpPr>
          <p:cNvPr id="16" name="TextBox 16"/>
          <p:cNvSpPr txBox="1"/>
          <p:nvPr/>
        </p:nvSpPr>
        <p:spPr>
          <a:xfrm>
            <a:off x="3615363" y="4509741"/>
            <a:ext cx="764143" cy="555688"/>
          </a:xfrm>
          <a:prstGeom prst="rect">
            <a:avLst/>
          </a:prstGeom>
        </p:spPr>
        <p:txBody>
          <a:bodyPr lIns="0" tIns="0" rIns="0" bIns="0" rtlCol="0" anchor="t">
            <a:spAutoFit/>
          </a:bodyPr>
          <a:lstStyle/>
          <a:p>
            <a:pPr algn="ctr">
              <a:lnSpc>
                <a:spcPts val="3622"/>
              </a:lnSpc>
            </a:pPr>
            <a:r>
              <a:rPr lang="en-US" sz="3622">
                <a:solidFill>
                  <a:srgbClr val="FFFFFF"/>
                </a:solidFill>
                <a:latin typeface="Aleo Bold"/>
              </a:rPr>
              <a:t>03</a:t>
            </a:r>
          </a:p>
        </p:txBody>
      </p:sp>
      <p:sp>
        <p:nvSpPr>
          <p:cNvPr id="17" name="TextBox 17"/>
          <p:cNvSpPr txBox="1"/>
          <p:nvPr/>
        </p:nvSpPr>
        <p:spPr>
          <a:xfrm>
            <a:off x="4744938" y="5657744"/>
            <a:ext cx="4429125" cy="621424"/>
          </a:xfrm>
          <a:prstGeom prst="rect">
            <a:avLst/>
          </a:prstGeom>
        </p:spPr>
        <p:txBody>
          <a:bodyPr lIns="0" tIns="0" rIns="0" bIns="0" rtlCol="0" anchor="t">
            <a:spAutoFit/>
          </a:bodyPr>
          <a:lstStyle/>
          <a:p>
            <a:pPr algn="l">
              <a:lnSpc>
                <a:spcPts val="2498"/>
              </a:lnSpc>
            </a:pPr>
            <a:r>
              <a:rPr lang="en-US" sz="1784" spc="53">
                <a:solidFill>
                  <a:srgbClr val="333330"/>
                </a:solidFill>
                <a:latin typeface="Glacial Indifference"/>
              </a:rPr>
              <a:t>Email: JRadomicki@njsig.org</a:t>
            </a:r>
          </a:p>
          <a:p>
            <a:pPr algn="l">
              <a:lnSpc>
                <a:spcPts val="2498"/>
              </a:lnSpc>
            </a:pPr>
            <a:r>
              <a:rPr lang="en-US" sz="1784" spc="53">
                <a:solidFill>
                  <a:srgbClr val="333330"/>
                </a:solidFill>
                <a:latin typeface="Glacial Indifference"/>
              </a:rPr>
              <a:t>Phone: 609-386-6060 x 3029</a:t>
            </a:r>
          </a:p>
        </p:txBody>
      </p:sp>
      <p:grpSp>
        <p:nvGrpSpPr>
          <p:cNvPr id="18" name="Group 18"/>
          <p:cNvGrpSpPr>
            <a:grpSpLocks noChangeAspect="1"/>
          </p:cNvGrpSpPr>
          <p:nvPr/>
        </p:nvGrpSpPr>
        <p:grpSpPr>
          <a:xfrm>
            <a:off x="3523093" y="5482764"/>
            <a:ext cx="991375" cy="991375"/>
            <a:chOff x="0" y="0"/>
            <a:chExt cx="6350000" cy="6350000"/>
          </a:xfrm>
        </p:grpSpPr>
        <p:sp>
          <p:nvSpPr>
            <p:cNvPr id="19" name="Freeform 1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4AAD"/>
            </a:solidFill>
          </p:spPr>
          <p:txBody>
            <a:bodyPr/>
            <a:lstStyle/>
            <a:p>
              <a:endParaRPr lang="en-US"/>
            </a:p>
          </p:txBody>
        </p:sp>
      </p:grpSp>
      <p:sp>
        <p:nvSpPr>
          <p:cNvPr id="20" name="TextBox 20"/>
          <p:cNvSpPr txBox="1"/>
          <p:nvPr/>
        </p:nvSpPr>
        <p:spPr>
          <a:xfrm>
            <a:off x="3631355" y="5699974"/>
            <a:ext cx="764143" cy="555688"/>
          </a:xfrm>
          <a:prstGeom prst="rect">
            <a:avLst/>
          </a:prstGeom>
        </p:spPr>
        <p:txBody>
          <a:bodyPr lIns="0" tIns="0" rIns="0" bIns="0" rtlCol="0" anchor="t">
            <a:spAutoFit/>
          </a:bodyPr>
          <a:lstStyle/>
          <a:p>
            <a:pPr algn="ctr">
              <a:lnSpc>
                <a:spcPts val="3622"/>
              </a:lnSpc>
            </a:pPr>
            <a:r>
              <a:rPr lang="en-US" sz="3622">
                <a:solidFill>
                  <a:srgbClr val="FFFFFF"/>
                </a:solidFill>
                <a:latin typeface="Aleo Bold"/>
              </a:rPr>
              <a:t>04</a:t>
            </a:r>
          </a:p>
        </p:txBody>
      </p:sp>
      <p:sp>
        <p:nvSpPr>
          <p:cNvPr id="21" name="TextBox 21"/>
          <p:cNvSpPr txBox="1"/>
          <p:nvPr/>
        </p:nvSpPr>
        <p:spPr>
          <a:xfrm>
            <a:off x="422034" y="853688"/>
            <a:ext cx="2498603" cy="1577126"/>
          </a:xfrm>
          <a:prstGeom prst="rect">
            <a:avLst/>
          </a:prstGeom>
        </p:spPr>
        <p:txBody>
          <a:bodyPr lIns="0" tIns="0" rIns="0" bIns="0" rtlCol="0" anchor="t">
            <a:spAutoFit/>
          </a:bodyPr>
          <a:lstStyle/>
          <a:p>
            <a:pPr algn="l">
              <a:lnSpc>
                <a:spcPts val="10304"/>
              </a:lnSpc>
            </a:pPr>
            <a:r>
              <a:rPr lang="en-US" sz="10304">
                <a:solidFill>
                  <a:srgbClr val="FFFFFF"/>
                </a:solidFill>
                <a:latin typeface="Aleo Bold"/>
              </a:rPr>
              <a:t>Hi!</a:t>
            </a:r>
          </a:p>
        </p:txBody>
      </p:sp>
      <p:sp>
        <p:nvSpPr>
          <p:cNvPr id="22" name="TextBox 22"/>
          <p:cNvSpPr txBox="1"/>
          <p:nvPr/>
        </p:nvSpPr>
        <p:spPr>
          <a:xfrm>
            <a:off x="4660877" y="3170964"/>
            <a:ext cx="4850147" cy="935749"/>
          </a:xfrm>
          <a:prstGeom prst="rect">
            <a:avLst/>
          </a:prstGeom>
        </p:spPr>
        <p:txBody>
          <a:bodyPr lIns="0" tIns="0" rIns="0" bIns="0" rtlCol="0" anchor="t">
            <a:spAutoFit/>
          </a:bodyPr>
          <a:lstStyle/>
          <a:p>
            <a:pPr algn="l">
              <a:lnSpc>
                <a:spcPts val="2498"/>
              </a:lnSpc>
            </a:pPr>
            <a:r>
              <a:rPr lang="en-US" sz="1784" spc="53">
                <a:solidFill>
                  <a:srgbClr val="333330"/>
                </a:solidFill>
                <a:latin typeface="Glacial Indifference"/>
              </a:rPr>
              <a:t>April 2024, transitioned to NJSIG’s Member Services department as Member Services &amp; Loss Control Representative. </a:t>
            </a:r>
          </a:p>
        </p:txBody>
      </p:sp>
      <p:sp>
        <p:nvSpPr>
          <p:cNvPr id="23" name="Freeform 23"/>
          <p:cNvSpPr/>
          <p:nvPr/>
        </p:nvSpPr>
        <p:spPr>
          <a:xfrm>
            <a:off x="336812" y="6365858"/>
            <a:ext cx="1721165" cy="677814"/>
          </a:xfrm>
          <a:custGeom>
            <a:avLst/>
            <a:gdLst/>
            <a:ahLst/>
            <a:cxnLst/>
            <a:rect l="l" t="t" r="r" b="b"/>
            <a:pathLst>
              <a:path w="1721165" h="677814">
                <a:moveTo>
                  <a:pt x="0" y="0"/>
                </a:moveTo>
                <a:lnTo>
                  <a:pt x="1721165" y="0"/>
                </a:lnTo>
                <a:lnTo>
                  <a:pt x="1721165" y="677814"/>
                </a:lnTo>
                <a:lnTo>
                  <a:pt x="0" y="67781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943850" y="-590550"/>
            <a:ext cx="3325220" cy="3325220"/>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
        <p:nvSpPr>
          <p:cNvPr id="4" name="Freeform 4"/>
          <p:cNvSpPr/>
          <p:nvPr/>
        </p:nvSpPr>
        <p:spPr>
          <a:xfrm>
            <a:off x="7478741" y="-246410"/>
            <a:ext cx="3086677" cy="3086677"/>
          </a:xfrm>
          <a:custGeom>
            <a:avLst/>
            <a:gdLst/>
            <a:ahLst/>
            <a:cxnLst/>
            <a:rect l="l" t="t" r="r" b="b"/>
            <a:pathLst>
              <a:path w="3086677" h="3086677">
                <a:moveTo>
                  <a:pt x="0" y="0"/>
                </a:moveTo>
                <a:lnTo>
                  <a:pt x="3086678" y="0"/>
                </a:lnTo>
                <a:lnTo>
                  <a:pt x="3086678" y="3086677"/>
                </a:lnTo>
                <a:lnTo>
                  <a:pt x="0" y="3086677"/>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5" name="Freeform 5"/>
          <p:cNvSpPr/>
          <p:nvPr/>
        </p:nvSpPr>
        <p:spPr>
          <a:xfrm>
            <a:off x="4762756" y="2961216"/>
            <a:ext cx="4990844" cy="4254695"/>
          </a:xfrm>
          <a:custGeom>
            <a:avLst/>
            <a:gdLst/>
            <a:ahLst/>
            <a:cxnLst/>
            <a:rect l="l" t="t" r="r" b="b"/>
            <a:pathLst>
              <a:path w="4990844" h="4254695">
                <a:moveTo>
                  <a:pt x="0" y="0"/>
                </a:moveTo>
                <a:lnTo>
                  <a:pt x="4990844" y="0"/>
                </a:lnTo>
                <a:lnTo>
                  <a:pt x="4990844" y="4254695"/>
                </a:lnTo>
                <a:lnTo>
                  <a:pt x="0" y="4254695"/>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554231" y="921262"/>
            <a:ext cx="7258050" cy="741807"/>
          </a:xfrm>
          <a:prstGeom prst="rect">
            <a:avLst/>
          </a:prstGeom>
        </p:spPr>
        <p:txBody>
          <a:bodyPr lIns="0" tIns="0" rIns="0" bIns="0" rtlCol="0" anchor="t">
            <a:spAutoFit/>
          </a:bodyPr>
          <a:lstStyle/>
          <a:p>
            <a:pPr algn="l">
              <a:lnSpc>
                <a:spcPts val="4830"/>
              </a:lnSpc>
            </a:pPr>
            <a:r>
              <a:rPr lang="en-US" sz="4830">
                <a:solidFill>
                  <a:srgbClr val="FFDE59"/>
                </a:solidFill>
                <a:latin typeface="Aleo Bold"/>
              </a:rPr>
              <a:t>Workers’ Compensation</a:t>
            </a:r>
          </a:p>
        </p:txBody>
      </p:sp>
      <p:sp>
        <p:nvSpPr>
          <p:cNvPr id="7" name="TextBox 7"/>
          <p:cNvSpPr txBox="1"/>
          <p:nvPr/>
        </p:nvSpPr>
        <p:spPr>
          <a:xfrm>
            <a:off x="525656" y="1909011"/>
            <a:ext cx="5757975" cy="1841802"/>
          </a:xfrm>
          <a:prstGeom prst="rect">
            <a:avLst/>
          </a:prstGeom>
        </p:spPr>
        <p:txBody>
          <a:bodyPr lIns="0" tIns="0" rIns="0" bIns="0" rtlCol="0" anchor="t">
            <a:spAutoFit/>
          </a:bodyPr>
          <a:lstStyle/>
          <a:p>
            <a:pPr algn="l">
              <a:lnSpc>
                <a:spcPts val="2958"/>
              </a:lnSpc>
            </a:pPr>
            <a:r>
              <a:rPr lang="en-US" sz="2113" spc="63">
                <a:solidFill>
                  <a:srgbClr val="FFFFFF"/>
                </a:solidFill>
                <a:latin typeface="Glacial Indifference Bold"/>
              </a:rPr>
              <a:t>Accidents Happen!</a:t>
            </a:r>
          </a:p>
          <a:p>
            <a:pPr marL="456224" lvl="1" indent="-228112" algn="l">
              <a:lnSpc>
                <a:spcPts val="2958"/>
              </a:lnSpc>
              <a:buFont typeface="Arial"/>
              <a:buChar char="•"/>
            </a:pPr>
            <a:r>
              <a:rPr lang="en-US" sz="2113" spc="63">
                <a:solidFill>
                  <a:srgbClr val="FFFFFF"/>
                </a:solidFill>
                <a:latin typeface="Glacial Indifference"/>
              </a:rPr>
              <a:t>Regardless of how safe an employer may try to make the workplace, on-the-job accidents and job-related illnesses occur</a:t>
            </a:r>
          </a:p>
          <a:p>
            <a:pPr algn="l">
              <a:lnSpc>
                <a:spcPts val="2958"/>
              </a:lnSpc>
            </a:pPr>
            <a:endParaRPr lang="en-US" sz="2113" spc="63">
              <a:solidFill>
                <a:srgbClr val="FFFFFF"/>
              </a:solidFill>
              <a:latin typeface="Glacial Indifference"/>
            </a:endParaRPr>
          </a:p>
        </p:txBody>
      </p:sp>
      <p:sp>
        <p:nvSpPr>
          <p:cNvPr id="8" name="TextBox 8"/>
          <p:cNvSpPr txBox="1"/>
          <p:nvPr/>
        </p:nvSpPr>
        <p:spPr>
          <a:xfrm>
            <a:off x="525656" y="3712713"/>
            <a:ext cx="5515430" cy="2584752"/>
          </a:xfrm>
          <a:prstGeom prst="rect">
            <a:avLst/>
          </a:prstGeom>
        </p:spPr>
        <p:txBody>
          <a:bodyPr lIns="0" tIns="0" rIns="0" bIns="0" rtlCol="0" anchor="t">
            <a:spAutoFit/>
          </a:bodyPr>
          <a:lstStyle/>
          <a:p>
            <a:pPr marL="456224" lvl="1" indent="-228112" algn="l">
              <a:lnSpc>
                <a:spcPts val="2958"/>
              </a:lnSpc>
              <a:spcBef>
                <a:spcPct val="0"/>
              </a:spcBef>
              <a:buFont typeface="Arial"/>
              <a:buChar char="•"/>
            </a:pPr>
            <a:r>
              <a:rPr lang="en-US" sz="2113" u="none" strike="noStrike" spc="63">
                <a:solidFill>
                  <a:srgbClr val="FFFFFF"/>
                </a:solidFill>
                <a:latin typeface="Glacial Indifference"/>
              </a:rPr>
              <a:t>Workers’ compensation benefits are mandated by law</a:t>
            </a:r>
          </a:p>
          <a:p>
            <a:pPr algn="l">
              <a:lnSpc>
                <a:spcPts val="2958"/>
              </a:lnSpc>
              <a:spcBef>
                <a:spcPct val="0"/>
              </a:spcBef>
            </a:pPr>
            <a:endParaRPr lang="en-US" sz="2113" u="none" strike="noStrike" spc="63">
              <a:solidFill>
                <a:srgbClr val="FFFFFF"/>
              </a:solidFill>
              <a:latin typeface="Glacial Indifference"/>
            </a:endParaRPr>
          </a:p>
          <a:p>
            <a:pPr marL="456224" lvl="1" indent="-228112" algn="l">
              <a:lnSpc>
                <a:spcPts val="2958"/>
              </a:lnSpc>
              <a:spcBef>
                <a:spcPct val="0"/>
              </a:spcBef>
              <a:buFont typeface="Arial"/>
              <a:buChar char="•"/>
            </a:pPr>
            <a:r>
              <a:rPr lang="en-US" sz="2113" u="none" strike="noStrike" spc="63">
                <a:solidFill>
                  <a:srgbClr val="FFFFFF"/>
                </a:solidFill>
                <a:latin typeface="Glacial Indifference"/>
              </a:rPr>
              <a:t>Provide medical care and compensation to injured workers on a no-fault basis</a:t>
            </a:r>
          </a:p>
          <a:p>
            <a:pPr algn="l">
              <a:lnSpc>
                <a:spcPts val="2958"/>
              </a:lnSpc>
              <a:spcBef>
                <a:spcPct val="0"/>
              </a:spcBef>
            </a:pPr>
            <a:endParaRPr lang="en-US" sz="2113" u="none" strike="noStrike" spc="63">
              <a:solidFill>
                <a:srgbClr val="FFFFFF"/>
              </a:solidFill>
              <a:latin typeface="Glacial Indifference"/>
            </a:endParaRPr>
          </a:p>
          <a:p>
            <a:pPr marL="456224" lvl="1" indent="-228112" algn="l">
              <a:lnSpc>
                <a:spcPts val="2958"/>
              </a:lnSpc>
              <a:spcBef>
                <a:spcPct val="0"/>
              </a:spcBef>
              <a:buFont typeface="Arial"/>
              <a:buChar char="•"/>
            </a:pPr>
            <a:r>
              <a:rPr lang="en-US" sz="2113" u="none" strike="noStrike" spc="63">
                <a:solidFill>
                  <a:srgbClr val="FFFFFF"/>
                </a:solidFill>
                <a:latin typeface="Glacial Indifference"/>
              </a:rPr>
              <a:t>Income protection for employees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762000" y="265871"/>
            <a:ext cx="8229600" cy="741807"/>
          </a:xfrm>
          <a:prstGeom prst="rect">
            <a:avLst/>
          </a:prstGeom>
        </p:spPr>
        <p:txBody>
          <a:bodyPr lIns="0" tIns="0" rIns="0" bIns="0" rtlCol="0" anchor="t">
            <a:spAutoFit/>
          </a:bodyPr>
          <a:lstStyle/>
          <a:p>
            <a:pPr algn="ctr">
              <a:lnSpc>
                <a:spcPts val="4830"/>
              </a:lnSpc>
            </a:pPr>
            <a:r>
              <a:rPr lang="en-US" sz="4830">
                <a:solidFill>
                  <a:srgbClr val="FFFFFF"/>
                </a:solidFill>
                <a:latin typeface="Aleo Bold"/>
              </a:rPr>
              <a:t>NJSIG’s WC Process</a:t>
            </a:r>
          </a:p>
        </p:txBody>
      </p:sp>
      <p:grpSp>
        <p:nvGrpSpPr>
          <p:cNvPr id="3" name="Group 3"/>
          <p:cNvGrpSpPr>
            <a:grpSpLocks noChangeAspect="1"/>
          </p:cNvGrpSpPr>
          <p:nvPr/>
        </p:nvGrpSpPr>
        <p:grpSpPr>
          <a:xfrm rot="5400000">
            <a:off x="7107591" y="3229067"/>
            <a:ext cx="3325220" cy="3325220"/>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
        <p:nvSpPr>
          <p:cNvPr id="5" name="Freeform 5"/>
          <p:cNvSpPr/>
          <p:nvPr/>
        </p:nvSpPr>
        <p:spPr>
          <a:xfrm rot="5400000">
            <a:off x="7098484" y="1266917"/>
            <a:ext cx="3086677" cy="3086677"/>
          </a:xfrm>
          <a:custGeom>
            <a:avLst/>
            <a:gdLst/>
            <a:ahLst/>
            <a:cxnLst/>
            <a:rect l="l" t="t" r="r" b="b"/>
            <a:pathLst>
              <a:path w="3086677" h="3086677">
                <a:moveTo>
                  <a:pt x="0" y="0"/>
                </a:moveTo>
                <a:lnTo>
                  <a:pt x="3086677" y="0"/>
                </a:lnTo>
                <a:lnTo>
                  <a:pt x="3086677" y="3086677"/>
                </a:lnTo>
                <a:lnTo>
                  <a:pt x="0" y="3086677"/>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6" name="Freeform 6"/>
          <p:cNvSpPr/>
          <p:nvPr/>
        </p:nvSpPr>
        <p:spPr>
          <a:xfrm rot="5400000">
            <a:off x="-3233729" y="3370303"/>
            <a:ext cx="7637333" cy="177278"/>
          </a:xfrm>
          <a:custGeom>
            <a:avLst/>
            <a:gdLst/>
            <a:ahLst/>
            <a:cxnLst/>
            <a:rect l="l" t="t" r="r" b="b"/>
            <a:pathLst>
              <a:path w="7637333" h="177278">
                <a:moveTo>
                  <a:pt x="0" y="0"/>
                </a:moveTo>
                <a:lnTo>
                  <a:pt x="7637332" y="0"/>
                </a:lnTo>
                <a:lnTo>
                  <a:pt x="7637332" y="177277"/>
                </a:lnTo>
                <a:lnTo>
                  <a:pt x="0" y="177277"/>
                </a:lnTo>
                <a:lnTo>
                  <a:pt x="0" y="0"/>
                </a:lnTo>
                <a:close/>
              </a:path>
            </a:pathLst>
          </a:custGeom>
          <a:blipFill>
            <a:blip r:embed="rId4">
              <a:extLst>
                <a:ext uri="{96DAC541-7B7A-43D3-8B79-37D633B846F1}">
                  <asvg:svgBlip xmlns:asvg="http://schemas.microsoft.com/office/drawing/2016/SVG/main" r:embed="rId5"/>
                </a:ext>
              </a:extLst>
            </a:blip>
            <a:stretch>
              <a:fillRect t="-2104059" b="-2104059"/>
            </a:stretch>
          </a:blipFill>
        </p:spPr>
        <p:txBody>
          <a:bodyPr/>
          <a:lstStyle/>
          <a:p>
            <a:endParaRPr lang="en-US"/>
          </a:p>
        </p:txBody>
      </p:sp>
      <p:sp>
        <p:nvSpPr>
          <p:cNvPr id="7" name="TextBox 7"/>
          <p:cNvSpPr txBox="1"/>
          <p:nvPr/>
        </p:nvSpPr>
        <p:spPr>
          <a:xfrm>
            <a:off x="1098182" y="1372544"/>
            <a:ext cx="2959988" cy="273431"/>
          </a:xfrm>
          <a:prstGeom prst="rect">
            <a:avLst/>
          </a:prstGeom>
        </p:spPr>
        <p:txBody>
          <a:bodyPr lIns="0" tIns="0" rIns="0" bIns="0" rtlCol="0" anchor="t">
            <a:spAutoFit/>
          </a:bodyPr>
          <a:lstStyle/>
          <a:p>
            <a:pPr algn="ctr">
              <a:lnSpc>
                <a:spcPts val="2253"/>
              </a:lnSpc>
            </a:pPr>
            <a:r>
              <a:rPr lang="en-US" sz="1609" spc="48">
                <a:solidFill>
                  <a:srgbClr val="FFFFFF"/>
                </a:solidFill>
                <a:latin typeface="Glacial Indifference"/>
              </a:rPr>
              <a:t>Claim is reported to NJSIG</a:t>
            </a:r>
          </a:p>
        </p:txBody>
      </p:sp>
      <p:sp>
        <p:nvSpPr>
          <p:cNvPr id="8" name="TextBox 8"/>
          <p:cNvSpPr txBox="1"/>
          <p:nvPr/>
        </p:nvSpPr>
        <p:spPr>
          <a:xfrm>
            <a:off x="1061515" y="1145584"/>
            <a:ext cx="643175" cy="195187"/>
          </a:xfrm>
          <a:prstGeom prst="rect">
            <a:avLst/>
          </a:prstGeom>
        </p:spPr>
        <p:txBody>
          <a:bodyPr lIns="0" tIns="0" rIns="0" bIns="0" rtlCol="0" anchor="t">
            <a:spAutoFit/>
          </a:bodyPr>
          <a:lstStyle/>
          <a:p>
            <a:pPr algn="ctr">
              <a:lnSpc>
                <a:spcPts val="1287"/>
              </a:lnSpc>
            </a:pPr>
            <a:r>
              <a:rPr lang="en-US" sz="1287">
                <a:solidFill>
                  <a:srgbClr val="FFDE59"/>
                </a:solidFill>
                <a:latin typeface="Aleo Bold"/>
              </a:rPr>
              <a:t>Step 1</a:t>
            </a:r>
          </a:p>
        </p:txBody>
      </p:sp>
      <p:sp>
        <p:nvSpPr>
          <p:cNvPr id="9" name="Freeform 9"/>
          <p:cNvSpPr/>
          <p:nvPr/>
        </p:nvSpPr>
        <p:spPr>
          <a:xfrm rot="5400000">
            <a:off x="317478" y="979103"/>
            <a:ext cx="534919" cy="534919"/>
          </a:xfrm>
          <a:custGeom>
            <a:avLst/>
            <a:gdLst/>
            <a:ahLst/>
            <a:cxnLst/>
            <a:rect l="l" t="t" r="r" b="b"/>
            <a:pathLst>
              <a:path w="534919" h="534919">
                <a:moveTo>
                  <a:pt x="0" y="0"/>
                </a:moveTo>
                <a:lnTo>
                  <a:pt x="534918" y="0"/>
                </a:lnTo>
                <a:lnTo>
                  <a:pt x="534918" y="534919"/>
                </a:lnTo>
                <a:lnTo>
                  <a:pt x="0" y="5349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317478" y="1760275"/>
            <a:ext cx="534919" cy="534919"/>
          </a:xfrm>
          <a:custGeom>
            <a:avLst/>
            <a:gdLst/>
            <a:ahLst/>
            <a:cxnLst/>
            <a:rect l="l" t="t" r="r" b="b"/>
            <a:pathLst>
              <a:path w="534919" h="534919">
                <a:moveTo>
                  <a:pt x="0" y="0"/>
                </a:moveTo>
                <a:lnTo>
                  <a:pt x="534918" y="0"/>
                </a:lnTo>
                <a:lnTo>
                  <a:pt x="534918" y="534919"/>
                </a:lnTo>
                <a:lnTo>
                  <a:pt x="0" y="5349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061515" y="1930141"/>
            <a:ext cx="643175" cy="196879"/>
          </a:xfrm>
          <a:prstGeom prst="rect">
            <a:avLst/>
          </a:prstGeom>
        </p:spPr>
        <p:txBody>
          <a:bodyPr lIns="0" tIns="0" rIns="0" bIns="0" rtlCol="0" anchor="t">
            <a:spAutoFit/>
          </a:bodyPr>
          <a:lstStyle/>
          <a:p>
            <a:pPr marL="0" lvl="0" indent="0" algn="ctr">
              <a:lnSpc>
                <a:spcPts val="1287"/>
              </a:lnSpc>
              <a:spcBef>
                <a:spcPct val="0"/>
              </a:spcBef>
            </a:pPr>
            <a:r>
              <a:rPr lang="en-US" sz="1287" u="none" strike="noStrike">
                <a:solidFill>
                  <a:srgbClr val="FFDE59"/>
                </a:solidFill>
                <a:latin typeface="Aleo Bold"/>
              </a:rPr>
              <a:t>Step 2</a:t>
            </a:r>
          </a:p>
        </p:txBody>
      </p:sp>
      <p:sp>
        <p:nvSpPr>
          <p:cNvPr id="12" name="TextBox 12"/>
          <p:cNvSpPr txBox="1"/>
          <p:nvPr/>
        </p:nvSpPr>
        <p:spPr>
          <a:xfrm>
            <a:off x="1287238" y="2153903"/>
            <a:ext cx="5858856" cy="505841"/>
          </a:xfrm>
          <a:prstGeom prst="rect">
            <a:avLst/>
          </a:prstGeom>
        </p:spPr>
        <p:txBody>
          <a:bodyPr lIns="0" tIns="0" rIns="0" bIns="0" rtlCol="0" anchor="t">
            <a:spAutoFit/>
          </a:bodyPr>
          <a:lstStyle/>
          <a:p>
            <a:pPr algn="l">
              <a:lnSpc>
                <a:spcPts val="2254"/>
              </a:lnSpc>
            </a:pPr>
            <a:r>
              <a:rPr lang="en-US" sz="1610" spc="48">
                <a:solidFill>
                  <a:srgbClr val="FFFFFF"/>
                </a:solidFill>
                <a:latin typeface="Glacial Indifference"/>
              </a:rPr>
              <a:t>Assigned to NJSIG WC Claims Adjuster</a:t>
            </a:r>
          </a:p>
          <a:p>
            <a:pPr algn="l">
              <a:lnSpc>
                <a:spcPts val="1834"/>
              </a:lnSpc>
            </a:pPr>
            <a:r>
              <a:rPr lang="en-US" sz="1310" spc="39">
                <a:solidFill>
                  <a:srgbClr val="FFFFFF"/>
                </a:solidFill>
                <a:latin typeface="Glacial Indifference Italics"/>
              </a:rPr>
              <a:t>Acknowledgment letter sent to the district’s WC Claims Contact</a:t>
            </a:r>
          </a:p>
        </p:txBody>
      </p:sp>
      <p:sp>
        <p:nvSpPr>
          <p:cNvPr id="13" name="Freeform 13"/>
          <p:cNvSpPr/>
          <p:nvPr/>
        </p:nvSpPr>
        <p:spPr>
          <a:xfrm rot="5400000">
            <a:off x="317478" y="2754994"/>
            <a:ext cx="534919" cy="534919"/>
          </a:xfrm>
          <a:custGeom>
            <a:avLst/>
            <a:gdLst/>
            <a:ahLst/>
            <a:cxnLst/>
            <a:rect l="l" t="t" r="r" b="b"/>
            <a:pathLst>
              <a:path w="534919" h="534919">
                <a:moveTo>
                  <a:pt x="0" y="0"/>
                </a:moveTo>
                <a:lnTo>
                  <a:pt x="534918" y="0"/>
                </a:lnTo>
                <a:lnTo>
                  <a:pt x="534918" y="534918"/>
                </a:lnTo>
                <a:lnTo>
                  <a:pt x="0" y="534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1069607" y="2924860"/>
            <a:ext cx="643175" cy="196879"/>
          </a:xfrm>
          <a:prstGeom prst="rect">
            <a:avLst/>
          </a:prstGeom>
        </p:spPr>
        <p:txBody>
          <a:bodyPr lIns="0" tIns="0" rIns="0" bIns="0" rtlCol="0" anchor="t">
            <a:spAutoFit/>
          </a:bodyPr>
          <a:lstStyle/>
          <a:p>
            <a:pPr marL="0" lvl="0" indent="0" algn="ctr">
              <a:lnSpc>
                <a:spcPts val="1287"/>
              </a:lnSpc>
              <a:spcBef>
                <a:spcPct val="0"/>
              </a:spcBef>
            </a:pPr>
            <a:r>
              <a:rPr lang="en-US" sz="1287" u="none" strike="noStrike">
                <a:solidFill>
                  <a:srgbClr val="FFDE59"/>
                </a:solidFill>
                <a:latin typeface="Aleo Bold"/>
              </a:rPr>
              <a:t>Step 3</a:t>
            </a:r>
          </a:p>
        </p:txBody>
      </p:sp>
      <p:sp>
        <p:nvSpPr>
          <p:cNvPr id="15" name="TextBox 15"/>
          <p:cNvSpPr txBox="1"/>
          <p:nvPr/>
        </p:nvSpPr>
        <p:spPr>
          <a:xfrm>
            <a:off x="1013654" y="3148621"/>
            <a:ext cx="2772228" cy="273431"/>
          </a:xfrm>
          <a:prstGeom prst="rect">
            <a:avLst/>
          </a:prstGeom>
        </p:spPr>
        <p:txBody>
          <a:bodyPr lIns="0" tIns="0" rIns="0" bIns="0" rtlCol="0" anchor="t">
            <a:spAutoFit/>
          </a:bodyPr>
          <a:lstStyle/>
          <a:p>
            <a:pPr algn="ctr">
              <a:lnSpc>
                <a:spcPts val="2253"/>
              </a:lnSpc>
            </a:pPr>
            <a:r>
              <a:rPr lang="en-US" sz="1609" spc="48">
                <a:solidFill>
                  <a:srgbClr val="FFFFFF"/>
                </a:solidFill>
                <a:latin typeface="Glacial Indifference"/>
              </a:rPr>
              <a:t>NJSIG directs treatment</a:t>
            </a:r>
          </a:p>
        </p:txBody>
      </p:sp>
      <p:sp>
        <p:nvSpPr>
          <p:cNvPr id="16" name="Freeform 16"/>
          <p:cNvSpPr/>
          <p:nvPr/>
        </p:nvSpPr>
        <p:spPr>
          <a:xfrm rot="5400000">
            <a:off x="317478" y="3574452"/>
            <a:ext cx="534919" cy="534919"/>
          </a:xfrm>
          <a:custGeom>
            <a:avLst/>
            <a:gdLst/>
            <a:ahLst/>
            <a:cxnLst/>
            <a:rect l="l" t="t" r="r" b="b"/>
            <a:pathLst>
              <a:path w="534919" h="534919">
                <a:moveTo>
                  <a:pt x="0" y="0"/>
                </a:moveTo>
                <a:lnTo>
                  <a:pt x="534918" y="0"/>
                </a:lnTo>
                <a:lnTo>
                  <a:pt x="534918" y="534919"/>
                </a:lnTo>
                <a:lnTo>
                  <a:pt x="0" y="5349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1069607" y="3753843"/>
            <a:ext cx="643175" cy="196879"/>
          </a:xfrm>
          <a:prstGeom prst="rect">
            <a:avLst/>
          </a:prstGeom>
        </p:spPr>
        <p:txBody>
          <a:bodyPr lIns="0" tIns="0" rIns="0" bIns="0" rtlCol="0" anchor="t">
            <a:spAutoFit/>
          </a:bodyPr>
          <a:lstStyle/>
          <a:p>
            <a:pPr marL="0" lvl="0" indent="0" algn="ctr">
              <a:lnSpc>
                <a:spcPts val="1287"/>
              </a:lnSpc>
              <a:spcBef>
                <a:spcPct val="0"/>
              </a:spcBef>
            </a:pPr>
            <a:r>
              <a:rPr lang="en-US" sz="1287" u="none" strike="noStrike">
                <a:solidFill>
                  <a:srgbClr val="FFDE59"/>
                </a:solidFill>
                <a:latin typeface="Aleo Bold"/>
              </a:rPr>
              <a:t>Step 4</a:t>
            </a:r>
          </a:p>
        </p:txBody>
      </p:sp>
      <p:sp>
        <p:nvSpPr>
          <p:cNvPr id="18" name="TextBox 18"/>
          <p:cNvSpPr txBox="1"/>
          <p:nvPr/>
        </p:nvSpPr>
        <p:spPr>
          <a:xfrm>
            <a:off x="1287238" y="3977605"/>
            <a:ext cx="5289645" cy="559181"/>
          </a:xfrm>
          <a:prstGeom prst="rect">
            <a:avLst/>
          </a:prstGeom>
        </p:spPr>
        <p:txBody>
          <a:bodyPr lIns="0" tIns="0" rIns="0" bIns="0" rtlCol="0" anchor="t">
            <a:spAutoFit/>
          </a:bodyPr>
          <a:lstStyle/>
          <a:p>
            <a:pPr algn="l">
              <a:lnSpc>
                <a:spcPts val="2253"/>
              </a:lnSpc>
            </a:pPr>
            <a:r>
              <a:rPr lang="en-US" sz="1609" spc="48">
                <a:solidFill>
                  <a:srgbClr val="FFFFFF"/>
                </a:solidFill>
                <a:latin typeface="Glacial Indifference"/>
              </a:rPr>
              <a:t>NJSIG directs care to a medical provider with similar return to work philosophy</a:t>
            </a:r>
          </a:p>
        </p:txBody>
      </p:sp>
      <p:sp>
        <p:nvSpPr>
          <p:cNvPr id="19" name="Freeform 19"/>
          <p:cNvSpPr/>
          <p:nvPr/>
        </p:nvSpPr>
        <p:spPr>
          <a:xfrm rot="5400000">
            <a:off x="317478" y="4622511"/>
            <a:ext cx="534919" cy="534919"/>
          </a:xfrm>
          <a:custGeom>
            <a:avLst/>
            <a:gdLst/>
            <a:ahLst/>
            <a:cxnLst/>
            <a:rect l="l" t="t" r="r" b="b"/>
            <a:pathLst>
              <a:path w="534919" h="534919">
                <a:moveTo>
                  <a:pt x="0" y="0"/>
                </a:moveTo>
                <a:lnTo>
                  <a:pt x="534918" y="0"/>
                </a:lnTo>
                <a:lnTo>
                  <a:pt x="534918" y="534919"/>
                </a:lnTo>
                <a:lnTo>
                  <a:pt x="0" y="5349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1061515" y="4780056"/>
            <a:ext cx="643175" cy="196879"/>
          </a:xfrm>
          <a:prstGeom prst="rect">
            <a:avLst/>
          </a:prstGeom>
        </p:spPr>
        <p:txBody>
          <a:bodyPr lIns="0" tIns="0" rIns="0" bIns="0" rtlCol="0" anchor="t">
            <a:spAutoFit/>
          </a:bodyPr>
          <a:lstStyle/>
          <a:p>
            <a:pPr marL="0" lvl="0" indent="0" algn="ctr">
              <a:lnSpc>
                <a:spcPts val="1287"/>
              </a:lnSpc>
              <a:spcBef>
                <a:spcPct val="0"/>
              </a:spcBef>
            </a:pPr>
            <a:r>
              <a:rPr lang="en-US" sz="1287" u="none" strike="noStrike">
                <a:solidFill>
                  <a:srgbClr val="FFDE59"/>
                </a:solidFill>
                <a:latin typeface="Aleo Bold"/>
              </a:rPr>
              <a:t>Step 5</a:t>
            </a:r>
          </a:p>
        </p:txBody>
      </p:sp>
      <p:sp>
        <p:nvSpPr>
          <p:cNvPr id="21" name="TextBox 21"/>
          <p:cNvSpPr txBox="1"/>
          <p:nvPr/>
        </p:nvSpPr>
        <p:spPr>
          <a:xfrm>
            <a:off x="1287238" y="5003818"/>
            <a:ext cx="5949988" cy="559181"/>
          </a:xfrm>
          <a:prstGeom prst="rect">
            <a:avLst/>
          </a:prstGeom>
        </p:spPr>
        <p:txBody>
          <a:bodyPr lIns="0" tIns="0" rIns="0" bIns="0" rtlCol="0" anchor="t">
            <a:spAutoFit/>
          </a:bodyPr>
          <a:lstStyle/>
          <a:p>
            <a:pPr algn="l">
              <a:lnSpc>
                <a:spcPts val="2253"/>
              </a:lnSpc>
            </a:pPr>
            <a:r>
              <a:rPr lang="en-US" sz="1609" spc="48">
                <a:solidFill>
                  <a:srgbClr val="FFFFFF"/>
                </a:solidFill>
                <a:latin typeface="Glacial Indifference"/>
              </a:rPr>
              <a:t>Medical DR is required to update NJSIG within 48 hours following each medical visit</a:t>
            </a:r>
          </a:p>
        </p:txBody>
      </p:sp>
      <p:sp>
        <p:nvSpPr>
          <p:cNvPr id="22" name="Freeform 22"/>
          <p:cNvSpPr/>
          <p:nvPr/>
        </p:nvSpPr>
        <p:spPr>
          <a:xfrm rot="5400000">
            <a:off x="317478" y="5648724"/>
            <a:ext cx="534919" cy="534919"/>
          </a:xfrm>
          <a:custGeom>
            <a:avLst/>
            <a:gdLst/>
            <a:ahLst/>
            <a:cxnLst/>
            <a:rect l="l" t="t" r="r" b="b"/>
            <a:pathLst>
              <a:path w="534919" h="534919">
                <a:moveTo>
                  <a:pt x="0" y="0"/>
                </a:moveTo>
                <a:lnTo>
                  <a:pt x="534918" y="0"/>
                </a:lnTo>
                <a:lnTo>
                  <a:pt x="534918" y="534919"/>
                </a:lnTo>
                <a:lnTo>
                  <a:pt x="0" y="5349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23"/>
          <p:cNvSpPr txBox="1"/>
          <p:nvPr/>
        </p:nvSpPr>
        <p:spPr>
          <a:xfrm>
            <a:off x="1074981" y="5818590"/>
            <a:ext cx="643175" cy="196879"/>
          </a:xfrm>
          <a:prstGeom prst="rect">
            <a:avLst/>
          </a:prstGeom>
        </p:spPr>
        <p:txBody>
          <a:bodyPr lIns="0" tIns="0" rIns="0" bIns="0" rtlCol="0" anchor="t">
            <a:spAutoFit/>
          </a:bodyPr>
          <a:lstStyle/>
          <a:p>
            <a:pPr marL="0" lvl="0" indent="0" algn="ctr">
              <a:lnSpc>
                <a:spcPts val="1287"/>
              </a:lnSpc>
              <a:spcBef>
                <a:spcPct val="0"/>
              </a:spcBef>
            </a:pPr>
            <a:r>
              <a:rPr lang="en-US" sz="1287" u="none" strike="noStrike">
                <a:solidFill>
                  <a:srgbClr val="FFDE59"/>
                </a:solidFill>
                <a:latin typeface="Aleo Bold"/>
              </a:rPr>
              <a:t>Step 6</a:t>
            </a:r>
          </a:p>
        </p:txBody>
      </p:sp>
      <p:sp>
        <p:nvSpPr>
          <p:cNvPr id="24" name="TextBox 24"/>
          <p:cNvSpPr txBox="1"/>
          <p:nvPr/>
        </p:nvSpPr>
        <p:spPr>
          <a:xfrm>
            <a:off x="1292612" y="6042352"/>
            <a:ext cx="6515392" cy="1302131"/>
          </a:xfrm>
          <a:prstGeom prst="rect">
            <a:avLst/>
          </a:prstGeom>
        </p:spPr>
        <p:txBody>
          <a:bodyPr lIns="0" tIns="0" rIns="0" bIns="0" rtlCol="0" anchor="t">
            <a:spAutoFit/>
          </a:bodyPr>
          <a:lstStyle/>
          <a:p>
            <a:pPr algn="l">
              <a:lnSpc>
                <a:spcPts val="2254"/>
              </a:lnSpc>
            </a:pPr>
            <a:r>
              <a:rPr lang="en-US" sz="1610" spc="48">
                <a:solidFill>
                  <a:srgbClr val="FFFFFF"/>
                </a:solidFill>
                <a:latin typeface="Glacial Indifference"/>
              </a:rPr>
              <a:t>Claims Adjuster/Nurse Case Manager will relay update with diagnosis and treatment place back to the WC Claims Contact</a:t>
            </a:r>
          </a:p>
          <a:p>
            <a:pPr algn="l">
              <a:lnSpc>
                <a:spcPts val="1834"/>
              </a:lnSpc>
            </a:pPr>
            <a:r>
              <a:rPr lang="en-US" sz="1310" spc="39">
                <a:solidFill>
                  <a:srgbClr val="FFFFFF"/>
                </a:solidFill>
                <a:latin typeface="Glacial Indifference"/>
              </a:rPr>
              <a:t>N</a:t>
            </a:r>
            <a:r>
              <a:rPr lang="en-US" sz="1310" spc="39">
                <a:solidFill>
                  <a:srgbClr val="FFFFFF"/>
                </a:solidFill>
                <a:latin typeface="Glacial Indifference Italics"/>
              </a:rPr>
              <a:t>JSIG strongly suggests encouraging the injured employee to update the district immediately after medical visits.</a:t>
            </a:r>
          </a:p>
          <a:p>
            <a:pPr algn="l">
              <a:lnSpc>
                <a:spcPts val="2253"/>
              </a:lnSpc>
            </a:pPr>
            <a:endParaRPr lang="en-US" sz="1310" spc="39">
              <a:solidFill>
                <a:srgbClr val="FFFFFF"/>
              </a:solidFill>
              <a:latin typeface="Glacial Indifference Itali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Freeform 2"/>
          <p:cNvSpPr/>
          <p:nvPr/>
        </p:nvSpPr>
        <p:spPr>
          <a:xfrm>
            <a:off x="55874" y="1040256"/>
            <a:ext cx="4912415" cy="5075246"/>
          </a:xfrm>
          <a:custGeom>
            <a:avLst/>
            <a:gdLst/>
            <a:ahLst/>
            <a:cxnLst/>
            <a:rect l="l" t="t" r="r" b="b"/>
            <a:pathLst>
              <a:path w="4912415" h="5075246">
                <a:moveTo>
                  <a:pt x="0" y="0"/>
                </a:moveTo>
                <a:lnTo>
                  <a:pt x="4912416" y="0"/>
                </a:lnTo>
                <a:lnTo>
                  <a:pt x="4912416" y="5075246"/>
                </a:lnTo>
                <a:lnTo>
                  <a:pt x="0" y="507524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70174" y="355854"/>
            <a:ext cx="5097274" cy="741807"/>
          </a:xfrm>
          <a:prstGeom prst="rect">
            <a:avLst/>
          </a:prstGeom>
        </p:spPr>
        <p:txBody>
          <a:bodyPr lIns="0" tIns="0" rIns="0" bIns="0" rtlCol="0" anchor="t">
            <a:spAutoFit/>
          </a:bodyPr>
          <a:lstStyle/>
          <a:p>
            <a:pPr algn="ctr">
              <a:lnSpc>
                <a:spcPts val="4830"/>
              </a:lnSpc>
            </a:pPr>
            <a:r>
              <a:rPr lang="en-US" sz="4830">
                <a:solidFill>
                  <a:srgbClr val="004AAD"/>
                </a:solidFill>
                <a:latin typeface="Aleo Bold"/>
              </a:rPr>
              <a:t>Shared Goal: </a:t>
            </a:r>
          </a:p>
        </p:txBody>
      </p:sp>
      <p:sp>
        <p:nvSpPr>
          <p:cNvPr id="4" name="TextBox 4"/>
          <p:cNvSpPr txBox="1"/>
          <p:nvPr/>
        </p:nvSpPr>
        <p:spPr>
          <a:xfrm>
            <a:off x="5034965" y="1647436"/>
            <a:ext cx="4671010" cy="4813602"/>
          </a:xfrm>
          <a:prstGeom prst="rect">
            <a:avLst/>
          </a:prstGeom>
        </p:spPr>
        <p:txBody>
          <a:bodyPr lIns="0" tIns="0" rIns="0" bIns="0" rtlCol="0" anchor="t">
            <a:spAutoFit/>
          </a:bodyPr>
          <a:lstStyle/>
          <a:p>
            <a:pPr algn="l">
              <a:lnSpc>
                <a:spcPts val="2958"/>
              </a:lnSpc>
            </a:pPr>
            <a:r>
              <a:rPr lang="en-US" sz="2113" spc="63">
                <a:solidFill>
                  <a:srgbClr val="333330"/>
                </a:solidFill>
                <a:latin typeface="Glacial Indifference"/>
              </a:rPr>
              <a:t>WC Claims Contact discusses accommodations with WC Adjuster:</a:t>
            </a:r>
          </a:p>
          <a:p>
            <a:pPr marL="456224" lvl="1" indent="-228112" algn="l">
              <a:lnSpc>
                <a:spcPts val="2958"/>
              </a:lnSpc>
              <a:buFont typeface="Arial"/>
              <a:buChar char="•"/>
            </a:pPr>
            <a:r>
              <a:rPr lang="en-US" sz="2113" spc="63">
                <a:solidFill>
                  <a:srgbClr val="333330"/>
                </a:solidFill>
                <a:latin typeface="Glacial Indifference"/>
              </a:rPr>
              <a:t>Full duty</a:t>
            </a:r>
          </a:p>
          <a:p>
            <a:pPr marL="456224" lvl="1" indent="-228112" algn="l">
              <a:lnSpc>
                <a:spcPts val="2958"/>
              </a:lnSpc>
              <a:buFont typeface="Arial"/>
              <a:buChar char="•"/>
            </a:pPr>
            <a:r>
              <a:rPr lang="en-US" sz="2113" spc="63">
                <a:solidFill>
                  <a:srgbClr val="333330"/>
                </a:solidFill>
                <a:latin typeface="Glacial Indifference"/>
              </a:rPr>
              <a:t>Out of work</a:t>
            </a:r>
          </a:p>
          <a:p>
            <a:pPr marL="456224" lvl="1" indent="-228112" algn="l">
              <a:lnSpc>
                <a:spcPts val="2958"/>
              </a:lnSpc>
              <a:buFont typeface="Arial"/>
              <a:buChar char="•"/>
            </a:pPr>
            <a:r>
              <a:rPr lang="en-US" sz="2113" u="sng" spc="63">
                <a:solidFill>
                  <a:srgbClr val="333330"/>
                </a:solidFill>
                <a:latin typeface="Glacial Indifference Bold"/>
              </a:rPr>
              <a:t>Modified duty</a:t>
            </a:r>
          </a:p>
          <a:p>
            <a:pPr marL="912447" lvl="2" indent="-304149" algn="l">
              <a:lnSpc>
                <a:spcPts val="2958"/>
              </a:lnSpc>
              <a:buFont typeface="Arial"/>
              <a:buChar char="⚬"/>
            </a:pPr>
            <a:r>
              <a:rPr lang="en-US" sz="2113" spc="63">
                <a:solidFill>
                  <a:srgbClr val="333330"/>
                </a:solidFill>
                <a:latin typeface="Glacial Indifference"/>
              </a:rPr>
              <a:t>Employees who </a:t>
            </a:r>
            <a:r>
              <a:rPr lang="en-US" sz="2113" u="sng" spc="63">
                <a:solidFill>
                  <a:srgbClr val="333330"/>
                </a:solidFill>
                <a:latin typeface="Glacial Indifference"/>
              </a:rPr>
              <a:t>cannot fulfill their contractual obligations of their current role</a:t>
            </a:r>
            <a:r>
              <a:rPr lang="en-US" sz="2113" spc="63">
                <a:solidFill>
                  <a:srgbClr val="333330"/>
                </a:solidFill>
                <a:latin typeface="Glacial Indifference"/>
              </a:rPr>
              <a:t> are entitled to 100% lost wages and benefits for one year. </a:t>
            </a:r>
          </a:p>
          <a:p>
            <a:pPr marL="912447" lvl="2" indent="-304149" algn="l">
              <a:lnSpc>
                <a:spcPts val="2958"/>
              </a:lnSpc>
              <a:buFont typeface="Arial"/>
              <a:buChar char="⚬"/>
            </a:pPr>
            <a:r>
              <a:rPr lang="en-US" sz="2113" spc="63">
                <a:solidFill>
                  <a:srgbClr val="333330"/>
                </a:solidFill>
                <a:latin typeface="Glacial Indifference"/>
              </a:rPr>
              <a:t>Districts are encouraged to bring injured employees back to work on modified duty.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2205792" y="2340671"/>
            <a:ext cx="2294174" cy="2294174"/>
          </a:xfrm>
          <a:custGeom>
            <a:avLst/>
            <a:gdLst/>
            <a:ahLst/>
            <a:cxnLst/>
            <a:rect l="l" t="t" r="r" b="b"/>
            <a:pathLst>
              <a:path w="2294174" h="2294174">
                <a:moveTo>
                  <a:pt x="0" y="0"/>
                </a:moveTo>
                <a:lnTo>
                  <a:pt x="2294174" y="0"/>
                </a:lnTo>
                <a:lnTo>
                  <a:pt x="2294174" y="2294174"/>
                </a:lnTo>
                <a:lnTo>
                  <a:pt x="0" y="2294174"/>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3" name="Freeform 3"/>
          <p:cNvSpPr/>
          <p:nvPr/>
        </p:nvSpPr>
        <p:spPr>
          <a:xfrm>
            <a:off x="5236477" y="2340547"/>
            <a:ext cx="2294174" cy="2294174"/>
          </a:xfrm>
          <a:custGeom>
            <a:avLst/>
            <a:gdLst/>
            <a:ahLst/>
            <a:cxnLst/>
            <a:rect l="l" t="t" r="r" b="b"/>
            <a:pathLst>
              <a:path w="2294174" h="2294174">
                <a:moveTo>
                  <a:pt x="0" y="0"/>
                </a:moveTo>
                <a:lnTo>
                  <a:pt x="2294175" y="0"/>
                </a:lnTo>
                <a:lnTo>
                  <a:pt x="2294175" y="2294174"/>
                </a:lnTo>
                <a:lnTo>
                  <a:pt x="0" y="2294174"/>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4" name="Freeform 4"/>
          <p:cNvSpPr/>
          <p:nvPr/>
        </p:nvSpPr>
        <p:spPr>
          <a:xfrm>
            <a:off x="0" y="2443258"/>
            <a:ext cx="4360162" cy="4871942"/>
          </a:xfrm>
          <a:custGeom>
            <a:avLst/>
            <a:gdLst/>
            <a:ahLst/>
            <a:cxnLst/>
            <a:rect l="l" t="t" r="r" b="b"/>
            <a:pathLst>
              <a:path w="4360162" h="4871942">
                <a:moveTo>
                  <a:pt x="0" y="0"/>
                </a:moveTo>
                <a:lnTo>
                  <a:pt x="4360162" y="0"/>
                </a:lnTo>
                <a:lnTo>
                  <a:pt x="4360162" y="4871942"/>
                </a:lnTo>
                <a:lnTo>
                  <a:pt x="0" y="487194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762000" y="851916"/>
            <a:ext cx="8229600" cy="741807"/>
          </a:xfrm>
          <a:prstGeom prst="rect">
            <a:avLst/>
          </a:prstGeom>
        </p:spPr>
        <p:txBody>
          <a:bodyPr lIns="0" tIns="0" rIns="0" bIns="0" rtlCol="0" anchor="t">
            <a:spAutoFit/>
          </a:bodyPr>
          <a:lstStyle/>
          <a:p>
            <a:pPr algn="ctr">
              <a:lnSpc>
                <a:spcPts val="4830"/>
              </a:lnSpc>
            </a:pPr>
            <a:r>
              <a:rPr lang="en-US" sz="4830">
                <a:solidFill>
                  <a:srgbClr val="FFFFFF"/>
                </a:solidFill>
                <a:latin typeface="Aleo Bold"/>
              </a:rPr>
              <a:t>Modified Duty</a:t>
            </a:r>
          </a:p>
        </p:txBody>
      </p:sp>
      <p:sp>
        <p:nvSpPr>
          <p:cNvPr id="6" name="TextBox 6"/>
          <p:cNvSpPr txBox="1"/>
          <p:nvPr/>
        </p:nvSpPr>
        <p:spPr>
          <a:xfrm>
            <a:off x="4499966" y="2302571"/>
            <a:ext cx="4871521" cy="3243708"/>
          </a:xfrm>
          <a:prstGeom prst="rect">
            <a:avLst/>
          </a:prstGeom>
        </p:spPr>
        <p:txBody>
          <a:bodyPr lIns="0" tIns="0" rIns="0" bIns="0" rtlCol="0" anchor="t">
            <a:spAutoFit/>
          </a:bodyPr>
          <a:lstStyle/>
          <a:p>
            <a:pPr algn="l">
              <a:lnSpc>
                <a:spcPts val="2862"/>
              </a:lnSpc>
            </a:pPr>
            <a:r>
              <a:rPr lang="en-US" sz="2044" spc="61">
                <a:solidFill>
                  <a:srgbClr val="FFFFFF"/>
                </a:solidFill>
                <a:latin typeface="Glacial Indifference"/>
              </a:rPr>
              <a:t>Once modified duty is determined: </a:t>
            </a:r>
          </a:p>
          <a:p>
            <a:pPr algn="l">
              <a:lnSpc>
                <a:spcPts val="2862"/>
              </a:lnSpc>
            </a:pPr>
            <a:endParaRPr lang="en-US" sz="2044" spc="61">
              <a:solidFill>
                <a:srgbClr val="FFFFFF"/>
              </a:solidFill>
              <a:latin typeface="Glacial Indifference"/>
            </a:endParaRPr>
          </a:p>
          <a:p>
            <a:pPr marL="441511" lvl="1" indent="-220756" algn="l">
              <a:lnSpc>
                <a:spcPts val="2862"/>
              </a:lnSpc>
              <a:buFont typeface="Arial"/>
              <a:buChar char="•"/>
            </a:pPr>
            <a:r>
              <a:rPr lang="en-US" sz="2044" spc="61">
                <a:solidFill>
                  <a:srgbClr val="FFFFFF"/>
                </a:solidFill>
                <a:latin typeface="Glacial Indifference"/>
              </a:rPr>
              <a:t>The doctor has identified the capabilities of the injured employee.</a:t>
            </a:r>
          </a:p>
          <a:p>
            <a:pPr algn="l">
              <a:lnSpc>
                <a:spcPts val="2862"/>
              </a:lnSpc>
            </a:pPr>
            <a:endParaRPr lang="en-US" sz="2044" spc="61">
              <a:solidFill>
                <a:srgbClr val="FFFFFF"/>
              </a:solidFill>
              <a:latin typeface="Glacial Indifference"/>
            </a:endParaRPr>
          </a:p>
          <a:p>
            <a:pPr marL="441511" lvl="1" indent="-220756" algn="l">
              <a:lnSpc>
                <a:spcPts val="2862"/>
              </a:lnSpc>
              <a:buFont typeface="Arial"/>
              <a:buChar char="•"/>
            </a:pPr>
            <a:r>
              <a:rPr lang="en-US" sz="2044" spc="61">
                <a:solidFill>
                  <a:srgbClr val="FFFFFF"/>
                </a:solidFill>
                <a:latin typeface="Glacial Indifference"/>
              </a:rPr>
              <a:t>Employees are placed in suitable positions that accommodate their physical limitations</a:t>
            </a:r>
          </a:p>
          <a:p>
            <a:pPr algn="l">
              <a:lnSpc>
                <a:spcPts val="2862"/>
              </a:lnSpc>
            </a:pPr>
            <a:endParaRPr lang="en-US" sz="2044" spc="61">
              <a:solidFill>
                <a:srgbClr val="FFFFFF"/>
              </a:solidFill>
              <a:latin typeface="Glacial Indifferenc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000625" y="-389859"/>
            <a:ext cx="2543012" cy="2543012"/>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4AAD"/>
            </a:solidFill>
          </p:spPr>
          <p:txBody>
            <a:bodyPr/>
            <a:lstStyle/>
            <a:p>
              <a:endParaRPr lang="en-US"/>
            </a:p>
          </p:txBody>
        </p:sp>
      </p:grpSp>
      <p:grpSp>
        <p:nvGrpSpPr>
          <p:cNvPr id="4" name="Group 4"/>
          <p:cNvGrpSpPr/>
          <p:nvPr/>
        </p:nvGrpSpPr>
        <p:grpSpPr>
          <a:xfrm>
            <a:off x="1704874" y="-428592"/>
            <a:ext cx="4086192" cy="4086192"/>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869" b="-5869"/>
              </a:stretch>
            </a:blipFill>
          </p:spPr>
          <p:txBody>
            <a:bodyPr/>
            <a:lstStyle/>
            <a:p>
              <a:endParaRPr lang="en-US"/>
            </a:p>
          </p:txBody>
        </p:sp>
      </p:grpSp>
      <p:sp>
        <p:nvSpPr>
          <p:cNvPr id="6" name="Freeform 6"/>
          <p:cNvSpPr/>
          <p:nvPr/>
        </p:nvSpPr>
        <p:spPr>
          <a:xfrm>
            <a:off x="-1009650" y="-876300"/>
            <a:ext cx="3515894" cy="3515894"/>
          </a:xfrm>
          <a:custGeom>
            <a:avLst/>
            <a:gdLst/>
            <a:ahLst/>
            <a:cxnLst/>
            <a:rect l="l" t="t" r="r" b="b"/>
            <a:pathLst>
              <a:path w="3515894" h="3515894">
                <a:moveTo>
                  <a:pt x="0" y="0"/>
                </a:moveTo>
                <a:lnTo>
                  <a:pt x="3515894" y="0"/>
                </a:lnTo>
                <a:lnTo>
                  <a:pt x="3515894" y="3515894"/>
                </a:lnTo>
                <a:lnTo>
                  <a:pt x="0" y="3515894"/>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US"/>
          </a:p>
        </p:txBody>
      </p:sp>
      <p:sp>
        <p:nvSpPr>
          <p:cNvPr id="7" name="Freeform 7"/>
          <p:cNvSpPr/>
          <p:nvPr/>
        </p:nvSpPr>
        <p:spPr>
          <a:xfrm>
            <a:off x="6829425" y="-609600"/>
            <a:ext cx="3515894" cy="3515894"/>
          </a:xfrm>
          <a:custGeom>
            <a:avLst/>
            <a:gdLst/>
            <a:ahLst/>
            <a:cxnLst/>
            <a:rect l="l" t="t" r="r" b="b"/>
            <a:pathLst>
              <a:path w="3515894" h="3515894">
                <a:moveTo>
                  <a:pt x="0" y="0"/>
                </a:moveTo>
                <a:lnTo>
                  <a:pt x="3515894" y="0"/>
                </a:lnTo>
                <a:lnTo>
                  <a:pt x="3515894" y="3515894"/>
                </a:lnTo>
                <a:lnTo>
                  <a:pt x="0" y="3515894"/>
                </a:lnTo>
                <a:lnTo>
                  <a:pt x="0" y="0"/>
                </a:lnTo>
                <a:close/>
              </a:path>
            </a:pathLst>
          </a:custGeom>
          <a:blipFill>
            <a:blip r:embed="rId5">
              <a:extLst>
                <a:ext uri="{96DAC541-7B7A-43D3-8B79-37D633B846F1}">
                  <asvg:svgBlip xmlns:asvg="http://schemas.microsoft.com/office/drawing/2016/SVG/main" r:embed="rId6"/>
                </a:ext>
              </a:extLst>
            </a:blip>
            <a:stretch>
              <a:fillRect l="-271" r="-271"/>
            </a:stretch>
          </a:blipFill>
        </p:spPr>
        <p:txBody>
          <a:bodyPr/>
          <a:lstStyle/>
          <a:p>
            <a:endParaRPr lang="en-US"/>
          </a:p>
        </p:txBody>
      </p:sp>
      <p:grpSp>
        <p:nvGrpSpPr>
          <p:cNvPr id="8" name="Group 8"/>
          <p:cNvGrpSpPr/>
          <p:nvPr/>
        </p:nvGrpSpPr>
        <p:grpSpPr>
          <a:xfrm>
            <a:off x="1263975" y="5118117"/>
            <a:ext cx="4546142" cy="450817"/>
            <a:chOff x="0" y="0"/>
            <a:chExt cx="6061522" cy="601089"/>
          </a:xfrm>
        </p:grpSpPr>
        <p:sp>
          <p:nvSpPr>
            <p:cNvPr id="9" name="Freeform 9"/>
            <p:cNvSpPr/>
            <p:nvPr/>
          </p:nvSpPr>
          <p:spPr>
            <a:xfrm>
              <a:off x="0" y="0"/>
              <a:ext cx="601089" cy="601089"/>
            </a:xfrm>
            <a:custGeom>
              <a:avLst/>
              <a:gdLst/>
              <a:ahLst/>
              <a:cxnLst/>
              <a:rect l="l" t="t" r="r" b="b"/>
              <a:pathLst>
                <a:path w="601089" h="601089">
                  <a:moveTo>
                    <a:pt x="0" y="0"/>
                  </a:moveTo>
                  <a:lnTo>
                    <a:pt x="601089" y="0"/>
                  </a:lnTo>
                  <a:lnTo>
                    <a:pt x="601089" y="601089"/>
                  </a:lnTo>
                  <a:lnTo>
                    <a:pt x="0" y="60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905322" y="99207"/>
              <a:ext cx="5156200" cy="439928"/>
            </a:xfrm>
            <a:prstGeom prst="rect">
              <a:avLst/>
            </a:prstGeom>
          </p:spPr>
          <p:txBody>
            <a:bodyPr lIns="0" tIns="0" rIns="0" bIns="0" rtlCol="0" anchor="t">
              <a:spAutoFit/>
            </a:bodyPr>
            <a:lstStyle/>
            <a:p>
              <a:pPr algn="l">
                <a:lnSpc>
                  <a:spcPts val="2813"/>
                </a:lnSpc>
              </a:pPr>
              <a:r>
                <a:rPr lang="en-US" sz="2009" spc="60">
                  <a:solidFill>
                    <a:srgbClr val="333330"/>
                  </a:solidFill>
                  <a:latin typeface="Glacial Indifference"/>
                </a:rPr>
                <a:t>Saves Money</a:t>
              </a:r>
            </a:p>
          </p:txBody>
        </p:sp>
      </p:grpSp>
      <p:grpSp>
        <p:nvGrpSpPr>
          <p:cNvPr id="11" name="Group 11"/>
          <p:cNvGrpSpPr/>
          <p:nvPr/>
        </p:nvGrpSpPr>
        <p:grpSpPr>
          <a:xfrm>
            <a:off x="1263975" y="5830871"/>
            <a:ext cx="4546142" cy="450817"/>
            <a:chOff x="0" y="0"/>
            <a:chExt cx="6061522" cy="601089"/>
          </a:xfrm>
        </p:grpSpPr>
        <p:sp>
          <p:nvSpPr>
            <p:cNvPr id="12" name="Freeform 12"/>
            <p:cNvSpPr/>
            <p:nvPr/>
          </p:nvSpPr>
          <p:spPr>
            <a:xfrm>
              <a:off x="0" y="0"/>
              <a:ext cx="601089" cy="601089"/>
            </a:xfrm>
            <a:custGeom>
              <a:avLst/>
              <a:gdLst/>
              <a:ahLst/>
              <a:cxnLst/>
              <a:rect l="l" t="t" r="r" b="b"/>
              <a:pathLst>
                <a:path w="601089" h="601089">
                  <a:moveTo>
                    <a:pt x="0" y="0"/>
                  </a:moveTo>
                  <a:lnTo>
                    <a:pt x="601089" y="0"/>
                  </a:lnTo>
                  <a:lnTo>
                    <a:pt x="601089" y="601089"/>
                  </a:lnTo>
                  <a:lnTo>
                    <a:pt x="0" y="60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905322" y="99207"/>
              <a:ext cx="5156200" cy="439928"/>
            </a:xfrm>
            <a:prstGeom prst="rect">
              <a:avLst/>
            </a:prstGeom>
          </p:spPr>
          <p:txBody>
            <a:bodyPr lIns="0" tIns="0" rIns="0" bIns="0" rtlCol="0" anchor="t">
              <a:spAutoFit/>
            </a:bodyPr>
            <a:lstStyle/>
            <a:p>
              <a:pPr algn="l">
                <a:lnSpc>
                  <a:spcPts val="2813"/>
                </a:lnSpc>
              </a:pPr>
              <a:r>
                <a:rPr lang="en-US" sz="2009" spc="60">
                  <a:solidFill>
                    <a:srgbClr val="333330"/>
                  </a:solidFill>
                  <a:latin typeface="Glacial Indifference"/>
                </a:rPr>
                <a:t>Enhances Recovery</a:t>
              </a:r>
            </a:p>
          </p:txBody>
        </p:sp>
      </p:grpSp>
      <p:grpSp>
        <p:nvGrpSpPr>
          <p:cNvPr id="14" name="Group 14"/>
          <p:cNvGrpSpPr/>
          <p:nvPr/>
        </p:nvGrpSpPr>
        <p:grpSpPr>
          <a:xfrm>
            <a:off x="5000625" y="5846240"/>
            <a:ext cx="4546142" cy="450817"/>
            <a:chOff x="0" y="0"/>
            <a:chExt cx="6061522" cy="601089"/>
          </a:xfrm>
        </p:grpSpPr>
        <p:sp>
          <p:nvSpPr>
            <p:cNvPr id="15" name="Freeform 15"/>
            <p:cNvSpPr/>
            <p:nvPr/>
          </p:nvSpPr>
          <p:spPr>
            <a:xfrm>
              <a:off x="0" y="0"/>
              <a:ext cx="601089" cy="601089"/>
            </a:xfrm>
            <a:custGeom>
              <a:avLst/>
              <a:gdLst/>
              <a:ahLst/>
              <a:cxnLst/>
              <a:rect l="l" t="t" r="r" b="b"/>
              <a:pathLst>
                <a:path w="601089" h="601089">
                  <a:moveTo>
                    <a:pt x="0" y="0"/>
                  </a:moveTo>
                  <a:lnTo>
                    <a:pt x="601089" y="0"/>
                  </a:lnTo>
                  <a:lnTo>
                    <a:pt x="601089" y="601089"/>
                  </a:lnTo>
                  <a:lnTo>
                    <a:pt x="0" y="60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905322" y="99207"/>
              <a:ext cx="5156200" cy="439928"/>
            </a:xfrm>
            <a:prstGeom prst="rect">
              <a:avLst/>
            </a:prstGeom>
          </p:spPr>
          <p:txBody>
            <a:bodyPr lIns="0" tIns="0" rIns="0" bIns="0" rtlCol="0" anchor="t">
              <a:spAutoFit/>
            </a:bodyPr>
            <a:lstStyle/>
            <a:p>
              <a:pPr algn="l">
                <a:lnSpc>
                  <a:spcPts val="2813"/>
                </a:lnSpc>
              </a:pPr>
              <a:r>
                <a:rPr lang="en-US" sz="2009" spc="60">
                  <a:solidFill>
                    <a:srgbClr val="333330"/>
                  </a:solidFill>
                  <a:latin typeface="Glacial Indifference"/>
                </a:rPr>
                <a:t>Encourages teamwork</a:t>
              </a:r>
            </a:p>
          </p:txBody>
        </p:sp>
      </p:grpSp>
      <p:grpSp>
        <p:nvGrpSpPr>
          <p:cNvPr id="17" name="Group 17"/>
          <p:cNvGrpSpPr/>
          <p:nvPr/>
        </p:nvGrpSpPr>
        <p:grpSpPr>
          <a:xfrm>
            <a:off x="1263975" y="6543625"/>
            <a:ext cx="4546142" cy="450817"/>
            <a:chOff x="0" y="0"/>
            <a:chExt cx="6061522" cy="601089"/>
          </a:xfrm>
        </p:grpSpPr>
        <p:sp>
          <p:nvSpPr>
            <p:cNvPr id="18" name="Freeform 18"/>
            <p:cNvSpPr/>
            <p:nvPr/>
          </p:nvSpPr>
          <p:spPr>
            <a:xfrm>
              <a:off x="0" y="0"/>
              <a:ext cx="601089" cy="601089"/>
            </a:xfrm>
            <a:custGeom>
              <a:avLst/>
              <a:gdLst/>
              <a:ahLst/>
              <a:cxnLst/>
              <a:rect l="l" t="t" r="r" b="b"/>
              <a:pathLst>
                <a:path w="601089" h="601089">
                  <a:moveTo>
                    <a:pt x="0" y="0"/>
                  </a:moveTo>
                  <a:lnTo>
                    <a:pt x="601089" y="0"/>
                  </a:lnTo>
                  <a:lnTo>
                    <a:pt x="601089" y="601089"/>
                  </a:lnTo>
                  <a:lnTo>
                    <a:pt x="0" y="60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905322" y="99207"/>
              <a:ext cx="5156200" cy="439928"/>
            </a:xfrm>
            <a:prstGeom prst="rect">
              <a:avLst/>
            </a:prstGeom>
          </p:spPr>
          <p:txBody>
            <a:bodyPr lIns="0" tIns="0" rIns="0" bIns="0" rtlCol="0" anchor="t">
              <a:spAutoFit/>
            </a:bodyPr>
            <a:lstStyle/>
            <a:p>
              <a:pPr algn="l">
                <a:lnSpc>
                  <a:spcPts val="2813"/>
                </a:lnSpc>
              </a:pPr>
              <a:r>
                <a:rPr lang="en-US" sz="2009" spc="60">
                  <a:solidFill>
                    <a:srgbClr val="333330"/>
                  </a:solidFill>
                  <a:latin typeface="Glacial Indifference"/>
                </a:rPr>
                <a:t>Increases self-esteem</a:t>
              </a:r>
            </a:p>
          </p:txBody>
        </p:sp>
      </p:grpSp>
      <p:sp>
        <p:nvSpPr>
          <p:cNvPr id="20" name="TextBox 20"/>
          <p:cNvSpPr txBox="1"/>
          <p:nvPr/>
        </p:nvSpPr>
        <p:spPr>
          <a:xfrm>
            <a:off x="914400" y="4109610"/>
            <a:ext cx="7943850" cy="741807"/>
          </a:xfrm>
          <a:prstGeom prst="rect">
            <a:avLst/>
          </a:prstGeom>
        </p:spPr>
        <p:txBody>
          <a:bodyPr lIns="0" tIns="0" rIns="0" bIns="0" rtlCol="0" anchor="t">
            <a:spAutoFit/>
          </a:bodyPr>
          <a:lstStyle/>
          <a:p>
            <a:pPr algn="ctr">
              <a:lnSpc>
                <a:spcPts val="4830"/>
              </a:lnSpc>
            </a:pPr>
            <a:r>
              <a:rPr lang="en-US" sz="4830">
                <a:solidFill>
                  <a:srgbClr val="004AAD"/>
                </a:solidFill>
                <a:latin typeface="Aleo Bold"/>
              </a:rPr>
              <a:t>Return to Work Benefits</a:t>
            </a:r>
          </a:p>
        </p:txBody>
      </p:sp>
      <p:grpSp>
        <p:nvGrpSpPr>
          <p:cNvPr id="21" name="Group 21"/>
          <p:cNvGrpSpPr/>
          <p:nvPr/>
        </p:nvGrpSpPr>
        <p:grpSpPr>
          <a:xfrm>
            <a:off x="5000625" y="5118117"/>
            <a:ext cx="5719065" cy="614905"/>
            <a:chOff x="0" y="0"/>
            <a:chExt cx="7625420" cy="819873"/>
          </a:xfrm>
        </p:grpSpPr>
        <p:sp>
          <p:nvSpPr>
            <p:cNvPr id="22" name="Freeform 22"/>
            <p:cNvSpPr/>
            <p:nvPr/>
          </p:nvSpPr>
          <p:spPr>
            <a:xfrm>
              <a:off x="0" y="0"/>
              <a:ext cx="601089" cy="601089"/>
            </a:xfrm>
            <a:custGeom>
              <a:avLst/>
              <a:gdLst/>
              <a:ahLst/>
              <a:cxnLst/>
              <a:rect l="l" t="t" r="r" b="b"/>
              <a:pathLst>
                <a:path w="601089" h="601089">
                  <a:moveTo>
                    <a:pt x="0" y="0"/>
                  </a:moveTo>
                  <a:lnTo>
                    <a:pt x="601089" y="0"/>
                  </a:lnTo>
                  <a:lnTo>
                    <a:pt x="601089" y="601089"/>
                  </a:lnTo>
                  <a:lnTo>
                    <a:pt x="0" y="60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23"/>
            <p:cNvSpPr txBox="1"/>
            <p:nvPr/>
          </p:nvSpPr>
          <p:spPr>
            <a:xfrm>
              <a:off x="889385" y="28384"/>
              <a:ext cx="6736035" cy="791489"/>
            </a:xfrm>
            <a:prstGeom prst="rect">
              <a:avLst/>
            </a:prstGeom>
          </p:spPr>
          <p:txBody>
            <a:bodyPr lIns="0" tIns="0" rIns="0" bIns="0" rtlCol="0" anchor="t">
              <a:spAutoFit/>
            </a:bodyPr>
            <a:lstStyle/>
            <a:p>
              <a:pPr algn="l">
                <a:lnSpc>
                  <a:spcPts val="2331"/>
                </a:lnSpc>
              </a:pPr>
              <a:r>
                <a:rPr lang="en-US" sz="2009" spc="60">
                  <a:solidFill>
                    <a:srgbClr val="333330"/>
                  </a:solidFill>
                  <a:latin typeface="Glacial Indifference"/>
                </a:rPr>
                <a:t>Increases morale among </a:t>
              </a:r>
            </a:p>
            <a:p>
              <a:pPr algn="l">
                <a:lnSpc>
                  <a:spcPts val="2331"/>
                </a:lnSpc>
              </a:pPr>
              <a:r>
                <a:rPr lang="en-US" sz="2009" spc="60">
                  <a:solidFill>
                    <a:srgbClr val="333330"/>
                  </a:solidFill>
                  <a:latin typeface="Glacial Indifference"/>
                </a:rPr>
                <a:t>entire workforce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74976" y="2319126"/>
            <a:ext cx="4485423" cy="531709"/>
          </a:xfrm>
          <a:prstGeom prst="rect">
            <a:avLst/>
          </a:prstGeom>
        </p:spPr>
        <p:txBody>
          <a:bodyPr lIns="0" tIns="0" rIns="0" bIns="0" rtlCol="0" anchor="t">
            <a:spAutoFit/>
          </a:bodyPr>
          <a:lstStyle/>
          <a:p>
            <a:pPr algn="r">
              <a:lnSpc>
                <a:spcPts val="4363"/>
              </a:lnSpc>
              <a:spcBef>
                <a:spcPct val="0"/>
              </a:spcBef>
            </a:pPr>
            <a:r>
              <a:rPr lang="en-US" sz="3116">
                <a:solidFill>
                  <a:srgbClr val="000000"/>
                </a:solidFill>
                <a:latin typeface="Garet ExtraBold"/>
              </a:rPr>
              <a:t>Joe Semptimphelter</a:t>
            </a:r>
          </a:p>
        </p:txBody>
      </p:sp>
      <p:sp>
        <p:nvSpPr>
          <p:cNvPr id="3" name="TextBox 3"/>
          <p:cNvSpPr txBox="1"/>
          <p:nvPr/>
        </p:nvSpPr>
        <p:spPr>
          <a:xfrm>
            <a:off x="4369580" y="3276600"/>
            <a:ext cx="4890819" cy="701258"/>
          </a:xfrm>
          <a:prstGeom prst="rect">
            <a:avLst/>
          </a:prstGeom>
        </p:spPr>
        <p:txBody>
          <a:bodyPr lIns="0" tIns="0" rIns="0" bIns="0" rtlCol="0" anchor="t">
            <a:spAutoFit/>
          </a:bodyPr>
          <a:lstStyle/>
          <a:p>
            <a:pPr algn="r">
              <a:lnSpc>
                <a:spcPts val="2822"/>
              </a:lnSpc>
            </a:pPr>
            <a:r>
              <a:rPr lang="en-US" sz="2016">
                <a:solidFill>
                  <a:srgbClr val="000000"/>
                </a:solidFill>
                <a:latin typeface="Garet 1 Light"/>
              </a:rPr>
              <a:t>Sr. Business Development Specialist</a:t>
            </a:r>
          </a:p>
          <a:p>
            <a:pPr algn="r">
              <a:lnSpc>
                <a:spcPts val="2822"/>
              </a:lnSpc>
              <a:spcBef>
                <a:spcPct val="0"/>
              </a:spcBef>
            </a:pPr>
            <a:r>
              <a:rPr lang="en-US" sz="2016">
                <a:solidFill>
                  <a:srgbClr val="000000"/>
                </a:solidFill>
                <a:latin typeface="Garet 1 Light"/>
              </a:rPr>
              <a:t>NJSIG</a:t>
            </a:r>
          </a:p>
        </p:txBody>
      </p:sp>
      <p:sp>
        <p:nvSpPr>
          <p:cNvPr id="4" name="AutoShape 4"/>
          <p:cNvSpPr/>
          <p:nvPr/>
        </p:nvSpPr>
        <p:spPr>
          <a:xfrm rot="5400000">
            <a:off x="-2822910" y="789732"/>
            <a:ext cx="9753600" cy="4107780"/>
          </a:xfrm>
          <a:prstGeom prst="rect">
            <a:avLst/>
          </a:prstGeom>
          <a:solidFill>
            <a:srgbClr val="495D88"/>
          </a:solidFill>
        </p:spPr>
        <p:txBody>
          <a:bodyPr/>
          <a:lstStyle/>
          <a:p>
            <a:endParaRPr lang="en-US"/>
          </a:p>
        </p:txBody>
      </p:sp>
      <p:sp>
        <p:nvSpPr>
          <p:cNvPr id="5" name="AutoShape 5"/>
          <p:cNvSpPr/>
          <p:nvPr/>
        </p:nvSpPr>
        <p:spPr>
          <a:xfrm>
            <a:off x="0" y="6083908"/>
            <a:ext cx="9753600" cy="316892"/>
          </a:xfrm>
          <a:prstGeom prst="rect">
            <a:avLst/>
          </a:prstGeom>
          <a:solidFill>
            <a:srgbClr val="FBDD67"/>
          </a:solidFill>
        </p:spPr>
        <p:txBody>
          <a:bodyPr/>
          <a:lstStyle/>
          <a:p>
            <a:endParaRPr lang="en-US"/>
          </a:p>
        </p:txBody>
      </p:sp>
      <p:sp>
        <p:nvSpPr>
          <p:cNvPr id="6" name="Freeform 6"/>
          <p:cNvSpPr/>
          <p:nvPr/>
        </p:nvSpPr>
        <p:spPr>
          <a:xfrm>
            <a:off x="6002183" y="365873"/>
            <a:ext cx="1856968" cy="731294"/>
          </a:xfrm>
          <a:custGeom>
            <a:avLst/>
            <a:gdLst/>
            <a:ahLst/>
            <a:cxnLst/>
            <a:rect l="l" t="t" r="r" b="b"/>
            <a:pathLst>
              <a:path w="1856968" h="731294">
                <a:moveTo>
                  <a:pt x="0" y="0"/>
                </a:moveTo>
                <a:lnTo>
                  <a:pt x="1856968" y="0"/>
                </a:lnTo>
                <a:lnTo>
                  <a:pt x="1856968" y="731294"/>
                </a:lnTo>
                <a:lnTo>
                  <a:pt x="0" y="73129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17622" y="2690117"/>
            <a:ext cx="3085275" cy="3085275"/>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grpSp>
        <p:nvGrpSpPr>
          <p:cNvPr id="4" name="Group 4"/>
          <p:cNvGrpSpPr>
            <a:grpSpLocks noChangeAspect="1"/>
          </p:cNvGrpSpPr>
          <p:nvPr/>
        </p:nvGrpSpPr>
        <p:grpSpPr>
          <a:xfrm>
            <a:off x="9321764" y="0"/>
            <a:ext cx="3085275" cy="3085275"/>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
        <p:nvSpPr>
          <p:cNvPr id="6" name="Freeform 6"/>
          <p:cNvSpPr/>
          <p:nvPr/>
        </p:nvSpPr>
        <p:spPr>
          <a:xfrm>
            <a:off x="-2204556" y="1032553"/>
            <a:ext cx="3436938" cy="3436938"/>
          </a:xfrm>
          <a:custGeom>
            <a:avLst/>
            <a:gdLst/>
            <a:ahLst/>
            <a:cxnLst/>
            <a:rect l="l" t="t" r="r" b="b"/>
            <a:pathLst>
              <a:path w="3436938" h="3436938">
                <a:moveTo>
                  <a:pt x="0" y="0"/>
                </a:moveTo>
                <a:lnTo>
                  <a:pt x="3436938" y="0"/>
                </a:lnTo>
                <a:lnTo>
                  <a:pt x="3436938" y="3436938"/>
                </a:lnTo>
                <a:lnTo>
                  <a:pt x="0" y="3436938"/>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7" name="TextBox 7"/>
          <p:cNvSpPr txBox="1"/>
          <p:nvPr/>
        </p:nvSpPr>
        <p:spPr>
          <a:xfrm>
            <a:off x="621194" y="1951563"/>
            <a:ext cx="8447030" cy="3151888"/>
          </a:xfrm>
          <a:prstGeom prst="rect">
            <a:avLst/>
          </a:prstGeom>
        </p:spPr>
        <p:txBody>
          <a:bodyPr lIns="0" tIns="0" rIns="0" bIns="0" rtlCol="0" anchor="t">
            <a:spAutoFit/>
          </a:bodyPr>
          <a:lstStyle/>
          <a:p>
            <a:pPr marL="477407" lvl="1" indent="-238703" algn="l">
              <a:lnSpc>
                <a:spcPts val="3095"/>
              </a:lnSpc>
              <a:buFont typeface="Arial"/>
              <a:buChar char="•"/>
            </a:pPr>
            <a:r>
              <a:rPr lang="en-US" sz="2211" spc="66" dirty="0">
                <a:solidFill>
                  <a:srgbClr val="FFFFFF"/>
                </a:solidFill>
                <a:latin typeface="Glacial Indifference"/>
              </a:rPr>
              <a:t>District should create a comprehensive modified duty/return to work policy tailored to the specific needs of the district and their employees.</a:t>
            </a:r>
          </a:p>
          <a:p>
            <a:pPr marL="477407" lvl="1" indent="-238703" algn="l">
              <a:lnSpc>
                <a:spcPts val="3095"/>
              </a:lnSpc>
              <a:buFont typeface="Arial"/>
              <a:buChar char="•"/>
            </a:pPr>
            <a:r>
              <a:rPr lang="en-US" sz="2211" spc="66" dirty="0">
                <a:solidFill>
                  <a:srgbClr val="FFFFFF"/>
                </a:solidFill>
                <a:latin typeface="Glacial Indifference"/>
              </a:rPr>
              <a:t>Discuss strategies for return-to-work plans.</a:t>
            </a:r>
          </a:p>
          <a:p>
            <a:pPr marL="477407" lvl="1" indent="-238703" algn="l">
              <a:lnSpc>
                <a:spcPts val="3095"/>
              </a:lnSpc>
              <a:buFont typeface="Arial"/>
              <a:buChar char="•"/>
            </a:pPr>
            <a:r>
              <a:rPr lang="en-US" sz="2211" spc="66" dirty="0">
                <a:solidFill>
                  <a:srgbClr val="FFFFFF"/>
                </a:solidFill>
                <a:latin typeface="Glacial Indifference"/>
              </a:rPr>
              <a:t>Plan and execute communication between HR, supervisors, and staff safeguarding employee’s abilities and limitations and encouraging collaboration.</a:t>
            </a:r>
          </a:p>
          <a:p>
            <a:pPr marL="477407" lvl="1" indent="-238703" algn="l">
              <a:lnSpc>
                <a:spcPts val="3095"/>
              </a:lnSpc>
              <a:buFont typeface="Arial"/>
              <a:buChar char="•"/>
            </a:pPr>
            <a:r>
              <a:rPr lang="en-US" sz="2211" spc="66" dirty="0">
                <a:solidFill>
                  <a:srgbClr val="FFFFFF"/>
                </a:solidFill>
                <a:latin typeface="Glacial Indifference"/>
              </a:rPr>
              <a:t>Remain consistent and positive!</a:t>
            </a:r>
          </a:p>
        </p:txBody>
      </p:sp>
      <p:sp>
        <p:nvSpPr>
          <p:cNvPr id="8" name="Freeform 8"/>
          <p:cNvSpPr/>
          <p:nvPr/>
        </p:nvSpPr>
        <p:spPr>
          <a:xfrm>
            <a:off x="8877835" y="1032553"/>
            <a:ext cx="3436938" cy="3436938"/>
          </a:xfrm>
          <a:custGeom>
            <a:avLst/>
            <a:gdLst/>
            <a:ahLst/>
            <a:cxnLst/>
            <a:rect l="l" t="t" r="r" b="b"/>
            <a:pathLst>
              <a:path w="3436938" h="3436938">
                <a:moveTo>
                  <a:pt x="0" y="0"/>
                </a:moveTo>
                <a:lnTo>
                  <a:pt x="3436938" y="0"/>
                </a:lnTo>
                <a:lnTo>
                  <a:pt x="3436938" y="3436938"/>
                </a:lnTo>
                <a:lnTo>
                  <a:pt x="0" y="3436938"/>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9" name="Freeform 9"/>
          <p:cNvSpPr/>
          <p:nvPr/>
        </p:nvSpPr>
        <p:spPr>
          <a:xfrm>
            <a:off x="4844709" y="5171997"/>
            <a:ext cx="4735646" cy="2143203"/>
          </a:xfrm>
          <a:custGeom>
            <a:avLst/>
            <a:gdLst/>
            <a:ahLst/>
            <a:cxnLst/>
            <a:rect l="l" t="t" r="r" b="b"/>
            <a:pathLst>
              <a:path w="4735646" h="2143203">
                <a:moveTo>
                  <a:pt x="0" y="0"/>
                </a:moveTo>
                <a:lnTo>
                  <a:pt x="4735646" y="0"/>
                </a:lnTo>
                <a:lnTo>
                  <a:pt x="4735646" y="2143203"/>
                </a:lnTo>
                <a:lnTo>
                  <a:pt x="0" y="2143203"/>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554822" y="353594"/>
            <a:ext cx="6648450" cy="1357917"/>
          </a:xfrm>
          <a:prstGeom prst="rect">
            <a:avLst/>
          </a:prstGeom>
        </p:spPr>
        <p:txBody>
          <a:bodyPr lIns="0" tIns="0" rIns="0" bIns="0" rtlCol="0" anchor="t">
            <a:spAutoFit/>
          </a:bodyPr>
          <a:lstStyle/>
          <a:p>
            <a:pPr algn="ctr">
              <a:lnSpc>
                <a:spcPts val="5029"/>
              </a:lnSpc>
            </a:pPr>
            <a:r>
              <a:rPr lang="en-US" sz="4226">
                <a:solidFill>
                  <a:srgbClr val="FFDE59"/>
                </a:solidFill>
                <a:latin typeface="Aleo Bold"/>
              </a:rPr>
              <a:t>Working in Partnership</a:t>
            </a:r>
          </a:p>
          <a:p>
            <a:pPr algn="ctr">
              <a:lnSpc>
                <a:spcPts val="5029"/>
              </a:lnSpc>
            </a:pPr>
            <a:r>
              <a:rPr lang="en-US" sz="4226">
                <a:solidFill>
                  <a:srgbClr val="FFDE59"/>
                </a:solidFill>
                <a:latin typeface="Aleo Bold Italics"/>
              </a:rPr>
              <a:t>Help us help you!</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Freeform 2"/>
          <p:cNvSpPr/>
          <p:nvPr/>
        </p:nvSpPr>
        <p:spPr>
          <a:xfrm>
            <a:off x="-628650" y="4178438"/>
            <a:ext cx="10744865" cy="249410"/>
          </a:xfrm>
          <a:custGeom>
            <a:avLst/>
            <a:gdLst/>
            <a:ahLst/>
            <a:cxnLst/>
            <a:rect l="l" t="t" r="r" b="b"/>
            <a:pathLst>
              <a:path w="10744865" h="249410">
                <a:moveTo>
                  <a:pt x="0" y="0"/>
                </a:moveTo>
                <a:lnTo>
                  <a:pt x="10744865" y="0"/>
                </a:lnTo>
                <a:lnTo>
                  <a:pt x="10744865" y="249410"/>
                </a:lnTo>
                <a:lnTo>
                  <a:pt x="0" y="249410"/>
                </a:lnTo>
                <a:lnTo>
                  <a:pt x="0" y="0"/>
                </a:lnTo>
                <a:close/>
              </a:path>
            </a:pathLst>
          </a:custGeom>
          <a:blipFill>
            <a:blip r:embed="rId2">
              <a:extLst>
                <a:ext uri="{96DAC541-7B7A-43D3-8B79-37D633B846F1}">
                  <asvg:svgBlip xmlns:asvg="http://schemas.microsoft.com/office/drawing/2016/SVG/main" r:embed="rId3"/>
                </a:ext>
              </a:extLst>
            </a:blip>
            <a:stretch>
              <a:fillRect t="-2104059" b="-2104059"/>
            </a:stretch>
          </a:blipFill>
        </p:spPr>
        <p:txBody>
          <a:bodyPr/>
          <a:lstStyle/>
          <a:p>
            <a:endParaRPr lang="en-US"/>
          </a:p>
        </p:txBody>
      </p:sp>
      <p:sp>
        <p:nvSpPr>
          <p:cNvPr id="3" name="TextBox 3"/>
          <p:cNvSpPr txBox="1"/>
          <p:nvPr/>
        </p:nvSpPr>
        <p:spPr>
          <a:xfrm>
            <a:off x="809625" y="1547336"/>
            <a:ext cx="8229600" cy="1351407"/>
          </a:xfrm>
          <a:prstGeom prst="rect">
            <a:avLst/>
          </a:prstGeom>
        </p:spPr>
        <p:txBody>
          <a:bodyPr lIns="0" tIns="0" rIns="0" bIns="0" rtlCol="0" anchor="t">
            <a:spAutoFit/>
          </a:bodyPr>
          <a:lstStyle/>
          <a:p>
            <a:pPr algn="ctr">
              <a:lnSpc>
                <a:spcPts val="4830"/>
              </a:lnSpc>
            </a:pPr>
            <a:r>
              <a:rPr lang="en-US" sz="4830">
                <a:solidFill>
                  <a:srgbClr val="020202"/>
                </a:solidFill>
                <a:latin typeface="Aleo Bold"/>
              </a:rPr>
              <a:t>Establishing a</a:t>
            </a:r>
          </a:p>
          <a:p>
            <a:pPr algn="ctr">
              <a:lnSpc>
                <a:spcPts val="4830"/>
              </a:lnSpc>
            </a:pPr>
            <a:r>
              <a:rPr lang="en-US" sz="4830">
                <a:solidFill>
                  <a:srgbClr val="020202"/>
                </a:solidFill>
                <a:latin typeface="Aleo Bold"/>
              </a:rPr>
              <a:t>Return to Work Program </a:t>
            </a:r>
          </a:p>
        </p:txBody>
      </p:sp>
      <p:sp>
        <p:nvSpPr>
          <p:cNvPr id="4" name="TextBox 4"/>
          <p:cNvSpPr txBox="1"/>
          <p:nvPr/>
        </p:nvSpPr>
        <p:spPr>
          <a:xfrm>
            <a:off x="861416" y="4917553"/>
            <a:ext cx="1809750" cy="844931"/>
          </a:xfrm>
          <a:prstGeom prst="rect">
            <a:avLst/>
          </a:prstGeom>
        </p:spPr>
        <p:txBody>
          <a:bodyPr lIns="0" tIns="0" rIns="0" bIns="0" rtlCol="0" anchor="t">
            <a:spAutoFit/>
          </a:bodyPr>
          <a:lstStyle/>
          <a:p>
            <a:pPr algn="ctr">
              <a:lnSpc>
                <a:spcPts val="2253"/>
              </a:lnSpc>
            </a:pPr>
            <a:r>
              <a:rPr lang="en-US" sz="1609" spc="48">
                <a:solidFill>
                  <a:srgbClr val="020202"/>
                </a:solidFill>
                <a:latin typeface="Glacial Indifference"/>
              </a:rPr>
              <a:t>Clearly outline the district’s position on modified duty</a:t>
            </a:r>
          </a:p>
        </p:txBody>
      </p:sp>
      <p:sp>
        <p:nvSpPr>
          <p:cNvPr id="5" name="Freeform 5"/>
          <p:cNvSpPr/>
          <p:nvPr/>
        </p:nvSpPr>
        <p:spPr>
          <a:xfrm>
            <a:off x="1338215" y="3926858"/>
            <a:ext cx="752570" cy="752570"/>
          </a:xfrm>
          <a:custGeom>
            <a:avLst/>
            <a:gdLst/>
            <a:ahLst/>
            <a:cxnLst/>
            <a:rect l="l" t="t" r="r" b="b"/>
            <a:pathLst>
              <a:path w="752570" h="752570">
                <a:moveTo>
                  <a:pt x="0" y="0"/>
                </a:moveTo>
                <a:lnTo>
                  <a:pt x="752570" y="0"/>
                </a:lnTo>
                <a:lnTo>
                  <a:pt x="752570" y="752570"/>
                </a:lnTo>
                <a:lnTo>
                  <a:pt x="0" y="752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809625" y="3181613"/>
            <a:ext cx="1809750" cy="433642"/>
          </a:xfrm>
          <a:prstGeom prst="rect">
            <a:avLst/>
          </a:prstGeom>
        </p:spPr>
        <p:txBody>
          <a:bodyPr lIns="0" tIns="0" rIns="0" bIns="0" rtlCol="0" anchor="t">
            <a:spAutoFit/>
          </a:bodyPr>
          <a:lstStyle/>
          <a:p>
            <a:pPr algn="ctr">
              <a:lnSpc>
                <a:spcPts val="2822"/>
              </a:lnSpc>
            </a:pPr>
            <a:r>
              <a:rPr lang="en-US" sz="2822">
                <a:solidFill>
                  <a:srgbClr val="004AAD"/>
                </a:solidFill>
                <a:latin typeface="Aleo Bold"/>
              </a:rPr>
              <a:t>Objective</a:t>
            </a:r>
          </a:p>
        </p:txBody>
      </p:sp>
      <p:sp>
        <p:nvSpPr>
          <p:cNvPr id="7" name="Freeform 7"/>
          <p:cNvSpPr/>
          <p:nvPr/>
        </p:nvSpPr>
        <p:spPr>
          <a:xfrm>
            <a:off x="4490990" y="3926858"/>
            <a:ext cx="752570" cy="752570"/>
          </a:xfrm>
          <a:custGeom>
            <a:avLst/>
            <a:gdLst/>
            <a:ahLst/>
            <a:cxnLst/>
            <a:rect l="l" t="t" r="r" b="b"/>
            <a:pathLst>
              <a:path w="752570" h="752570">
                <a:moveTo>
                  <a:pt x="0" y="0"/>
                </a:moveTo>
                <a:lnTo>
                  <a:pt x="752570" y="0"/>
                </a:lnTo>
                <a:lnTo>
                  <a:pt x="752570" y="752570"/>
                </a:lnTo>
                <a:lnTo>
                  <a:pt x="0" y="752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962400" y="3181613"/>
            <a:ext cx="1809750" cy="433642"/>
          </a:xfrm>
          <a:prstGeom prst="rect">
            <a:avLst/>
          </a:prstGeom>
        </p:spPr>
        <p:txBody>
          <a:bodyPr lIns="0" tIns="0" rIns="0" bIns="0" rtlCol="0" anchor="t">
            <a:spAutoFit/>
          </a:bodyPr>
          <a:lstStyle/>
          <a:p>
            <a:pPr algn="ctr">
              <a:lnSpc>
                <a:spcPts val="2822"/>
              </a:lnSpc>
            </a:pPr>
            <a:r>
              <a:rPr lang="en-US" sz="2822">
                <a:solidFill>
                  <a:srgbClr val="004AAD"/>
                </a:solidFill>
                <a:latin typeface="Aleo Bold"/>
              </a:rPr>
              <a:t>Eligibility</a:t>
            </a:r>
          </a:p>
        </p:txBody>
      </p:sp>
      <p:sp>
        <p:nvSpPr>
          <p:cNvPr id="9" name="TextBox 9"/>
          <p:cNvSpPr txBox="1"/>
          <p:nvPr/>
        </p:nvSpPr>
        <p:spPr>
          <a:xfrm>
            <a:off x="3300866" y="4908028"/>
            <a:ext cx="3247118" cy="2559431"/>
          </a:xfrm>
          <a:prstGeom prst="rect">
            <a:avLst/>
          </a:prstGeom>
        </p:spPr>
        <p:txBody>
          <a:bodyPr lIns="0" tIns="0" rIns="0" bIns="0" rtlCol="0" anchor="t">
            <a:spAutoFit/>
          </a:bodyPr>
          <a:lstStyle/>
          <a:p>
            <a:pPr algn="l">
              <a:lnSpc>
                <a:spcPts val="2254"/>
              </a:lnSpc>
            </a:pPr>
            <a:r>
              <a:rPr lang="en-US" sz="1610" spc="48">
                <a:solidFill>
                  <a:srgbClr val="020202"/>
                </a:solidFill>
                <a:latin typeface="Glacial Indifference"/>
              </a:rPr>
              <a:t>Restrictions will be reviewed (adherence with medical clearance and provide appropriate accommodations) </a:t>
            </a:r>
          </a:p>
          <a:p>
            <a:pPr marL="347600" lvl="1" indent="-173800" algn="l">
              <a:lnSpc>
                <a:spcPts val="2254"/>
              </a:lnSpc>
              <a:buFont typeface="Arial"/>
              <a:buChar char="•"/>
            </a:pPr>
            <a:r>
              <a:rPr lang="en-US" sz="1610" spc="48">
                <a:solidFill>
                  <a:srgbClr val="020202"/>
                </a:solidFill>
                <a:latin typeface="Glacial Indifference"/>
              </a:rPr>
              <a:t>Can be discussed with:</a:t>
            </a:r>
          </a:p>
          <a:p>
            <a:pPr marL="695199" lvl="2" indent="-231733" algn="l">
              <a:lnSpc>
                <a:spcPts val="2254"/>
              </a:lnSpc>
              <a:buFont typeface="Arial"/>
              <a:buChar char="⚬"/>
            </a:pPr>
            <a:r>
              <a:rPr lang="en-US" sz="1610" spc="48">
                <a:solidFill>
                  <a:srgbClr val="020202"/>
                </a:solidFill>
                <a:latin typeface="Glacial Indifference"/>
              </a:rPr>
              <a:t>NJSIG WC Adjuster </a:t>
            </a:r>
          </a:p>
          <a:p>
            <a:pPr marL="695199" lvl="2" indent="-231733" algn="l">
              <a:lnSpc>
                <a:spcPts val="2254"/>
              </a:lnSpc>
              <a:buFont typeface="Arial"/>
              <a:buChar char="⚬"/>
            </a:pPr>
            <a:r>
              <a:rPr lang="en-US" sz="1610" spc="48">
                <a:solidFill>
                  <a:srgbClr val="020202"/>
                </a:solidFill>
                <a:latin typeface="Glacial Indifference"/>
              </a:rPr>
              <a:t>Legal Counsel</a:t>
            </a:r>
          </a:p>
          <a:p>
            <a:pPr marL="695199" lvl="2" indent="-231733" algn="l">
              <a:lnSpc>
                <a:spcPts val="2254"/>
              </a:lnSpc>
              <a:buFont typeface="Arial"/>
              <a:buChar char="⚬"/>
            </a:pPr>
            <a:r>
              <a:rPr lang="en-US" sz="1610" spc="48">
                <a:solidFill>
                  <a:srgbClr val="020202"/>
                </a:solidFill>
                <a:latin typeface="Glacial Indifference"/>
              </a:rPr>
              <a:t>HR/Supervisor</a:t>
            </a:r>
          </a:p>
          <a:p>
            <a:pPr algn="l">
              <a:lnSpc>
                <a:spcPts val="2253"/>
              </a:lnSpc>
            </a:pPr>
            <a:endParaRPr lang="en-US" sz="1610" spc="48">
              <a:solidFill>
                <a:srgbClr val="020202"/>
              </a:solidFill>
              <a:latin typeface="Glacial Indifference"/>
            </a:endParaRPr>
          </a:p>
        </p:txBody>
      </p:sp>
      <p:sp>
        <p:nvSpPr>
          <p:cNvPr id="10" name="Freeform 10"/>
          <p:cNvSpPr/>
          <p:nvPr/>
        </p:nvSpPr>
        <p:spPr>
          <a:xfrm>
            <a:off x="7682317" y="3926858"/>
            <a:ext cx="752570" cy="752570"/>
          </a:xfrm>
          <a:custGeom>
            <a:avLst/>
            <a:gdLst/>
            <a:ahLst/>
            <a:cxnLst/>
            <a:rect l="l" t="t" r="r" b="b"/>
            <a:pathLst>
              <a:path w="752570" h="752570">
                <a:moveTo>
                  <a:pt x="0" y="0"/>
                </a:moveTo>
                <a:lnTo>
                  <a:pt x="752570" y="0"/>
                </a:lnTo>
                <a:lnTo>
                  <a:pt x="752570" y="752570"/>
                </a:lnTo>
                <a:lnTo>
                  <a:pt x="0" y="752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6867525" y="3181613"/>
            <a:ext cx="2382155" cy="433642"/>
          </a:xfrm>
          <a:prstGeom prst="rect">
            <a:avLst/>
          </a:prstGeom>
        </p:spPr>
        <p:txBody>
          <a:bodyPr lIns="0" tIns="0" rIns="0" bIns="0" rtlCol="0" anchor="t">
            <a:spAutoFit/>
          </a:bodyPr>
          <a:lstStyle/>
          <a:p>
            <a:pPr algn="ctr">
              <a:lnSpc>
                <a:spcPts val="2822"/>
              </a:lnSpc>
            </a:pPr>
            <a:r>
              <a:rPr lang="en-US" sz="2822">
                <a:solidFill>
                  <a:srgbClr val="004AAD"/>
                </a:solidFill>
                <a:latin typeface="Aleo Bold"/>
              </a:rPr>
              <a:t>Communicate</a:t>
            </a:r>
          </a:p>
        </p:txBody>
      </p:sp>
      <p:sp>
        <p:nvSpPr>
          <p:cNvPr id="12" name="TextBox 12"/>
          <p:cNvSpPr txBox="1"/>
          <p:nvPr/>
        </p:nvSpPr>
        <p:spPr>
          <a:xfrm>
            <a:off x="6731809" y="4908028"/>
            <a:ext cx="2886075" cy="2559431"/>
          </a:xfrm>
          <a:prstGeom prst="rect">
            <a:avLst/>
          </a:prstGeom>
        </p:spPr>
        <p:txBody>
          <a:bodyPr lIns="0" tIns="0" rIns="0" bIns="0" rtlCol="0" anchor="t">
            <a:spAutoFit/>
          </a:bodyPr>
          <a:lstStyle/>
          <a:p>
            <a:pPr algn="l">
              <a:lnSpc>
                <a:spcPts val="2254"/>
              </a:lnSpc>
            </a:pPr>
            <a:r>
              <a:rPr lang="en-US" sz="1610" spc="48">
                <a:solidFill>
                  <a:srgbClr val="020202"/>
                </a:solidFill>
                <a:latin typeface="Glacial Indifference"/>
              </a:rPr>
              <a:t>Outline the rights and responsibilities of the employee during the return to work process</a:t>
            </a:r>
          </a:p>
          <a:p>
            <a:pPr marL="347600" lvl="1" indent="-173800" algn="l">
              <a:lnSpc>
                <a:spcPts val="2254"/>
              </a:lnSpc>
              <a:buFont typeface="Arial"/>
              <a:buChar char="•"/>
            </a:pPr>
            <a:r>
              <a:rPr lang="en-US" sz="1610" spc="48">
                <a:solidFill>
                  <a:srgbClr val="020202"/>
                </a:solidFill>
                <a:latin typeface="Glacial Indifference"/>
              </a:rPr>
              <a:t>Included but not limited to; expectations, attendance, adherence, and special considerations</a:t>
            </a:r>
          </a:p>
          <a:p>
            <a:pPr algn="l">
              <a:lnSpc>
                <a:spcPts val="2253"/>
              </a:lnSpc>
            </a:pPr>
            <a:endParaRPr lang="en-US" sz="1610" spc="48">
              <a:solidFill>
                <a:srgbClr val="020202"/>
              </a:solidFill>
              <a:latin typeface="Glacial Indifference"/>
            </a:endParaRPr>
          </a:p>
        </p:txBody>
      </p:sp>
      <p:grpSp>
        <p:nvGrpSpPr>
          <p:cNvPr id="13" name="Group 13"/>
          <p:cNvGrpSpPr>
            <a:grpSpLocks noChangeAspect="1"/>
          </p:cNvGrpSpPr>
          <p:nvPr/>
        </p:nvGrpSpPr>
        <p:grpSpPr>
          <a:xfrm>
            <a:off x="4191000" y="-1943100"/>
            <a:ext cx="3325220" cy="3325220"/>
            <a:chOff x="0" y="0"/>
            <a:chExt cx="6350000" cy="6350000"/>
          </a:xfrm>
        </p:grpSpPr>
        <p:sp>
          <p:nvSpPr>
            <p:cNvPr id="14" name="Freeform 1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4AAD"/>
            </a:solidFill>
          </p:spPr>
          <p:txBody>
            <a:bodyPr/>
            <a:lstStyle/>
            <a:p>
              <a:endParaRPr lang="en-US"/>
            </a:p>
          </p:txBody>
        </p:sp>
      </p:grpSp>
      <p:sp>
        <p:nvSpPr>
          <p:cNvPr id="15" name="Freeform 15"/>
          <p:cNvSpPr/>
          <p:nvPr/>
        </p:nvSpPr>
        <p:spPr>
          <a:xfrm>
            <a:off x="2228850" y="-1695450"/>
            <a:ext cx="3086677" cy="3086677"/>
          </a:xfrm>
          <a:custGeom>
            <a:avLst/>
            <a:gdLst/>
            <a:ahLst/>
            <a:cxnLst/>
            <a:rect l="l" t="t" r="r" b="b"/>
            <a:pathLst>
              <a:path w="3086677" h="3086677">
                <a:moveTo>
                  <a:pt x="0" y="0"/>
                </a:moveTo>
                <a:lnTo>
                  <a:pt x="3086677" y="0"/>
                </a:lnTo>
                <a:lnTo>
                  <a:pt x="3086677" y="3086677"/>
                </a:lnTo>
                <a:lnTo>
                  <a:pt x="0" y="3086677"/>
                </a:lnTo>
                <a:lnTo>
                  <a:pt x="0" y="0"/>
                </a:lnTo>
                <a:close/>
              </a:path>
            </a:pathLst>
          </a:custGeom>
          <a:blipFill>
            <a:blip r:embed="rId6">
              <a:extLst>
                <a:ext uri="{96DAC541-7B7A-43D3-8B79-37D633B846F1}">
                  <asvg:svgBlip xmlns:asvg="http://schemas.microsoft.com/office/drawing/2016/SVG/main" r:embed="rId7"/>
                </a:ext>
              </a:extLst>
            </a:blip>
            <a:stretch>
              <a:fillRect l="-271" r="-271"/>
            </a:stretch>
          </a:blipFill>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09625" y="-361950"/>
            <a:ext cx="3325220" cy="3325220"/>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
        <p:nvSpPr>
          <p:cNvPr id="4" name="Freeform 4"/>
          <p:cNvSpPr/>
          <p:nvPr/>
        </p:nvSpPr>
        <p:spPr>
          <a:xfrm>
            <a:off x="-1685925" y="876300"/>
            <a:ext cx="3086677" cy="3086677"/>
          </a:xfrm>
          <a:custGeom>
            <a:avLst/>
            <a:gdLst/>
            <a:ahLst/>
            <a:cxnLst/>
            <a:rect l="l" t="t" r="r" b="b"/>
            <a:pathLst>
              <a:path w="3086677" h="3086677">
                <a:moveTo>
                  <a:pt x="0" y="0"/>
                </a:moveTo>
                <a:lnTo>
                  <a:pt x="3086677" y="0"/>
                </a:lnTo>
                <a:lnTo>
                  <a:pt x="3086677" y="3086677"/>
                </a:lnTo>
                <a:lnTo>
                  <a:pt x="0" y="3086677"/>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sp>
        <p:nvSpPr>
          <p:cNvPr id="5" name="Freeform 5"/>
          <p:cNvSpPr/>
          <p:nvPr/>
        </p:nvSpPr>
        <p:spPr>
          <a:xfrm>
            <a:off x="266886" y="2235158"/>
            <a:ext cx="4834711" cy="4834711"/>
          </a:xfrm>
          <a:custGeom>
            <a:avLst/>
            <a:gdLst/>
            <a:ahLst/>
            <a:cxnLst/>
            <a:rect l="l" t="t" r="r" b="b"/>
            <a:pathLst>
              <a:path w="4834711" h="4834711">
                <a:moveTo>
                  <a:pt x="0" y="0"/>
                </a:moveTo>
                <a:lnTo>
                  <a:pt x="4834710" y="0"/>
                </a:lnTo>
                <a:lnTo>
                  <a:pt x="4834710" y="4834710"/>
                </a:lnTo>
                <a:lnTo>
                  <a:pt x="0" y="4834710"/>
                </a:lnTo>
                <a:lnTo>
                  <a:pt x="0" y="0"/>
                </a:lnTo>
                <a:close/>
              </a:path>
            </a:pathLst>
          </a:custGeom>
          <a:blipFill>
            <a:blip r:embed="rId4"/>
            <a:stretch>
              <a:fillRect l="-4786" r="-6962" b="-2176"/>
            </a:stretch>
          </a:blipFill>
        </p:spPr>
        <p:txBody>
          <a:bodyPr/>
          <a:lstStyle/>
          <a:p>
            <a:endParaRPr lang="en-US"/>
          </a:p>
        </p:txBody>
      </p:sp>
      <p:sp>
        <p:nvSpPr>
          <p:cNvPr id="6" name="TextBox 6"/>
          <p:cNvSpPr txBox="1"/>
          <p:nvPr/>
        </p:nvSpPr>
        <p:spPr>
          <a:xfrm>
            <a:off x="2684241" y="731520"/>
            <a:ext cx="7069359" cy="698627"/>
          </a:xfrm>
          <a:prstGeom prst="rect">
            <a:avLst/>
          </a:prstGeom>
        </p:spPr>
        <p:txBody>
          <a:bodyPr lIns="0" tIns="0" rIns="0" bIns="0" rtlCol="0" anchor="t">
            <a:spAutoFit/>
          </a:bodyPr>
          <a:lstStyle/>
          <a:p>
            <a:pPr algn="l">
              <a:lnSpc>
                <a:spcPts val="4630"/>
              </a:lnSpc>
            </a:pPr>
            <a:r>
              <a:rPr lang="en-US" sz="4630">
                <a:solidFill>
                  <a:srgbClr val="FFFFFF"/>
                </a:solidFill>
                <a:latin typeface="Aleo Bold"/>
              </a:rPr>
              <a:t>Defining Modified Duty</a:t>
            </a:r>
          </a:p>
        </p:txBody>
      </p:sp>
      <p:sp>
        <p:nvSpPr>
          <p:cNvPr id="7" name="TextBox 7"/>
          <p:cNvSpPr txBox="1"/>
          <p:nvPr/>
        </p:nvSpPr>
        <p:spPr>
          <a:xfrm>
            <a:off x="5212293" y="2197058"/>
            <a:ext cx="4429125" cy="3327702"/>
          </a:xfrm>
          <a:prstGeom prst="rect">
            <a:avLst/>
          </a:prstGeom>
        </p:spPr>
        <p:txBody>
          <a:bodyPr lIns="0" tIns="0" rIns="0" bIns="0" rtlCol="0" anchor="t">
            <a:spAutoFit/>
          </a:bodyPr>
          <a:lstStyle/>
          <a:p>
            <a:pPr marL="348877" lvl="1" indent="-174438" algn="l">
              <a:lnSpc>
                <a:spcPts val="2958"/>
              </a:lnSpc>
              <a:buFont typeface="Arial"/>
              <a:buChar char="•"/>
            </a:pPr>
            <a:r>
              <a:rPr lang="en-US" sz="2113" spc="63">
                <a:solidFill>
                  <a:srgbClr val="FFFFFF"/>
                </a:solidFill>
                <a:latin typeface="Glacial Indifference"/>
              </a:rPr>
              <a:t>District personnel should be encouraged to make a list of tasks that can be included in the return to work program. These tasks should include a wish list of items that are often not complete due to more important, urgent, or pressing tasks. </a:t>
            </a:r>
          </a:p>
          <a:p>
            <a:pPr marL="348877" lvl="1" indent="-174438" algn="l">
              <a:lnSpc>
                <a:spcPts val="2958"/>
              </a:lnSpc>
              <a:buFont typeface="Arial"/>
              <a:buChar char="•"/>
            </a:pPr>
            <a:r>
              <a:rPr lang="en-US" sz="2113" spc="63">
                <a:solidFill>
                  <a:srgbClr val="FFFFFF"/>
                </a:solidFill>
                <a:latin typeface="Glacial Indifference"/>
              </a:rPr>
              <a:t>The list can evolve over time.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316939" y="1884236"/>
            <a:ext cx="6648450" cy="719742"/>
          </a:xfrm>
          <a:prstGeom prst="rect">
            <a:avLst/>
          </a:prstGeom>
        </p:spPr>
        <p:txBody>
          <a:bodyPr lIns="0" tIns="0" rIns="0" bIns="0" rtlCol="0" anchor="t">
            <a:spAutoFit/>
          </a:bodyPr>
          <a:lstStyle/>
          <a:p>
            <a:pPr algn="ctr">
              <a:lnSpc>
                <a:spcPts val="5029"/>
              </a:lnSpc>
            </a:pPr>
            <a:r>
              <a:rPr lang="en-US" sz="4226">
                <a:solidFill>
                  <a:srgbClr val="FFFFFF"/>
                </a:solidFill>
                <a:latin typeface="Aleo Bold"/>
              </a:rPr>
              <a:t>Key Takeaways:</a:t>
            </a:r>
          </a:p>
        </p:txBody>
      </p:sp>
      <p:sp>
        <p:nvSpPr>
          <p:cNvPr id="3" name="Freeform 3"/>
          <p:cNvSpPr/>
          <p:nvPr/>
        </p:nvSpPr>
        <p:spPr>
          <a:xfrm>
            <a:off x="-1371600" y="-228600"/>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US"/>
          </a:p>
        </p:txBody>
      </p:sp>
      <p:grpSp>
        <p:nvGrpSpPr>
          <p:cNvPr id="4" name="Group 4"/>
          <p:cNvGrpSpPr>
            <a:grpSpLocks noChangeAspect="1"/>
          </p:cNvGrpSpPr>
          <p:nvPr/>
        </p:nvGrpSpPr>
        <p:grpSpPr>
          <a:xfrm>
            <a:off x="6991350" y="5791200"/>
            <a:ext cx="2505004" cy="2505004"/>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
        <p:nvSpPr>
          <p:cNvPr id="6" name="TextBox 6"/>
          <p:cNvSpPr txBox="1"/>
          <p:nvPr/>
        </p:nvSpPr>
        <p:spPr>
          <a:xfrm>
            <a:off x="1247323" y="2854023"/>
            <a:ext cx="7258955" cy="3327702"/>
          </a:xfrm>
          <a:prstGeom prst="rect">
            <a:avLst/>
          </a:prstGeom>
        </p:spPr>
        <p:txBody>
          <a:bodyPr lIns="0" tIns="0" rIns="0" bIns="0" rtlCol="0" anchor="t">
            <a:spAutoFit/>
          </a:bodyPr>
          <a:lstStyle/>
          <a:p>
            <a:pPr algn="l">
              <a:lnSpc>
                <a:spcPts val="2958"/>
              </a:lnSpc>
            </a:pPr>
            <a:r>
              <a:rPr lang="en-US" sz="2113" spc="63">
                <a:solidFill>
                  <a:srgbClr val="FFFFFF"/>
                </a:solidFill>
                <a:latin typeface="Glacial Indifference"/>
              </a:rPr>
              <a:t>·Paying 100% wages for up to 1 year following accident. </a:t>
            </a:r>
          </a:p>
          <a:p>
            <a:pPr algn="l">
              <a:lnSpc>
                <a:spcPts val="2958"/>
              </a:lnSpc>
            </a:pPr>
            <a:r>
              <a:rPr lang="en-US" sz="2113" spc="63">
                <a:solidFill>
                  <a:srgbClr val="FFFFFF"/>
                </a:solidFill>
                <a:latin typeface="Glacial Indifference"/>
              </a:rPr>
              <a:t>·Establish a return to work program.</a:t>
            </a:r>
          </a:p>
          <a:p>
            <a:pPr algn="l">
              <a:lnSpc>
                <a:spcPts val="2958"/>
              </a:lnSpc>
            </a:pPr>
            <a:r>
              <a:rPr lang="en-US" sz="2113" spc="63">
                <a:solidFill>
                  <a:srgbClr val="FFFFFF"/>
                </a:solidFill>
                <a:latin typeface="Glacial Indifference"/>
              </a:rPr>
              <a:t>Return to work programs allow the district to benefit from new opportunities for task completion. </a:t>
            </a:r>
          </a:p>
          <a:p>
            <a:pPr algn="l">
              <a:lnSpc>
                <a:spcPts val="2958"/>
              </a:lnSpc>
            </a:pPr>
            <a:r>
              <a:rPr lang="en-US" sz="2113" spc="63">
                <a:solidFill>
                  <a:srgbClr val="FFFFFF"/>
                </a:solidFill>
                <a:latin typeface="Glacial Indifference"/>
              </a:rPr>
              <a:t>·Establish a return to work program.</a:t>
            </a:r>
          </a:p>
          <a:p>
            <a:pPr algn="l">
              <a:lnSpc>
                <a:spcPts val="2958"/>
              </a:lnSpc>
            </a:pPr>
            <a:r>
              <a:rPr lang="en-US" sz="2113" spc="63">
                <a:solidFill>
                  <a:srgbClr val="FFFFFF"/>
                </a:solidFill>
                <a:latin typeface="Glacial Indifference"/>
              </a:rPr>
              <a:t>·Commit to open lines of communication.</a:t>
            </a:r>
          </a:p>
          <a:p>
            <a:pPr algn="l">
              <a:lnSpc>
                <a:spcPts val="2958"/>
              </a:lnSpc>
            </a:pPr>
            <a:r>
              <a:rPr lang="en-US" sz="2113" spc="63">
                <a:solidFill>
                  <a:srgbClr val="FFFFFF"/>
                </a:solidFill>
                <a:latin typeface="Glacial Indifference"/>
              </a:rPr>
              <a:t>·Develop a modified duty task list in advance that can evolve over time.</a:t>
            </a:r>
          </a:p>
          <a:p>
            <a:pPr algn="l">
              <a:lnSpc>
                <a:spcPts val="2958"/>
              </a:lnSpc>
            </a:pPr>
            <a:endParaRPr lang="en-US" sz="2113" spc="63">
              <a:solidFill>
                <a:srgbClr val="FFFFFF"/>
              </a:solidFill>
              <a:latin typeface="Glacial Indifference"/>
            </a:endParaRPr>
          </a:p>
        </p:txBody>
      </p:sp>
      <p:sp>
        <p:nvSpPr>
          <p:cNvPr id="7" name="Freeform 7"/>
          <p:cNvSpPr/>
          <p:nvPr/>
        </p:nvSpPr>
        <p:spPr>
          <a:xfrm>
            <a:off x="8382000" y="4267200"/>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4">
              <a:extLst>
                <a:ext uri="{96DAC541-7B7A-43D3-8B79-37D633B846F1}">
                  <asvg:svgBlip xmlns:asvg="http://schemas.microsoft.com/office/drawing/2016/SVG/main" r:embed="rId5"/>
                </a:ext>
              </a:extLst>
            </a:blip>
            <a:stretch>
              <a:fillRect l="-271" r="-271"/>
            </a:stretch>
          </a:blipFill>
        </p:spPr>
        <p:txBody>
          <a:bodyPr/>
          <a:lstStyle/>
          <a:p>
            <a:endParaRPr lang="en-US"/>
          </a:p>
        </p:txBody>
      </p:sp>
      <p:grpSp>
        <p:nvGrpSpPr>
          <p:cNvPr id="8" name="Group 8"/>
          <p:cNvGrpSpPr>
            <a:grpSpLocks noChangeAspect="1"/>
          </p:cNvGrpSpPr>
          <p:nvPr/>
        </p:nvGrpSpPr>
        <p:grpSpPr>
          <a:xfrm>
            <a:off x="623066" y="-544567"/>
            <a:ext cx="2505004" cy="2505004"/>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950" y="6945463"/>
            <a:ext cx="10171900" cy="553887"/>
          </a:xfrm>
          <a:custGeom>
            <a:avLst/>
            <a:gdLst/>
            <a:ahLst/>
            <a:cxnLst/>
            <a:rect l="l" t="t" r="r" b="b"/>
            <a:pathLst>
              <a:path w="10171900" h="553887">
                <a:moveTo>
                  <a:pt x="0" y="0"/>
                </a:moveTo>
                <a:lnTo>
                  <a:pt x="10171900" y="0"/>
                </a:lnTo>
                <a:lnTo>
                  <a:pt x="10171900" y="553888"/>
                </a:lnTo>
                <a:lnTo>
                  <a:pt x="0" y="553888"/>
                </a:lnTo>
                <a:lnTo>
                  <a:pt x="0" y="0"/>
                </a:lnTo>
                <a:close/>
              </a:path>
            </a:pathLst>
          </a:custGeom>
          <a:blipFill>
            <a:blip r:embed="rId2">
              <a:extLst>
                <a:ext uri="{96DAC541-7B7A-43D3-8B79-37D633B846F1}">
                  <asvg:svgBlip xmlns:asvg="http://schemas.microsoft.com/office/drawing/2016/SVG/main" r:embed="rId3"/>
                </a:ext>
              </a:extLst>
            </a:blip>
            <a:stretch>
              <a:fillRect t="-868228" b="-868228"/>
            </a:stretch>
          </a:blipFill>
        </p:spPr>
        <p:txBody>
          <a:bodyPr/>
          <a:lstStyle/>
          <a:p>
            <a:endParaRPr lang="en-US"/>
          </a:p>
        </p:txBody>
      </p:sp>
      <p:sp>
        <p:nvSpPr>
          <p:cNvPr id="3" name="Freeform 3"/>
          <p:cNvSpPr/>
          <p:nvPr/>
        </p:nvSpPr>
        <p:spPr>
          <a:xfrm>
            <a:off x="5398423" y="-1345732"/>
            <a:ext cx="3500443" cy="3500443"/>
          </a:xfrm>
          <a:custGeom>
            <a:avLst/>
            <a:gdLst/>
            <a:ahLst/>
            <a:cxnLst/>
            <a:rect l="l" t="t" r="r" b="b"/>
            <a:pathLst>
              <a:path w="3500443" h="3500443">
                <a:moveTo>
                  <a:pt x="0" y="0"/>
                </a:moveTo>
                <a:lnTo>
                  <a:pt x="3500443" y="0"/>
                </a:lnTo>
                <a:lnTo>
                  <a:pt x="3500443" y="3500443"/>
                </a:lnTo>
                <a:lnTo>
                  <a:pt x="0" y="3500443"/>
                </a:lnTo>
                <a:lnTo>
                  <a:pt x="0" y="0"/>
                </a:lnTo>
                <a:close/>
              </a:path>
            </a:pathLst>
          </a:custGeom>
          <a:blipFill>
            <a:blip r:embed="rId4">
              <a:extLst>
                <a:ext uri="{96DAC541-7B7A-43D3-8B79-37D633B846F1}">
                  <asvg:svgBlip xmlns:asvg="http://schemas.microsoft.com/office/drawing/2016/SVG/main" r:embed="rId5"/>
                </a:ext>
              </a:extLst>
            </a:blip>
            <a:stretch>
              <a:fillRect l="-271" r="-271"/>
            </a:stretch>
          </a:blipFill>
        </p:spPr>
        <p:txBody>
          <a:bodyPr/>
          <a:lstStyle/>
          <a:p>
            <a:endParaRPr lang="en-US"/>
          </a:p>
        </p:txBody>
      </p:sp>
      <p:grpSp>
        <p:nvGrpSpPr>
          <p:cNvPr id="4" name="Group 4"/>
          <p:cNvGrpSpPr>
            <a:grpSpLocks noChangeAspect="1"/>
          </p:cNvGrpSpPr>
          <p:nvPr/>
        </p:nvGrpSpPr>
        <p:grpSpPr>
          <a:xfrm>
            <a:off x="7410450" y="-152400"/>
            <a:ext cx="3716815" cy="3716815"/>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E59"/>
            </a:solidFill>
          </p:spPr>
          <p:txBody>
            <a:bodyPr/>
            <a:lstStyle/>
            <a:p>
              <a:endParaRPr lang="en-US"/>
            </a:p>
          </p:txBody>
        </p:sp>
      </p:grpSp>
      <p:sp>
        <p:nvSpPr>
          <p:cNvPr id="6" name="TextBox 6"/>
          <p:cNvSpPr txBox="1"/>
          <p:nvPr/>
        </p:nvSpPr>
        <p:spPr>
          <a:xfrm>
            <a:off x="657225" y="4739888"/>
            <a:ext cx="8591550" cy="1358392"/>
          </a:xfrm>
          <a:prstGeom prst="rect">
            <a:avLst/>
          </a:prstGeom>
        </p:spPr>
        <p:txBody>
          <a:bodyPr lIns="0" tIns="0" rIns="0" bIns="0" rtlCol="0" anchor="t">
            <a:spAutoFit/>
          </a:bodyPr>
          <a:lstStyle/>
          <a:p>
            <a:pPr algn="l">
              <a:lnSpc>
                <a:spcPts val="8855"/>
              </a:lnSpc>
            </a:pPr>
            <a:r>
              <a:rPr lang="en-US" sz="8855">
                <a:solidFill>
                  <a:srgbClr val="004AAD"/>
                </a:solidFill>
                <a:latin typeface="Aleo Bold"/>
              </a:rPr>
              <a:t>Thank You!!</a:t>
            </a:r>
          </a:p>
        </p:txBody>
      </p:sp>
      <p:sp>
        <p:nvSpPr>
          <p:cNvPr id="7" name="TextBox 7"/>
          <p:cNvSpPr txBox="1"/>
          <p:nvPr/>
        </p:nvSpPr>
        <p:spPr>
          <a:xfrm>
            <a:off x="647700" y="6197316"/>
            <a:ext cx="8591550" cy="355902"/>
          </a:xfrm>
          <a:prstGeom prst="rect">
            <a:avLst/>
          </a:prstGeom>
        </p:spPr>
        <p:txBody>
          <a:bodyPr lIns="0" tIns="0" rIns="0" bIns="0" rtlCol="0" anchor="t">
            <a:spAutoFit/>
          </a:bodyPr>
          <a:lstStyle/>
          <a:p>
            <a:pPr algn="l">
              <a:lnSpc>
                <a:spcPts val="2958"/>
              </a:lnSpc>
            </a:pPr>
            <a:r>
              <a:rPr lang="en-US" sz="2113" spc="316">
                <a:solidFill>
                  <a:srgbClr val="004AAD"/>
                </a:solidFill>
                <a:latin typeface="Glacial Indifference Bold"/>
              </a:rPr>
              <a:t>JOANNA RADOMICKI - NJSIG</a:t>
            </a:r>
          </a:p>
        </p:txBody>
      </p:sp>
      <p:sp>
        <p:nvSpPr>
          <p:cNvPr id="8" name="Freeform 8"/>
          <p:cNvSpPr/>
          <p:nvPr/>
        </p:nvSpPr>
        <p:spPr>
          <a:xfrm>
            <a:off x="1764422" y="1816582"/>
            <a:ext cx="1438997" cy="2885206"/>
          </a:xfrm>
          <a:custGeom>
            <a:avLst/>
            <a:gdLst/>
            <a:ahLst/>
            <a:cxnLst/>
            <a:rect l="l" t="t" r="r" b="b"/>
            <a:pathLst>
              <a:path w="1438997" h="2885206">
                <a:moveTo>
                  <a:pt x="0" y="0"/>
                </a:moveTo>
                <a:lnTo>
                  <a:pt x="1438996" y="0"/>
                </a:lnTo>
                <a:lnTo>
                  <a:pt x="1438996" y="2885206"/>
                </a:lnTo>
                <a:lnTo>
                  <a:pt x="0" y="2885206"/>
                </a:lnTo>
                <a:lnTo>
                  <a:pt x="0" y="0"/>
                </a:lnTo>
                <a:close/>
              </a:path>
            </a:pathLst>
          </a:custGeom>
          <a:blipFill>
            <a:blip r:embed="rId6"/>
            <a:stretch>
              <a:fillRect/>
            </a:stretch>
          </a:blipFill>
        </p:spPr>
        <p:txBody>
          <a:bodyPr/>
          <a:lstStyle/>
          <a:p>
            <a:endParaRPr lang="en-US"/>
          </a:p>
        </p:txBody>
      </p:sp>
      <p:sp>
        <p:nvSpPr>
          <p:cNvPr id="9" name="Freeform 9"/>
          <p:cNvSpPr/>
          <p:nvPr/>
        </p:nvSpPr>
        <p:spPr>
          <a:xfrm>
            <a:off x="5248210" y="1910971"/>
            <a:ext cx="1966959" cy="2790817"/>
          </a:xfrm>
          <a:custGeom>
            <a:avLst/>
            <a:gdLst/>
            <a:ahLst/>
            <a:cxnLst/>
            <a:rect l="l" t="t" r="r" b="b"/>
            <a:pathLst>
              <a:path w="1966959" h="2790817">
                <a:moveTo>
                  <a:pt x="0" y="0"/>
                </a:moveTo>
                <a:lnTo>
                  <a:pt x="1966960" y="0"/>
                </a:lnTo>
                <a:lnTo>
                  <a:pt x="1966960" y="2790817"/>
                </a:lnTo>
                <a:lnTo>
                  <a:pt x="0" y="2790817"/>
                </a:lnTo>
                <a:lnTo>
                  <a:pt x="0" y="0"/>
                </a:lnTo>
                <a:close/>
              </a:path>
            </a:pathLst>
          </a:custGeom>
          <a:blipFill>
            <a:blip r:embed="rId7"/>
            <a:stretch>
              <a:fillRect/>
            </a:stretch>
          </a:blipFill>
        </p:spPr>
        <p:txBody>
          <a:bodyPr/>
          <a:lstStyle/>
          <a:p>
            <a:endParaRPr lang="en-US"/>
          </a:p>
        </p:txBody>
      </p:sp>
      <p:sp>
        <p:nvSpPr>
          <p:cNvPr id="10" name="Freeform 10"/>
          <p:cNvSpPr/>
          <p:nvPr/>
        </p:nvSpPr>
        <p:spPr>
          <a:xfrm>
            <a:off x="3352575" y="3005495"/>
            <a:ext cx="1746478" cy="796831"/>
          </a:xfrm>
          <a:custGeom>
            <a:avLst/>
            <a:gdLst/>
            <a:ahLst/>
            <a:cxnLst/>
            <a:rect l="l" t="t" r="r" b="b"/>
            <a:pathLst>
              <a:path w="1746478" h="796831">
                <a:moveTo>
                  <a:pt x="0" y="0"/>
                </a:moveTo>
                <a:lnTo>
                  <a:pt x="1746479" y="0"/>
                </a:lnTo>
                <a:lnTo>
                  <a:pt x="1746479" y="796831"/>
                </a:lnTo>
                <a:lnTo>
                  <a:pt x="0" y="7968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3432348" y="3802326"/>
            <a:ext cx="793466" cy="362019"/>
          </a:xfrm>
          <a:custGeom>
            <a:avLst/>
            <a:gdLst/>
            <a:ahLst/>
            <a:cxnLst/>
            <a:rect l="l" t="t" r="r" b="b"/>
            <a:pathLst>
              <a:path w="793466" h="362019">
                <a:moveTo>
                  <a:pt x="0" y="0"/>
                </a:moveTo>
                <a:lnTo>
                  <a:pt x="793466" y="0"/>
                </a:lnTo>
                <a:lnTo>
                  <a:pt x="793466" y="362019"/>
                </a:lnTo>
                <a:lnTo>
                  <a:pt x="0" y="3620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4556267" y="2510127"/>
            <a:ext cx="793466" cy="362019"/>
          </a:xfrm>
          <a:custGeom>
            <a:avLst/>
            <a:gdLst/>
            <a:ahLst/>
            <a:cxnLst/>
            <a:rect l="l" t="t" r="r" b="b"/>
            <a:pathLst>
              <a:path w="793466" h="362019">
                <a:moveTo>
                  <a:pt x="0" y="0"/>
                </a:moveTo>
                <a:lnTo>
                  <a:pt x="793466" y="0"/>
                </a:lnTo>
                <a:lnTo>
                  <a:pt x="793466" y="362018"/>
                </a:lnTo>
                <a:lnTo>
                  <a:pt x="0" y="362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731520" y="392613"/>
            <a:ext cx="1721165" cy="677814"/>
          </a:xfrm>
          <a:custGeom>
            <a:avLst/>
            <a:gdLst/>
            <a:ahLst/>
            <a:cxnLst/>
            <a:rect l="l" t="t" r="r" b="b"/>
            <a:pathLst>
              <a:path w="1721165" h="677814">
                <a:moveTo>
                  <a:pt x="0" y="0"/>
                </a:moveTo>
                <a:lnTo>
                  <a:pt x="1721165" y="0"/>
                </a:lnTo>
                <a:lnTo>
                  <a:pt x="1721165" y="677814"/>
                </a:lnTo>
                <a:lnTo>
                  <a:pt x="0" y="677814"/>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00000">
            <a:off x="-2822910" y="789732"/>
            <a:ext cx="9753600" cy="4107780"/>
          </a:xfrm>
          <a:prstGeom prst="rect">
            <a:avLst/>
          </a:prstGeom>
          <a:solidFill>
            <a:srgbClr val="495D88"/>
          </a:solidFill>
        </p:spPr>
        <p:txBody>
          <a:bodyPr/>
          <a:lstStyle/>
          <a:p>
            <a:endParaRPr lang="en-US"/>
          </a:p>
        </p:txBody>
      </p:sp>
      <p:sp>
        <p:nvSpPr>
          <p:cNvPr id="4" name="AutoShape 4"/>
          <p:cNvSpPr/>
          <p:nvPr/>
        </p:nvSpPr>
        <p:spPr>
          <a:xfrm>
            <a:off x="0" y="6236308"/>
            <a:ext cx="9753600" cy="316892"/>
          </a:xfrm>
          <a:prstGeom prst="rect">
            <a:avLst/>
          </a:prstGeom>
          <a:solidFill>
            <a:srgbClr val="FBDD67"/>
          </a:solidFill>
        </p:spPr>
        <p:txBody>
          <a:bodyPr/>
          <a:lstStyle/>
          <a:p>
            <a:endParaRPr lang="en-US"/>
          </a:p>
        </p:txBody>
      </p:sp>
      <p:sp>
        <p:nvSpPr>
          <p:cNvPr id="6" name="Freeform 6"/>
          <p:cNvSpPr/>
          <p:nvPr/>
        </p:nvSpPr>
        <p:spPr>
          <a:xfrm>
            <a:off x="304800" y="232777"/>
            <a:ext cx="3200400" cy="517132"/>
          </a:xfrm>
          <a:custGeom>
            <a:avLst/>
            <a:gdLst/>
            <a:ahLst/>
            <a:cxnLst/>
            <a:rect l="l" t="t" r="r" b="b"/>
            <a:pathLst>
              <a:path w="4484141" h="837697">
                <a:moveTo>
                  <a:pt x="0" y="0"/>
                </a:moveTo>
                <a:lnTo>
                  <a:pt x="4484141" y="0"/>
                </a:lnTo>
                <a:lnTo>
                  <a:pt x="4484141" y="837696"/>
                </a:lnTo>
                <a:lnTo>
                  <a:pt x="0" y="837696"/>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20BC91F7-F610-249B-8F28-30B08B0F14DD}"/>
              </a:ext>
            </a:extLst>
          </p:cNvPr>
          <p:cNvPicPr>
            <a:picLocks noChangeAspect="1"/>
          </p:cNvPicPr>
          <p:nvPr/>
        </p:nvPicPr>
        <p:blipFill>
          <a:blip r:embed="rId3"/>
          <a:stretch>
            <a:fillRect/>
          </a:stretch>
        </p:blipFill>
        <p:spPr>
          <a:xfrm>
            <a:off x="509760" y="924283"/>
            <a:ext cx="2766840" cy="5066392"/>
          </a:xfrm>
          <a:prstGeom prst="rect">
            <a:avLst/>
          </a:prstGeom>
        </p:spPr>
      </p:pic>
      <p:pic>
        <p:nvPicPr>
          <p:cNvPr id="11" name="Picture 10">
            <a:extLst>
              <a:ext uri="{FF2B5EF4-FFF2-40B4-BE49-F238E27FC236}">
                <a16:creationId xmlns:a16="http://schemas.microsoft.com/office/drawing/2014/main" id="{DD985A65-E4C5-91E9-E7F8-4C954F658411}"/>
              </a:ext>
            </a:extLst>
          </p:cNvPr>
          <p:cNvPicPr>
            <a:picLocks noChangeAspect="1"/>
          </p:cNvPicPr>
          <p:nvPr/>
        </p:nvPicPr>
        <p:blipFill>
          <a:blip r:embed="rId4"/>
          <a:stretch>
            <a:fillRect/>
          </a:stretch>
        </p:blipFill>
        <p:spPr>
          <a:xfrm>
            <a:off x="4495800" y="457200"/>
            <a:ext cx="4732327" cy="54102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BBF0B2-9B48-439A-81A7-0A3C0CEBE6B7}"/>
              </a:ext>
            </a:extLst>
          </p:cNvPr>
          <p:cNvSpPr>
            <a:spLocks noGrp="1"/>
          </p:cNvSpPr>
          <p:nvPr>
            <p:ph type="body" sz="quarter" idx="10"/>
          </p:nvPr>
        </p:nvSpPr>
        <p:spPr/>
        <p:txBody>
          <a:bodyPr/>
          <a:lstStyle/>
          <a:p>
            <a:pPr marL="0" indent="0">
              <a:buNone/>
            </a:pPr>
            <a:endParaRPr lang="en-US" dirty="0"/>
          </a:p>
          <a:p>
            <a:pPr marL="0" indent="0">
              <a:buNone/>
            </a:pPr>
            <a:endParaRPr lang="en-US" dirty="0"/>
          </a:p>
          <a:p>
            <a:pPr marL="0" indent="0" algn="ctr">
              <a:buNone/>
            </a:pPr>
            <a:r>
              <a:rPr lang="en-US" sz="3840" b="1" dirty="0">
                <a:solidFill>
                  <a:srgbClr val="FFFF00"/>
                </a:solidFill>
              </a:rPr>
              <a:t>Resources/Regulatory Requirements/Indoor Air Quality</a:t>
            </a:r>
          </a:p>
          <a:p>
            <a:pPr marL="0" indent="0" algn="ctr">
              <a:buNone/>
            </a:pPr>
            <a:endParaRPr lang="en-US" sz="3840" b="1" dirty="0">
              <a:solidFill>
                <a:srgbClr val="FFFF00"/>
              </a:solidFill>
            </a:endParaRPr>
          </a:p>
          <a:p>
            <a:pPr marL="0" indent="0" algn="ctr">
              <a:buNone/>
            </a:pPr>
            <a:r>
              <a:rPr lang="en-US" sz="3840" b="1" dirty="0">
                <a:solidFill>
                  <a:srgbClr val="FFFF00"/>
                </a:solidFill>
              </a:rPr>
              <a:t>Presented by: </a:t>
            </a:r>
            <a:br>
              <a:rPr lang="en-US" sz="3840" b="1" dirty="0">
                <a:solidFill>
                  <a:srgbClr val="FFFF00"/>
                </a:solidFill>
              </a:rPr>
            </a:br>
            <a:r>
              <a:rPr lang="en-US" sz="3840" b="1" dirty="0">
                <a:solidFill>
                  <a:srgbClr val="FFFF00"/>
                </a:solidFill>
              </a:rPr>
              <a:t>J.A. Montgomery Consulting</a:t>
            </a:r>
          </a:p>
        </p:txBody>
      </p:sp>
      <p:sp>
        <p:nvSpPr>
          <p:cNvPr id="3" name="object 8">
            <a:extLst>
              <a:ext uri="{FF2B5EF4-FFF2-40B4-BE49-F238E27FC236}">
                <a16:creationId xmlns:a16="http://schemas.microsoft.com/office/drawing/2014/main" id="{9C4A37AB-B83C-190D-54BC-D6A694C5A89B}"/>
              </a:ext>
            </a:extLst>
          </p:cNvPr>
          <p:cNvSpPr txBox="1"/>
          <p:nvPr/>
        </p:nvSpPr>
        <p:spPr>
          <a:xfrm>
            <a:off x="1230712" y="6091826"/>
            <a:ext cx="2540598" cy="659246"/>
          </a:xfrm>
          <a:prstGeom prst="rect">
            <a:avLst/>
          </a:prstGeom>
        </p:spPr>
        <p:txBody>
          <a:bodyPr vert="horz" wrap="square" lIns="0" tIns="122518" rIns="0" bIns="0" rtlCol="0">
            <a:spAutoFit/>
          </a:bodyPr>
          <a:lstStyle/>
          <a:p>
            <a:pPr defTabSz="860633">
              <a:spcBef>
                <a:spcPts val="965"/>
              </a:spcBef>
            </a:pPr>
            <a:r>
              <a:rPr sz="1365" spc="14" dirty="0">
                <a:latin typeface="Arial"/>
                <a:cs typeface="Arial"/>
              </a:rPr>
              <a:t>Download the </a:t>
            </a:r>
            <a:r>
              <a:rPr sz="1365" spc="24" dirty="0">
                <a:latin typeface="Arial"/>
                <a:cs typeface="Arial"/>
              </a:rPr>
              <a:t>MEL</a:t>
            </a:r>
            <a:r>
              <a:rPr sz="1365" spc="-179" dirty="0">
                <a:latin typeface="Arial"/>
                <a:cs typeface="Arial"/>
              </a:rPr>
              <a:t> </a:t>
            </a:r>
            <a:r>
              <a:rPr sz="1365" spc="19" dirty="0">
                <a:latin typeface="Arial"/>
                <a:cs typeface="Arial"/>
              </a:rPr>
              <a:t>App</a:t>
            </a:r>
            <a:endParaRPr sz="1365" dirty="0">
              <a:latin typeface="Arial"/>
              <a:cs typeface="Arial"/>
            </a:endParaRPr>
          </a:p>
          <a:p>
            <a:pPr defTabSz="860633">
              <a:spcBef>
                <a:spcPts val="885"/>
              </a:spcBef>
            </a:pPr>
            <a:r>
              <a:rPr sz="1365" spc="19" dirty="0">
                <a:latin typeface="Arial"/>
                <a:cs typeface="Arial"/>
              </a:rPr>
              <a:t>Search </a:t>
            </a:r>
            <a:r>
              <a:rPr sz="1365" spc="5" dirty="0">
                <a:latin typeface="Arial"/>
                <a:cs typeface="Arial"/>
              </a:rPr>
              <a:t>‘nj </a:t>
            </a:r>
            <a:r>
              <a:rPr sz="1365" spc="9" dirty="0">
                <a:latin typeface="Arial"/>
                <a:cs typeface="Arial"/>
              </a:rPr>
              <a:t>mel’ in </a:t>
            </a:r>
            <a:r>
              <a:rPr sz="1365" spc="14" dirty="0">
                <a:latin typeface="Arial"/>
                <a:cs typeface="Arial"/>
              </a:rPr>
              <a:t>your app</a:t>
            </a:r>
            <a:r>
              <a:rPr sz="1365" spc="-127" dirty="0">
                <a:latin typeface="Arial"/>
                <a:cs typeface="Arial"/>
              </a:rPr>
              <a:t> </a:t>
            </a:r>
            <a:r>
              <a:rPr sz="1365" spc="14" dirty="0">
                <a:latin typeface="Arial"/>
                <a:cs typeface="Arial"/>
              </a:rPr>
              <a:t>store</a:t>
            </a:r>
            <a:endParaRPr sz="1365" dirty="0">
              <a:latin typeface="Arial"/>
              <a:cs typeface="Arial"/>
            </a:endParaRPr>
          </a:p>
        </p:txBody>
      </p:sp>
      <p:sp>
        <p:nvSpPr>
          <p:cNvPr id="4" name="object 9">
            <a:extLst>
              <a:ext uri="{FF2B5EF4-FFF2-40B4-BE49-F238E27FC236}">
                <a16:creationId xmlns:a16="http://schemas.microsoft.com/office/drawing/2014/main" id="{28A12B21-6833-A322-72BB-8DA6D11E731C}"/>
              </a:ext>
            </a:extLst>
          </p:cNvPr>
          <p:cNvSpPr/>
          <p:nvPr/>
        </p:nvSpPr>
        <p:spPr>
          <a:xfrm>
            <a:off x="261807" y="5867400"/>
            <a:ext cx="903641" cy="900056"/>
          </a:xfrm>
          <a:prstGeom prst="rect">
            <a:avLst/>
          </a:prstGeom>
          <a:blipFill>
            <a:blip r:embed="rId2" cstate="print"/>
            <a:stretch>
              <a:fillRect/>
            </a:stretch>
          </a:blipFill>
        </p:spPr>
        <p:txBody>
          <a:bodyPr wrap="square" lIns="0" tIns="0" rIns="0" bIns="0" rtlCol="0"/>
          <a:lstStyle/>
          <a:p>
            <a:pPr defTabSz="860633"/>
            <a:endParaRPr sz="1694">
              <a:solidFill>
                <a:prstClr val="black"/>
              </a:solidFill>
              <a:latin typeface="Calibri"/>
            </a:endParaRPr>
          </a:p>
        </p:txBody>
      </p:sp>
    </p:spTree>
    <p:extLst>
      <p:ext uri="{BB962C8B-B14F-4D97-AF65-F5344CB8AC3E}">
        <p14:creationId xmlns:p14="http://schemas.microsoft.com/office/powerpoint/2010/main" val="4031113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9BD2BB-1266-8779-35A4-CE3F6CEB6550}"/>
              </a:ext>
            </a:extLst>
          </p:cNvPr>
          <p:cNvSpPr>
            <a:spLocks noGrp="1"/>
          </p:cNvSpPr>
          <p:nvPr>
            <p:ph idx="1"/>
          </p:nvPr>
        </p:nvSpPr>
        <p:spPr/>
        <p:txBody>
          <a:bodyPr/>
          <a:lstStyle/>
          <a:p>
            <a:r>
              <a:rPr lang="en-US" dirty="0"/>
              <a:t>Matt Genna, Assistant Director – J.A. Montgomery Consulting</a:t>
            </a:r>
          </a:p>
          <a:p>
            <a:pPr>
              <a:lnSpc>
                <a:spcPct val="300000"/>
              </a:lnSpc>
            </a:pPr>
            <a:r>
              <a:rPr lang="en-US" dirty="0"/>
              <a:t>MSI resources available to your organization</a:t>
            </a:r>
          </a:p>
          <a:p>
            <a:pPr>
              <a:lnSpc>
                <a:spcPct val="300000"/>
              </a:lnSpc>
            </a:pPr>
            <a:r>
              <a:rPr lang="en-US" dirty="0"/>
              <a:t>Relevant regulatory requirements </a:t>
            </a:r>
          </a:p>
          <a:p>
            <a:pPr>
              <a:lnSpc>
                <a:spcPct val="300000"/>
              </a:lnSpc>
            </a:pPr>
            <a:r>
              <a:rPr lang="en-US" dirty="0"/>
              <a:t>NJ Indoor Air Quality requirements</a:t>
            </a:r>
          </a:p>
        </p:txBody>
      </p:sp>
      <p:sp>
        <p:nvSpPr>
          <p:cNvPr id="3" name="Title 2">
            <a:extLst>
              <a:ext uri="{FF2B5EF4-FFF2-40B4-BE49-F238E27FC236}">
                <a16:creationId xmlns:a16="http://schemas.microsoft.com/office/drawing/2014/main" id="{2560C129-DF5C-2C59-C576-01912B963207}"/>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823198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162560" y="1749456"/>
            <a:ext cx="9428480" cy="4907764"/>
          </a:xfrm>
        </p:spPr>
        <p:txBody>
          <a:bodyPr/>
          <a:lstStyle/>
          <a:p>
            <a:pPr indent="-247234">
              <a:lnSpc>
                <a:spcPct val="150000"/>
              </a:lnSpc>
            </a:pPr>
            <a:r>
              <a:rPr lang="en-US" altLang="en-US" sz="2773" dirty="0"/>
              <a:t>MEL Safety Institute (MSI)</a:t>
            </a:r>
          </a:p>
          <a:p>
            <a:pPr lvl="1" indent="-247234">
              <a:lnSpc>
                <a:spcPct val="150000"/>
              </a:lnSpc>
            </a:pPr>
            <a:r>
              <a:rPr lang="en-US" altLang="en-US" sz="2773" dirty="0"/>
              <a:t>MSI Training </a:t>
            </a:r>
          </a:p>
          <a:p>
            <a:pPr lvl="1" indent="-247234">
              <a:lnSpc>
                <a:spcPct val="150000"/>
              </a:lnSpc>
            </a:pPr>
            <a:r>
              <a:rPr lang="en-US" altLang="en-US" sz="2773" dirty="0"/>
              <a:t>MSI Bulletins</a:t>
            </a:r>
          </a:p>
          <a:p>
            <a:pPr lvl="1" indent="-247234">
              <a:lnSpc>
                <a:spcPct val="150000"/>
              </a:lnSpc>
            </a:pPr>
            <a:r>
              <a:rPr lang="en-US" altLang="en-US" sz="2773" dirty="0"/>
              <a:t>MSI Model Policies</a:t>
            </a:r>
          </a:p>
          <a:p>
            <a:pPr lvl="1" indent="-247234">
              <a:lnSpc>
                <a:spcPct val="150000"/>
              </a:lnSpc>
            </a:pPr>
            <a:r>
              <a:rPr lang="en-US" altLang="en-US" sz="2773" dirty="0"/>
              <a:t>MSI Briefings</a:t>
            </a:r>
          </a:p>
          <a:p>
            <a:pPr marL="362313" indent="0">
              <a:lnSpc>
                <a:spcPct val="90000"/>
              </a:lnSpc>
              <a:buNone/>
            </a:pPr>
            <a:endParaRPr lang="en-US" altLang="en-US" sz="2773" dirty="0"/>
          </a:p>
        </p:txBody>
      </p:sp>
      <p:sp>
        <p:nvSpPr>
          <p:cNvPr id="38914" name="Rectangle 2"/>
          <p:cNvSpPr>
            <a:spLocks noGrp="1" noChangeArrowheads="1"/>
          </p:cNvSpPr>
          <p:nvPr>
            <p:ph type="title"/>
          </p:nvPr>
        </p:nvSpPr>
        <p:spPr/>
        <p:txBody>
          <a:bodyPr/>
          <a:lstStyle/>
          <a:p>
            <a:r>
              <a:rPr lang="en-US" altLang="en-US" dirty="0"/>
              <a:t>Resources</a:t>
            </a:r>
          </a:p>
        </p:txBody>
      </p:sp>
    </p:spTree>
    <p:extLst>
      <p:ext uri="{BB962C8B-B14F-4D97-AF65-F5344CB8AC3E}">
        <p14:creationId xmlns:p14="http://schemas.microsoft.com/office/powerpoint/2010/main" val="2740851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1CBAA-9D7A-FF86-CE9E-C3BFB11D9F4A}"/>
              </a:ext>
            </a:extLst>
          </p:cNvPr>
          <p:cNvSpPr>
            <a:spLocks noGrp="1"/>
          </p:cNvSpPr>
          <p:nvPr>
            <p:ph type="title"/>
          </p:nvPr>
        </p:nvSpPr>
        <p:spPr/>
        <p:txBody>
          <a:bodyPr/>
          <a:lstStyle/>
          <a:p>
            <a:r>
              <a:rPr lang="en-US" dirty="0"/>
              <a:t>MSI Catalog </a:t>
            </a:r>
          </a:p>
        </p:txBody>
      </p:sp>
      <p:pic>
        <p:nvPicPr>
          <p:cNvPr id="4" name="Picture 3">
            <a:hlinkClick r:id="rId2"/>
            <a:extLst>
              <a:ext uri="{FF2B5EF4-FFF2-40B4-BE49-F238E27FC236}">
                <a16:creationId xmlns:a16="http://schemas.microsoft.com/office/drawing/2014/main" id="{8650DE50-FBDA-A6D8-ADC5-C80D7E9280CA}"/>
              </a:ext>
            </a:extLst>
          </p:cNvPr>
          <p:cNvPicPr>
            <a:picLocks noChangeAspect="1"/>
          </p:cNvPicPr>
          <p:nvPr/>
        </p:nvPicPr>
        <p:blipFill>
          <a:blip r:embed="rId3"/>
          <a:stretch>
            <a:fillRect/>
          </a:stretch>
        </p:blipFill>
        <p:spPr>
          <a:xfrm>
            <a:off x="0" y="1515414"/>
            <a:ext cx="9753600" cy="4284372"/>
          </a:xfrm>
          <a:prstGeom prst="rect">
            <a:avLst/>
          </a:prstGeom>
        </p:spPr>
      </p:pic>
    </p:spTree>
    <p:extLst>
      <p:ext uri="{BB962C8B-B14F-4D97-AF65-F5344CB8AC3E}">
        <p14:creationId xmlns:p14="http://schemas.microsoft.com/office/powerpoint/2010/main" val="268357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753600" cy="1944913"/>
          </a:xfrm>
          <a:prstGeom prst="rect">
            <a:avLst/>
          </a:prstGeom>
          <a:solidFill>
            <a:srgbClr val="FBDD67"/>
          </a:solidFill>
        </p:spPr>
        <p:txBody>
          <a:bodyPr/>
          <a:lstStyle/>
          <a:p>
            <a:endParaRPr lang="en-US"/>
          </a:p>
        </p:txBody>
      </p:sp>
      <p:grpSp>
        <p:nvGrpSpPr>
          <p:cNvPr id="3" name="Group 3"/>
          <p:cNvGrpSpPr/>
          <p:nvPr/>
        </p:nvGrpSpPr>
        <p:grpSpPr>
          <a:xfrm>
            <a:off x="1323846" y="6507731"/>
            <a:ext cx="7698234" cy="569788"/>
            <a:chOff x="0" y="0"/>
            <a:chExt cx="10264312" cy="759718"/>
          </a:xfrm>
        </p:grpSpPr>
        <p:sp>
          <p:nvSpPr>
            <p:cNvPr id="4" name="AutoShape 4"/>
            <p:cNvSpPr/>
            <p:nvPr/>
          </p:nvSpPr>
          <p:spPr>
            <a:xfrm>
              <a:off x="0" y="0"/>
              <a:ext cx="2403617" cy="89703"/>
            </a:xfrm>
            <a:prstGeom prst="rect">
              <a:avLst/>
            </a:prstGeom>
            <a:solidFill>
              <a:srgbClr val="193970"/>
            </a:solidFill>
          </p:spPr>
          <p:txBody>
            <a:bodyPr/>
            <a:lstStyle/>
            <a:p>
              <a:endParaRPr lang="en-US"/>
            </a:p>
          </p:txBody>
        </p:sp>
        <p:sp>
          <p:nvSpPr>
            <p:cNvPr id="5" name="TextBox 5"/>
            <p:cNvSpPr txBox="1"/>
            <p:nvPr/>
          </p:nvSpPr>
          <p:spPr>
            <a:xfrm>
              <a:off x="0" y="400651"/>
              <a:ext cx="10264312" cy="359067"/>
            </a:xfrm>
            <a:prstGeom prst="rect">
              <a:avLst/>
            </a:prstGeom>
          </p:spPr>
          <p:txBody>
            <a:bodyPr lIns="0" tIns="0" rIns="0" bIns="0" rtlCol="0" anchor="t">
              <a:spAutoFit/>
            </a:bodyPr>
            <a:lstStyle/>
            <a:p>
              <a:pPr algn="l">
                <a:lnSpc>
                  <a:spcPts val="2400"/>
                </a:lnSpc>
              </a:pPr>
              <a:r>
                <a:rPr lang="en-US" sz="1600">
                  <a:solidFill>
                    <a:srgbClr val="193970"/>
                  </a:solidFill>
                  <a:latin typeface="Montserrat"/>
                </a:rPr>
                <a:t>NJSIG New Marketing Materials</a:t>
              </a:r>
            </a:p>
          </p:txBody>
        </p:sp>
      </p:grpSp>
      <p:sp>
        <p:nvSpPr>
          <p:cNvPr id="6" name="Freeform 6"/>
          <p:cNvSpPr/>
          <p:nvPr/>
        </p:nvSpPr>
        <p:spPr>
          <a:xfrm>
            <a:off x="1560594" y="2222264"/>
            <a:ext cx="6357292" cy="3943693"/>
          </a:xfrm>
          <a:custGeom>
            <a:avLst/>
            <a:gdLst/>
            <a:ahLst/>
            <a:cxnLst/>
            <a:rect l="l" t="t" r="r" b="b"/>
            <a:pathLst>
              <a:path w="6357292" h="3943693">
                <a:moveTo>
                  <a:pt x="0" y="0"/>
                </a:moveTo>
                <a:lnTo>
                  <a:pt x="6357292" y="0"/>
                </a:lnTo>
                <a:lnTo>
                  <a:pt x="6357292" y="3943693"/>
                </a:lnTo>
                <a:lnTo>
                  <a:pt x="0" y="3943693"/>
                </a:lnTo>
                <a:lnTo>
                  <a:pt x="0" y="0"/>
                </a:lnTo>
                <a:close/>
              </a:path>
            </a:pathLst>
          </a:custGeom>
          <a:blipFill>
            <a:blip r:embed="rId2"/>
            <a:stretch>
              <a:fillRect/>
            </a:stretch>
          </a:blipFill>
        </p:spPr>
        <p:txBody>
          <a:bodyPr/>
          <a:lstStyle/>
          <a:p>
            <a:endParaRPr lang="en-US"/>
          </a:p>
        </p:txBody>
      </p:sp>
      <p:sp>
        <p:nvSpPr>
          <p:cNvPr id="7" name="Freeform 7"/>
          <p:cNvSpPr/>
          <p:nvPr/>
        </p:nvSpPr>
        <p:spPr>
          <a:xfrm>
            <a:off x="6078691" y="97701"/>
            <a:ext cx="1953253" cy="1782787"/>
          </a:xfrm>
          <a:custGeom>
            <a:avLst/>
            <a:gdLst/>
            <a:ahLst/>
            <a:cxnLst/>
            <a:rect l="l" t="t" r="r" b="b"/>
            <a:pathLst>
              <a:path w="1953253" h="1782787">
                <a:moveTo>
                  <a:pt x="0" y="0"/>
                </a:moveTo>
                <a:lnTo>
                  <a:pt x="1953253" y="0"/>
                </a:lnTo>
                <a:lnTo>
                  <a:pt x="1953253" y="1782788"/>
                </a:lnTo>
                <a:lnTo>
                  <a:pt x="0" y="17827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323846" y="309384"/>
            <a:ext cx="5543981" cy="1359422"/>
          </a:xfrm>
          <a:prstGeom prst="rect">
            <a:avLst/>
          </a:prstGeom>
        </p:spPr>
        <p:txBody>
          <a:bodyPr lIns="0" tIns="0" rIns="0" bIns="0" rtlCol="0" anchor="t">
            <a:spAutoFit/>
          </a:bodyPr>
          <a:lstStyle/>
          <a:p>
            <a:pPr algn="l">
              <a:lnSpc>
                <a:spcPts val="5400"/>
              </a:lnSpc>
            </a:pPr>
            <a:r>
              <a:rPr lang="en-US" sz="4500">
                <a:solidFill>
                  <a:srgbClr val="475883"/>
                </a:solidFill>
                <a:latin typeface="Montserrat Semi-Bold"/>
              </a:rPr>
              <a:t>VALUE ADDED SERVICES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488004-8BD4-F791-A0F2-CC915782B277}"/>
              </a:ext>
            </a:extLst>
          </p:cNvPr>
          <p:cNvSpPr>
            <a:spLocks noGrp="1"/>
          </p:cNvSpPr>
          <p:nvPr>
            <p:ph idx="1"/>
          </p:nvPr>
        </p:nvSpPr>
        <p:spPr>
          <a:xfrm>
            <a:off x="487680" y="2424466"/>
            <a:ext cx="6539914" cy="4232753"/>
          </a:xfrm>
        </p:spPr>
        <p:txBody>
          <a:bodyPr/>
          <a:lstStyle/>
          <a:p>
            <a:pPr indent="-247234" algn="just">
              <a:lnSpc>
                <a:spcPct val="90000"/>
              </a:lnSpc>
            </a:pPr>
            <a:r>
              <a:rPr lang="en-US" dirty="0"/>
              <a:t>MSI LIVE features real-time, instructor-led classes. </a:t>
            </a:r>
          </a:p>
          <a:p>
            <a:pPr indent="-247234" algn="just">
              <a:lnSpc>
                <a:spcPct val="90000"/>
              </a:lnSpc>
            </a:pPr>
            <a:endParaRPr lang="en-US" dirty="0"/>
          </a:p>
          <a:p>
            <a:pPr indent="-247234" algn="just">
              <a:lnSpc>
                <a:spcPct val="90000"/>
              </a:lnSpc>
            </a:pPr>
            <a:r>
              <a:rPr lang="en-US" dirty="0"/>
              <a:t>The MSI LIVE Catalog provides a description of the course, the intended audience, and available credits.</a:t>
            </a:r>
          </a:p>
        </p:txBody>
      </p:sp>
      <p:sp>
        <p:nvSpPr>
          <p:cNvPr id="3" name="Title 2">
            <a:extLst>
              <a:ext uri="{FF2B5EF4-FFF2-40B4-BE49-F238E27FC236}">
                <a16:creationId xmlns:a16="http://schemas.microsoft.com/office/drawing/2014/main" id="{E6F18541-3021-DB3E-4AFD-AC3F6295CB32}"/>
              </a:ext>
            </a:extLst>
          </p:cNvPr>
          <p:cNvSpPr>
            <a:spLocks noGrp="1"/>
          </p:cNvSpPr>
          <p:nvPr>
            <p:ph type="title"/>
          </p:nvPr>
        </p:nvSpPr>
        <p:spPr/>
        <p:txBody>
          <a:bodyPr/>
          <a:lstStyle/>
          <a:p>
            <a:r>
              <a:rPr lang="en-US" dirty="0"/>
              <a:t>MSI LIVE</a:t>
            </a:r>
          </a:p>
        </p:txBody>
      </p:sp>
      <p:pic>
        <p:nvPicPr>
          <p:cNvPr id="5" name="Picture 4">
            <a:hlinkClick r:id="rId2"/>
            <a:extLst>
              <a:ext uri="{FF2B5EF4-FFF2-40B4-BE49-F238E27FC236}">
                <a16:creationId xmlns:a16="http://schemas.microsoft.com/office/drawing/2014/main" id="{65EA05BE-ECBC-936B-076B-D4452328EA48}"/>
              </a:ext>
            </a:extLst>
          </p:cNvPr>
          <p:cNvPicPr>
            <a:picLocks noChangeAspect="1"/>
          </p:cNvPicPr>
          <p:nvPr/>
        </p:nvPicPr>
        <p:blipFill>
          <a:blip r:embed="rId3"/>
          <a:stretch>
            <a:fillRect/>
          </a:stretch>
        </p:blipFill>
        <p:spPr>
          <a:xfrm>
            <a:off x="7133884" y="2953899"/>
            <a:ext cx="2438400" cy="2468880"/>
          </a:xfrm>
          <a:prstGeom prst="rect">
            <a:avLst/>
          </a:prstGeom>
        </p:spPr>
      </p:pic>
    </p:spTree>
    <p:extLst>
      <p:ext uri="{BB962C8B-B14F-4D97-AF65-F5344CB8AC3E}">
        <p14:creationId xmlns:p14="http://schemas.microsoft.com/office/powerpoint/2010/main" val="2012163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488004-8BD4-F791-A0F2-CC915782B277}"/>
              </a:ext>
            </a:extLst>
          </p:cNvPr>
          <p:cNvSpPr>
            <a:spLocks noGrp="1"/>
          </p:cNvSpPr>
          <p:nvPr>
            <p:ph idx="1"/>
          </p:nvPr>
        </p:nvSpPr>
        <p:spPr>
          <a:xfrm>
            <a:off x="487680" y="2494134"/>
            <a:ext cx="6539914" cy="4163085"/>
          </a:xfrm>
        </p:spPr>
        <p:txBody>
          <a:bodyPr/>
          <a:lstStyle/>
          <a:p>
            <a:pPr indent="-247234" algn="just">
              <a:lnSpc>
                <a:spcPct val="90000"/>
              </a:lnSpc>
            </a:pPr>
            <a:r>
              <a:rPr lang="en-US" dirty="0"/>
              <a:t>Schools: Chemical Lab Safety for Science Teachers</a:t>
            </a:r>
          </a:p>
          <a:p>
            <a:pPr marL="362313" indent="0" algn="just">
              <a:lnSpc>
                <a:spcPct val="90000"/>
              </a:lnSpc>
              <a:buNone/>
            </a:pPr>
            <a:endParaRPr lang="en-US" dirty="0"/>
          </a:p>
          <a:p>
            <a:pPr indent="-247234" algn="just">
              <a:lnSpc>
                <a:spcPct val="90000"/>
              </a:lnSpc>
            </a:pPr>
            <a:r>
              <a:rPr lang="en-US" dirty="0"/>
              <a:t>Schools: Safety Awareness Training for School Custodians and Facilities Management</a:t>
            </a:r>
          </a:p>
          <a:p>
            <a:pPr indent="-247234" algn="just">
              <a:lnSpc>
                <a:spcPct val="90000"/>
              </a:lnSpc>
            </a:pPr>
            <a:endParaRPr lang="en-US" dirty="0"/>
          </a:p>
        </p:txBody>
      </p:sp>
      <p:sp>
        <p:nvSpPr>
          <p:cNvPr id="3" name="Title 2">
            <a:extLst>
              <a:ext uri="{FF2B5EF4-FFF2-40B4-BE49-F238E27FC236}">
                <a16:creationId xmlns:a16="http://schemas.microsoft.com/office/drawing/2014/main" id="{E6F18541-3021-DB3E-4AFD-AC3F6295CB32}"/>
              </a:ext>
            </a:extLst>
          </p:cNvPr>
          <p:cNvSpPr>
            <a:spLocks noGrp="1"/>
          </p:cNvSpPr>
          <p:nvPr>
            <p:ph type="title"/>
          </p:nvPr>
        </p:nvSpPr>
        <p:spPr/>
        <p:txBody>
          <a:bodyPr/>
          <a:lstStyle/>
          <a:p>
            <a:r>
              <a:rPr lang="en-US" dirty="0"/>
              <a:t>MSI LIVE</a:t>
            </a:r>
          </a:p>
        </p:txBody>
      </p:sp>
      <p:pic>
        <p:nvPicPr>
          <p:cNvPr id="5" name="Picture 4">
            <a:hlinkClick r:id="rId2"/>
            <a:extLst>
              <a:ext uri="{FF2B5EF4-FFF2-40B4-BE49-F238E27FC236}">
                <a16:creationId xmlns:a16="http://schemas.microsoft.com/office/drawing/2014/main" id="{65EA05BE-ECBC-936B-076B-D4452328EA48}"/>
              </a:ext>
            </a:extLst>
          </p:cNvPr>
          <p:cNvPicPr>
            <a:picLocks noChangeAspect="1"/>
          </p:cNvPicPr>
          <p:nvPr/>
        </p:nvPicPr>
        <p:blipFill>
          <a:blip r:embed="rId3"/>
          <a:stretch>
            <a:fillRect/>
          </a:stretch>
        </p:blipFill>
        <p:spPr>
          <a:xfrm>
            <a:off x="7133884" y="2953899"/>
            <a:ext cx="2438400" cy="2468880"/>
          </a:xfrm>
          <a:prstGeom prst="rect">
            <a:avLst/>
          </a:prstGeom>
        </p:spPr>
      </p:pic>
    </p:spTree>
    <p:extLst>
      <p:ext uri="{BB962C8B-B14F-4D97-AF65-F5344CB8AC3E}">
        <p14:creationId xmlns:p14="http://schemas.microsoft.com/office/powerpoint/2010/main" val="2974615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D7C7F2-B72B-56A9-EABD-470929E02656}"/>
              </a:ext>
            </a:extLst>
          </p:cNvPr>
          <p:cNvSpPr>
            <a:spLocks noGrp="1"/>
          </p:cNvSpPr>
          <p:nvPr>
            <p:ph idx="1"/>
          </p:nvPr>
        </p:nvSpPr>
        <p:spPr/>
        <p:txBody>
          <a:bodyPr/>
          <a:lstStyle/>
          <a:p>
            <a:pPr indent="-247234" algn="just">
              <a:lnSpc>
                <a:spcPct val="90000"/>
              </a:lnSpc>
            </a:pPr>
            <a:r>
              <a:rPr lang="en-US" sz="2773" dirty="0"/>
              <a:t>MSI NOW provides on-demand streaming videos and online classes that can be viewed 24/7 by our members. </a:t>
            </a:r>
          </a:p>
          <a:p>
            <a:pPr indent="-247234" algn="just">
              <a:lnSpc>
                <a:spcPct val="90000"/>
              </a:lnSpc>
            </a:pPr>
            <a:r>
              <a:rPr lang="en-US" sz="2773" dirty="0"/>
              <a:t>Topics pertain to many aspects of safety, risk control, employment practices, and supervision and most can be viewed in under 20 minutes.</a:t>
            </a:r>
          </a:p>
        </p:txBody>
      </p:sp>
      <p:sp>
        <p:nvSpPr>
          <p:cNvPr id="3" name="Title 2">
            <a:extLst>
              <a:ext uri="{FF2B5EF4-FFF2-40B4-BE49-F238E27FC236}">
                <a16:creationId xmlns:a16="http://schemas.microsoft.com/office/drawing/2014/main" id="{45E8758B-8DCA-9BAA-AB84-3B3D72D53AB3}"/>
              </a:ext>
            </a:extLst>
          </p:cNvPr>
          <p:cNvSpPr>
            <a:spLocks noGrp="1"/>
          </p:cNvSpPr>
          <p:nvPr>
            <p:ph type="title"/>
          </p:nvPr>
        </p:nvSpPr>
        <p:spPr/>
        <p:txBody>
          <a:bodyPr/>
          <a:lstStyle/>
          <a:p>
            <a:r>
              <a:rPr lang="en-US" dirty="0"/>
              <a:t>MSI NOW</a:t>
            </a:r>
          </a:p>
        </p:txBody>
      </p:sp>
      <p:pic>
        <p:nvPicPr>
          <p:cNvPr id="5" name="Picture 4">
            <a:hlinkClick r:id="rId2"/>
            <a:extLst>
              <a:ext uri="{FF2B5EF4-FFF2-40B4-BE49-F238E27FC236}">
                <a16:creationId xmlns:a16="http://schemas.microsoft.com/office/drawing/2014/main" id="{58CEDAB6-3D6F-91D7-EB62-3362F683D53E}"/>
              </a:ext>
            </a:extLst>
          </p:cNvPr>
          <p:cNvPicPr>
            <a:picLocks noChangeAspect="1"/>
          </p:cNvPicPr>
          <p:nvPr/>
        </p:nvPicPr>
        <p:blipFill>
          <a:blip r:embed="rId3"/>
          <a:stretch>
            <a:fillRect/>
          </a:stretch>
        </p:blipFill>
        <p:spPr>
          <a:xfrm>
            <a:off x="3647440" y="4326225"/>
            <a:ext cx="2458720" cy="2479040"/>
          </a:xfrm>
          <a:prstGeom prst="rect">
            <a:avLst/>
          </a:prstGeom>
        </p:spPr>
      </p:pic>
    </p:spTree>
    <p:extLst>
      <p:ext uri="{BB962C8B-B14F-4D97-AF65-F5344CB8AC3E}">
        <p14:creationId xmlns:p14="http://schemas.microsoft.com/office/powerpoint/2010/main" val="3384766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idx="1"/>
          </p:nvPr>
        </p:nvSpPr>
        <p:spPr>
          <a:xfrm>
            <a:off x="182881" y="2074576"/>
            <a:ext cx="5375955" cy="4907764"/>
          </a:xfrm>
        </p:spPr>
        <p:txBody>
          <a:bodyPr/>
          <a:lstStyle/>
          <a:p>
            <a:pPr marL="487695" indent="-369158">
              <a:spcBef>
                <a:spcPct val="50000"/>
              </a:spcBef>
            </a:pPr>
            <a:r>
              <a:rPr lang="en-US" altLang="en-US" dirty="0"/>
              <a:t>Cold Weather Best Practices for Buildings</a:t>
            </a:r>
          </a:p>
          <a:p>
            <a:pPr marL="487695" indent="-369158">
              <a:spcBef>
                <a:spcPct val="50000"/>
              </a:spcBef>
            </a:pPr>
            <a:r>
              <a:rPr lang="en-US" altLang="en-US" dirty="0"/>
              <a:t>Dealing with Service Dogs</a:t>
            </a:r>
          </a:p>
          <a:p>
            <a:pPr marL="487695" indent="-369158">
              <a:spcBef>
                <a:spcPct val="50000"/>
              </a:spcBef>
            </a:pPr>
            <a:r>
              <a:rPr lang="en-US" altLang="en-US" dirty="0"/>
              <a:t>Fire Extinguisher Best Practices</a:t>
            </a:r>
          </a:p>
          <a:p>
            <a:pPr marL="487695" indent="-369158">
              <a:spcBef>
                <a:spcPct val="50000"/>
              </a:spcBef>
            </a:pPr>
            <a:r>
              <a:rPr lang="en-US" altLang="en-US" dirty="0"/>
              <a:t>Space Heater Safety</a:t>
            </a:r>
          </a:p>
          <a:p>
            <a:pPr marL="487695" indent="-369158">
              <a:spcBef>
                <a:spcPct val="50000"/>
              </a:spcBef>
            </a:pPr>
            <a:r>
              <a:rPr lang="en-US" altLang="en-US" dirty="0"/>
              <a:t>Playground Risk Management</a:t>
            </a:r>
          </a:p>
          <a:p>
            <a:pPr marL="487695" indent="-369158">
              <a:spcBef>
                <a:spcPct val="50000"/>
              </a:spcBef>
            </a:pPr>
            <a:r>
              <a:rPr lang="en-US" altLang="en-US" dirty="0"/>
              <a:t>Youth Coaches Best Practices</a:t>
            </a:r>
          </a:p>
        </p:txBody>
      </p:sp>
      <p:sp>
        <p:nvSpPr>
          <p:cNvPr id="143362" name="Rectangle 2"/>
          <p:cNvSpPr>
            <a:spLocks noGrp="1" noChangeArrowheads="1"/>
          </p:cNvSpPr>
          <p:nvPr>
            <p:ph type="title"/>
          </p:nvPr>
        </p:nvSpPr>
        <p:spPr/>
        <p:txBody>
          <a:bodyPr/>
          <a:lstStyle/>
          <a:p>
            <a:r>
              <a:rPr lang="en-US" altLang="en-US" dirty="0"/>
              <a:t>MSI Bulletins</a:t>
            </a: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927" y="1865342"/>
            <a:ext cx="3506993" cy="4675990"/>
          </a:xfrm>
          <a:prstGeom prst="rect">
            <a:avLst/>
          </a:prstGeom>
        </p:spPr>
      </p:pic>
    </p:spTree>
    <p:extLst>
      <p:ext uri="{BB962C8B-B14F-4D97-AF65-F5344CB8AC3E}">
        <p14:creationId xmlns:p14="http://schemas.microsoft.com/office/powerpoint/2010/main" val="3922614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15559" y="1448262"/>
            <a:ext cx="8447902" cy="5048310"/>
          </a:xfrm>
        </p:spPr>
        <p:txBody>
          <a:bodyPr/>
          <a:lstStyle/>
          <a:p>
            <a:pPr marL="428427" indent="-309890">
              <a:lnSpc>
                <a:spcPct val="200000"/>
              </a:lnSpc>
            </a:pPr>
            <a:r>
              <a:rPr lang="en-US" altLang="en-US" sz="2773" dirty="0"/>
              <a:t>Toolbox Talks</a:t>
            </a:r>
          </a:p>
          <a:p>
            <a:pPr marL="428427" indent="-309890">
              <a:lnSpc>
                <a:spcPct val="200000"/>
              </a:lnSpc>
            </a:pPr>
            <a:r>
              <a:rPr lang="en-US" altLang="en-US" sz="2773" dirty="0"/>
              <a:t>Organized by Season and job type</a:t>
            </a:r>
          </a:p>
          <a:p>
            <a:pPr marL="428427" indent="-309890">
              <a:lnSpc>
                <a:spcPct val="150000"/>
              </a:lnSpc>
              <a:spcAft>
                <a:spcPts val="0"/>
              </a:spcAft>
            </a:pPr>
            <a:r>
              <a:rPr lang="en-US" altLang="en-US" sz="2773" dirty="0"/>
              <a:t>Video Briefing</a:t>
            </a:r>
          </a:p>
          <a:p>
            <a:pPr marL="916066" lvl="1" indent="-309890">
              <a:lnSpc>
                <a:spcPct val="150000"/>
              </a:lnSpc>
              <a:spcAft>
                <a:spcPts val="0"/>
              </a:spcAft>
            </a:pPr>
            <a:r>
              <a:rPr lang="en-US" altLang="en-US" sz="2773" dirty="0"/>
              <a:t>Responsibilities of a RTK Coordinator</a:t>
            </a:r>
          </a:p>
          <a:p>
            <a:pPr marL="916066" lvl="1" indent="-309890">
              <a:lnSpc>
                <a:spcPct val="150000"/>
              </a:lnSpc>
              <a:spcAft>
                <a:spcPts val="0"/>
              </a:spcAft>
            </a:pPr>
            <a:r>
              <a:rPr lang="en-US" altLang="en-US" sz="2773" dirty="0"/>
              <a:t>Fire Extinguisher Inspection</a:t>
            </a:r>
          </a:p>
          <a:p>
            <a:pPr marL="916066" lvl="1" indent="-309890">
              <a:lnSpc>
                <a:spcPct val="150000"/>
              </a:lnSpc>
              <a:spcAft>
                <a:spcPts val="0"/>
              </a:spcAft>
            </a:pPr>
            <a:r>
              <a:rPr lang="en-US" altLang="en-US" sz="2773" dirty="0"/>
              <a:t>Safety Committee Best Practices	</a:t>
            </a:r>
          </a:p>
          <a:p>
            <a:pPr marL="916066" lvl="1" indent="-309890">
              <a:lnSpc>
                <a:spcPct val="150000"/>
              </a:lnSpc>
              <a:spcAft>
                <a:spcPts val="0"/>
              </a:spcAft>
            </a:pPr>
            <a:endParaRPr lang="en-US" altLang="en-US" sz="2773" dirty="0"/>
          </a:p>
        </p:txBody>
      </p:sp>
      <p:sp>
        <p:nvSpPr>
          <p:cNvPr id="44034" name="Rectangle 2"/>
          <p:cNvSpPr>
            <a:spLocks noGrp="1" noChangeArrowheads="1"/>
          </p:cNvSpPr>
          <p:nvPr>
            <p:ph type="title"/>
          </p:nvPr>
        </p:nvSpPr>
        <p:spPr/>
        <p:txBody>
          <a:bodyPr/>
          <a:lstStyle/>
          <a:p>
            <a:r>
              <a:rPr lang="en-US" altLang="en-US" dirty="0"/>
              <a:t>MSI Briefings</a:t>
            </a:r>
          </a:p>
        </p:txBody>
      </p:sp>
    </p:spTree>
    <p:extLst>
      <p:ext uri="{BB962C8B-B14F-4D97-AF65-F5344CB8AC3E}">
        <p14:creationId xmlns:p14="http://schemas.microsoft.com/office/powerpoint/2010/main" val="1558191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dirty="0"/>
              <a:t>MSI Model Policies</a:t>
            </a:r>
          </a:p>
        </p:txBody>
      </p:sp>
      <p:sp>
        <p:nvSpPr>
          <p:cNvPr id="61444" name="Rectangle 4"/>
          <p:cNvSpPr>
            <a:spLocks noGrp="1" noChangeArrowheads="1"/>
          </p:cNvSpPr>
          <p:nvPr>
            <p:ph type="body" sz="half" idx="4294967295"/>
          </p:nvPr>
        </p:nvSpPr>
        <p:spPr>
          <a:xfrm>
            <a:off x="717175" y="1798678"/>
            <a:ext cx="5527040" cy="4470400"/>
          </a:xfrm>
        </p:spPr>
        <p:txBody>
          <a:bodyPr/>
          <a:lstStyle/>
          <a:p>
            <a:pPr marL="250621" indent="-250621">
              <a:spcBef>
                <a:spcPct val="40000"/>
              </a:spcBef>
            </a:pPr>
            <a:r>
              <a:rPr lang="en-US" altLang="en-US" sz="2667" dirty="0"/>
              <a:t>Chemical Hygiene </a:t>
            </a:r>
          </a:p>
          <a:p>
            <a:pPr marL="250621" indent="-250621">
              <a:spcBef>
                <a:spcPct val="40000"/>
              </a:spcBef>
            </a:pPr>
            <a:r>
              <a:rPr lang="en-US" altLang="en-US" sz="2667" dirty="0"/>
              <a:t>Confined Spaces</a:t>
            </a:r>
          </a:p>
          <a:p>
            <a:pPr marL="250621" indent="-250621">
              <a:spcBef>
                <a:spcPct val="40000"/>
              </a:spcBef>
            </a:pPr>
            <a:r>
              <a:rPr lang="en-US" altLang="en-US" sz="2667" dirty="0"/>
              <a:t>Control of Hazardous Energy (Lockout/Tagout)</a:t>
            </a:r>
          </a:p>
          <a:p>
            <a:pPr marL="250621" indent="-250621">
              <a:spcBef>
                <a:spcPct val="40000"/>
              </a:spcBef>
            </a:pPr>
            <a:r>
              <a:rPr lang="en-US" altLang="en-US" sz="2667" dirty="0"/>
              <a:t>Hazard Communication</a:t>
            </a:r>
          </a:p>
          <a:p>
            <a:pPr marL="250621" indent="-250621">
              <a:spcBef>
                <a:spcPct val="40000"/>
              </a:spcBef>
            </a:pPr>
            <a:r>
              <a:rPr lang="en-US" altLang="en-US" sz="2667" dirty="0"/>
              <a:t>Emergency Action Plan</a:t>
            </a:r>
          </a:p>
          <a:p>
            <a:pPr marL="250621" indent="-250621">
              <a:spcBef>
                <a:spcPct val="40000"/>
              </a:spcBef>
            </a:pPr>
            <a:r>
              <a:rPr lang="en-US" altLang="en-US" sz="2667" dirty="0"/>
              <a:t>PPE</a:t>
            </a:r>
          </a:p>
          <a:p>
            <a:pPr marL="250621" indent="-250621">
              <a:spcBef>
                <a:spcPct val="40000"/>
              </a:spcBef>
            </a:pPr>
            <a:r>
              <a:rPr lang="en-US" altLang="en-US" sz="2667" dirty="0"/>
              <a:t>And more…</a:t>
            </a: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7033" y="1988491"/>
            <a:ext cx="3347898" cy="4090774"/>
          </a:xfrm>
          <a:prstGeom prst="rect">
            <a:avLst/>
          </a:prstGeom>
        </p:spPr>
      </p:pic>
    </p:spTree>
    <p:extLst>
      <p:ext uri="{BB962C8B-B14F-4D97-AF65-F5344CB8AC3E}">
        <p14:creationId xmlns:p14="http://schemas.microsoft.com/office/powerpoint/2010/main" val="785180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31D5EB-A9C1-FA71-E861-0B9B4139877E}"/>
              </a:ext>
            </a:extLst>
          </p:cNvPr>
          <p:cNvSpPr>
            <a:spLocks noGrp="1"/>
          </p:cNvSpPr>
          <p:nvPr>
            <p:ph sz="quarter" idx="10"/>
          </p:nvPr>
        </p:nvSpPr>
        <p:spPr/>
        <p:txBody>
          <a:bodyPr/>
          <a:lstStyle/>
          <a:p>
            <a:r>
              <a:rPr lang="en-US" dirty="0"/>
              <a:t>Regulatory</a:t>
            </a:r>
          </a:p>
        </p:txBody>
      </p:sp>
    </p:spTree>
    <p:extLst>
      <p:ext uri="{BB962C8B-B14F-4D97-AF65-F5344CB8AC3E}">
        <p14:creationId xmlns:p14="http://schemas.microsoft.com/office/powerpoint/2010/main" val="1740680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Autofit/>
          </a:bodyPr>
          <a:lstStyle/>
          <a:p>
            <a:pPr marL="274329" indent="-274329">
              <a:spcAft>
                <a:spcPts val="2400"/>
              </a:spcAft>
            </a:pPr>
            <a:r>
              <a:rPr lang="en-US" sz="3413" dirty="0"/>
              <a:t>Support from upper management</a:t>
            </a:r>
          </a:p>
          <a:p>
            <a:pPr marL="274329" indent="-274329">
              <a:spcAft>
                <a:spcPts val="2400"/>
              </a:spcAft>
            </a:pPr>
            <a:r>
              <a:rPr lang="en-US" sz="3413" dirty="0"/>
              <a:t>Regulatory written programs</a:t>
            </a:r>
          </a:p>
          <a:p>
            <a:pPr marL="274329" indent="-274329">
              <a:spcAft>
                <a:spcPts val="2400"/>
              </a:spcAft>
            </a:pPr>
            <a:r>
              <a:rPr lang="en-US" sz="3413" dirty="0"/>
              <a:t>Facility inspections</a:t>
            </a:r>
          </a:p>
          <a:p>
            <a:pPr marL="274329" indent="-274329">
              <a:spcAft>
                <a:spcPts val="2400"/>
              </a:spcAft>
            </a:pPr>
            <a:r>
              <a:rPr lang="en-US" sz="3413" dirty="0"/>
              <a:t>Safety training</a:t>
            </a:r>
          </a:p>
          <a:p>
            <a:pPr>
              <a:spcAft>
                <a:spcPts val="2400"/>
              </a:spcAft>
            </a:pPr>
            <a:endParaRPr lang="en-US" sz="1680" dirty="0">
              <a:solidFill>
                <a:schemeClr val="tx1"/>
              </a:solidFill>
            </a:endParaRPr>
          </a:p>
        </p:txBody>
      </p:sp>
      <p:sp>
        <p:nvSpPr>
          <p:cNvPr id="5" name="Content Placeholder 4"/>
          <p:cNvSpPr>
            <a:spLocks noGrp="1"/>
          </p:cNvSpPr>
          <p:nvPr>
            <p:ph sz="half" idx="11"/>
          </p:nvPr>
        </p:nvSpPr>
        <p:spPr/>
        <p:txBody>
          <a:bodyPr/>
          <a:lstStyle/>
          <a:p>
            <a:pPr marL="274329" indent="-274329">
              <a:spcAft>
                <a:spcPts val="2400"/>
              </a:spcAft>
            </a:pPr>
            <a:r>
              <a:rPr lang="en-US" sz="3413" dirty="0"/>
              <a:t>Job Safety Observations (JSO)</a:t>
            </a:r>
          </a:p>
          <a:p>
            <a:pPr marL="274329" indent="-274329">
              <a:spcAft>
                <a:spcPts val="2400"/>
              </a:spcAft>
            </a:pPr>
            <a:r>
              <a:rPr lang="en-US" sz="3413" dirty="0"/>
              <a:t>Safety Committees</a:t>
            </a:r>
          </a:p>
          <a:p>
            <a:pPr marL="274329" indent="-274329">
              <a:spcAft>
                <a:spcPts val="2400"/>
              </a:spcAft>
            </a:pPr>
            <a:r>
              <a:rPr lang="en-US" sz="3413" dirty="0"/>
              <a:t>Accident / injury investigations</a:t>
            </a:r>
          </a:p>
          <a:p>
            <a:pPr>
              <a:spcAft>
                <a:spcPts val="2400"/>
              </a:spcAft>
            </a:pPr>
            <a:endParaRPr lang="en-US" sz="3413" dirty="0"/>
          </a:p>
        </p:txBody>
      </p:sp>
      <p:sp>
        <p:nvSpPr>
          <p:cNvPr id="2" name="Title 1"/>
          <p:cNvSpPr>
            <a:spLocks noGrp="1"/>
          </p:cNvSpPr>
          <p:nvPr>
            <p:ph type="title"/>
          </p:nvPr>
        </p:nvSpPr>
        <p:spPr/>
        <p:txBody>
          <a:bodyPr/>
          <a:lstStyle/>
          <a:p>
            <a:r>
              <a:rPr lang="en-US" dirty="0"/>
              <a:t>Elements of a Safety Program</a:t>
            </a:r>
          </a:p>
        </p:txBody>
      </p:sp>
      <p:sp>
        <p:nvSpPr>
          <p:cNvPr id="4" name="Content Placeholder 2"/>
          <p:cNvSpPr txBox="1">
            <a:spLocks/>
          </p:cNvSpPr>
          <p:nvPr/>
        </p:nvSpPr>
        <p:spPr>
          <a:xfrm>
            <a:off x="-1094876" y="3066229"/>
            <a:ext cx="2679836" cy="2414016"/>
          </a:xfrm>
          <a:prstGeom prst="rect">
            <a:avLst/>
          </a:prstGeom>
        </p:spPr>
        <p:txBody>
          <a:bodyPr vert="horz" lIns="0" tIns="27433" rIns="0" bIns="27433"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7539" indent="-97539" defTabSz="975390" fontAlgn="base">
              <a:spcBef>
                <a:spcPts val="1280"/>
              </a:spcBef>
              <a:spcAft>
                <a:spcPts val="213"/>
              </a:spcAft>
              <a:buClr>
                <a:srgbClr val="BBE0E3"/>
              </a:buClr>
            </a:pPr>
            <a:endParaRPr lang="en-US" sz="1680" dirty="0">
              <a:solidFill>
                <a:srgbClr val="000000"/>
              </a:solidFill>
              <a:latin typeface="Arial"/>
            </a:endParaRPr>
          </a:p>
        </p:txBody>
      </p:sp>
    </p:spTree>
    <p:extLst>
      <p:ext uri="{BB962C8B-B14F-4D97-AF65-F5344CB8AC3E}">
        <p14:creationId xmlns:p14="http://schemas.microsoft.com/office/powerpoint/2010/main" val="549303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2" y="2226493"/>
            <a:ext cx="8778241" cy="2488631"/>
          </a:xfrm>
        </p:spPr>
        <p:txBody>
          <a:bodyPr/>
          <a:lstStyle/>
          <a:p>
            <a:pPr algn="just">
              <a:spcAft>
                <a:spcPts val="1440"/>
              </a:spcAft>
            </a:pPr>
            <a:r>
              <a:rPr lang="en-US" sz="2080" dirty="0"/>
              <a:t>With the Occupational Safety and Health Act of 1970, Congress created the Occupational Safety and Health Administration (OSHA) </a:t>
            </a:r>
          </a:p>
          <a:p>
            <a:pPr algn="just">
              <a:spcAft>
                <a:spcPts val="1440"/>
              </a:spcAft>
            </a:pPr>
            <a:r>
              <a:rPr lang="en-US" sz="2080" dirty="0"/>
              <a:t>OSHA’s purpose is to ensure safe and healthful working conditions </a:t>
            </a:r>
          </a:p>
          <a:p>
            <a:pPr algn="just">
              <a:spcAft>
                <a:spcPts val="1440"/>
              </a:spcAft>
            </a:pPr>
            <a:r>
              <a:rPr lang="en-US" sz="2080" dirty="0"/>
              <a:t>Sets and enforces standards </a:t>
            </a:r>
          </a:p>
          <a:p>
            <a:pPr algn="just">
              <a:spcAft>
                <a:spcPts val="1440"/>
              </a:spcAft>
            </a:pPr>
            <a:r>
              <a:rPr lang="en-US" sz="2080" dirty="0"/>
              <a:t>Provides training, outreach, education and assistance</a:t>
            </a:r>
          </a:p>
          <a:p>
            <a:pPr algn="just">
              <a:spcAft>
                <a:spcPts val="1440"/>
              </a:spcAft>
            </a:pPr>
            <a:endParaRPr lang="en-US" sz="2080" dirty="0"/>
          </a:p>
        </p:txBody>
      </p:sp>
      <p:sp>
        <p:nvSpPr>
          <p:cNvPr id="3" name="Title 2"/>
          <p:cNvSpPr>
            <a:spLocks noGrp="1"/>
          </p:cNvSpPr>
          <p:nvPr>
            <p:ph type="title"/>
          </p:nvPr>
        </p:nvSpPr>
        <p:spPr/>
        <p:txBody>
          <a:bodyPr/>
          <a:lstStyle/>
          <a:p>
            <a:r>
              <a:rPr lang="en-US" dirty="0"/>
              <a:t>Regulations - OSHA</a:t>
            </a:r>
          </a:p>
        </p:txBody>
      </p:sp>
      <p:pic>
        <p:nvPicPr>
          <p:cNvPr id="4" name="Picture 3">
            <a:extLst>
              <a:ext uri="{FF2B5EF4-FFF2-40B4-BE49-F238E27FC236}">
                <a16:creationId xmlns:a16="http://schemas.microsoft.com/office/drawing/2014/main" id="{018E4327-9ADB-06B8-1212-51E9B07D0883}"/>
              </a:ext>
            </a:extLst>
          </p:cNvPr>
          <p:cNvPicPr>
            <a:picLocks noChangeAspect="1"/>
          </p:cNvPicPr>
          <p:nvPr/>
        </p:nvPicPr>
        <p:blipFill>
          <a:blip r:embed="rId2"/>
          <a:stretch>
            <a:fillRect/>
          </a:stretch>
        </p:blipFill>
        <p:spPr>
          <a:xfrm>
            <a:off x="3284220" y="4854272"/>
            <a:ext cx="3185161" cy="914400"/>
          </a:xfrm>
          <a:prstGeom prst="rect">
            <a:avLst/>
          </a:prstGeom>
        </p:spPr>
      </p:pic>
    </p:spTree>
    <p:extLst>
      <p:ext uri="{BB962C8B-B14F-4D97-AF65-F5344CB8AC3E}">
        <p14:creationId xmlns:p14="http://schemas.microsoft.com/office/powerpoint/2010/main" val="19268870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sz="2080" dirty="0"/>
              <a:t>Public Employees Occupational Safety and Health (PEOSH) develops and enforces occupational health standards for public employees in New Jersey</a:t>
            </a:r>
          </a:p>
          <a:p>
            <a:pPr algn="just"/>
            <a:endParaRPr lang="en-US" sz="2080" dirty="0"/>
          </a:p>
          <a:p>
            <a:pPr algn="just"/>
            <a:r>
              <a:rPr lang="en-US" sz="2080" dirty="0"/>
              <a:t>Encourages employers and employees to improve their working environment</a:t>
            </a:r>
          </a:p>
          <a:p>
            <a:pPr algn="just"/>
            <a:endParaRPr lang="en-US" sz="2080" dirty="0"/>
          </a:p>
          <a:p>
            <a:pPr algn="just"/>
            <a:r>
              <a:rPr lang="en-US" sz="2080" dirty="0"/>
              <a:t>Will enforce OSHA Regulations</a:t>
            </a:r>
          </a:p>
        </p:txBody>
      </p:sp>
      <p:sp>
        <p:nvSpPr>
          <p:cNvPr id="3" name="Title 2"/>
          <p:cNvSpPr>
            <a:spLocks noGrp="1"/>
          </p:cNvSpPr>
          <p:nvPr>
            <p:ph type="title"/>
          </p:nvPr>
        </p:nvSpPr>
        <p:spPr/>
        <p:txBody>
          <a:bodyPr/>
          <a:lstStyle/>
          <a:p>
            <a:r>
              <a:rPr lang="en-US" dirty="0"/>
              <a:t>Regulations – NJ PEOSH</a:t>
            </a:r>
          </a:p>
        </p:txBody>
      </p:sp>
      <p:pic>
        <p:nvPicPr>
          <p:cNvPr id="4" name="Picture 3">
            <a:extLst>
              <a:ext uri="{FF2B5EF4-FFF2-40B4-BE49-F238E27FC236}">
                <a16:creationId xmlns:a16="http://schemas.microsoft.com/office/drawing/2014/main" id="{94877617-09A6-74BC-CD28-3FFA4FA5BE0B}"/>
              </a:ext>
            </a:extLst>
          </p:cNvPr>
          <p:cNvPicPr>
            <a:picLocks noChangeAspect="1"/>
          </p:cNvPicPr>
          <p:nvPr/>
        </p:nvPicPr>
        <p:blipFill>
          <a:blip r:embed="rId3"/>
          <a:stretch>
            <a:fillRect/>
          </a:stretch>
        </p:blipFill>
        <p:spPr>
          <a:xfrm>
            <a:off x="7899787" y="4477747"/>
            <a:ext cx="1714500" cy="1714500"/>
          </a:xfrm>
          <a:prstGeom prst="rect">
            <a:avLst/>
          </a:prstGeom>
        </p:spPr>
      </p:pic>
    </p:spTree>
    <p:extLst>
      <p:ext uri="{BB962C8B-B14F-4D97-AF65-F5344CB8AC3E}">
        <p14:creationId xmlns:p14="http://schemas.microsoft.com/office/powerpoint/2010/main" val="192027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8984" y="291640"/>
            <a:ext cx="4951062" cy="2413746"/>
          </a:xfrm>
          <a:custGeom>
            <a:avLst/>
            <a:gdLst/>
            <a:ahLst/>
            <a:cxnLst/>
            <a:rect l="l" t="t" r="r" b="b"/>
            <a:pathLst>
              <a:path w="4951062" h="2413746">
                <a:moveTo>
                  <a:pt x="0" y="0"/>
                </a:moveTo>
                <a:lnTo>
                  <a:pt x="4951063" y="0"/>
                </a:lnTo>
                <a:lnTo>
                  <a:pt x="4951063" y="2413746"/>
                </a:lnTo>
                <a:lnTo>
                  <a:pt x="0" y="2413746"/>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2786886" cy="7315200"/>
            <a:chOff x="0" y="0"/>
            <a:chExt cx="1032180" cy="2709333"/>
          </a:xfrm>
        </p:grpSpPr>
        <p:sp>
          <p:nvSpPr>
            <p:cNvPr id="4" name="Freeform 4"/>
            <p:cNvSpPr/>
            <p:nvPr/>
          </p:nvSpPr>
          <p:spPr>
            <a:xfrm>
              <a:off x="0" y="0"/>
              <a:ext cx="1032180" cy="2709333"/>
            </a:xfrm>
            <a:custGeom>
              <a:avLst/>
              <a:gdLst/>
              <a:ahLst/>
              <a:cxnLst/>
              <a:rect l="l" t="t" r="r" b="b"/>
              <a:pathLst>
                <a:path w="1032180" h="2709333">
                  <a:moveTo>
                    <a:pt x="0" y="0"/>
                  </a:moveTo>
                  <a:lnTo>
                    <a:pt x="1032180" y="0"/>
                  </a:lnTo>
                  <a:lnTo>
                    <a:pt x="1032180" y="2709333"/>
                  </a:lnTo>
                  <a:lnTo>
                    <a:pt x="0" y="2709333"/>
                  </a:lnTo>
                  <a:close/>
                </a:path>
              </a:pathLst>
            </a:custGeom>
            <a:solidFill>
              <a:srgbClr val="FBDD67"/>
            </a:solidFill>
          </p:spPr>
          <p:txBody>
            <a:bodyPr/>
            <a:lstStyle/>
            <a:p>
              <a:endParaRPr lang="en-US"/>
            </a:p>
          </p:txBody>
        </p:sp>
        <p:sp>
          <p:nvSpPr>
            <p:cNvPr id="5" name="TextBox 5"/>
            <p:cNvSpPr txBox="1"/>
            <p:nvPr/>
          </p:nvSpPr>
          <p:spPr>
            <a:xfrm>
              <a:off x="0" y="-28575"/>
              <a:ext cx="1032180" cy="2737908"/>
            </a:xfrm>
            <a:prstGeom prst="rect">
              <a:avLst/>
            </a:prstGeom>
          </p:spPr>
          <p:txBody>
            <a:bodyPr lIns="50800" tIns="50800" rIns="50800" bIns="50800" rtlCol="0" anchor="ctr"/>
            <a:lstStyle/>
            <a:p>
              <a:pPr algn="ctr">
                <a:lnSpc>
                  <a:spcPts val="1843"/>
                </a:lnSpc>
              </a:pPr>
              <a:endParaRPr/>
            </a:p>
          </p:txBody>
        </p:sp>
      </p:grpSp>
      <p:sp>
        <p:nvSpPr>
          <p:cNvPr id="6" name="Freeform 6"/>
          <p:cNvSpPr/>
          <p:nvPr/>
        </p:nvSpPr>
        <p:spPr>
          <a:xfrm>
            <a:off x="3707384" y="3881437"/>
            <a:ext cx="4955047" cy="2424111"/>
          </a:xfrm>
          <a:custGeom>
            <a:avLst/>
            <a:gdLst/>
            <a:ahLst/>
            <a:cxnLst/>
            <a:rect l="l" t="t" r="r" b="b"/>
            <a:pathLst>
              <a:path w="4955047" h="2424111">
                <a:moveTo>
                  <a:pt x="0" y="0"/>
                </a:moveTo>
                <a:lnTo>
                  <a:pt x="4955046" y="0"/>
                </a:lnTo>
                <a:lnTo>
                  <a:pt x="4955046" y="2424111"/>
                </a:lnTo>
                <a:lnTo>
                  <a:pt x="0" y="2424111"/>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350558" y="993899"/>
            <a:ext cx="3053030" cy="1085429"/>
          </a:xfrm>
          <a:prstGeom prst="rect">
            <a:avLst/>
          </a:prstGeom>
        </p:spPr>
        <p:txBody>
          <a:bodyPr lIns="0" tIns="0" rIns="0" bIns="0" rtlCol="0" anchor="t">
            <a:spAutoFit/>
          </a:bodyPr>
          <a:lstStyle/>
          <a:p>
            <a:pPr algn="l">
              <a:lnSpc>
                <a:spcPts val="4363"/>
              </a:lnSpc>
              <a:spcBef>
                <a:spcPct val="0"/>
              </a:spcBef>
            </a:pPr>
            <a:r>
              <a:rPr lang="en-US" sz="3116">
                <a:solidFill>
                  <a:srgbClr val="000000"/>
                </a:solidFill>
                <a:latin typeface="Garet ExtraBold"/>
              </a:rPr>
              <a:t>NJSIG UPDATES</a:t>
            </a:r>
          </a:p>
        </p:txBody>
      </p:sp>
      <p:sp>
        <p:nvSpPr>
          <p:cNvPr id="8" name="TextBox 8"/>
          <p:cNvSpPr txBox="1"/>
          <p:nvPr/>
        </p:nvSpPr>
        <p:spPr>
          <a:xfrm>
            <a:off x="3758984" y="2817207"/>
            <a:ext cx="4669548" cy="265007"/>
          </a:xfrm>
          <a:prstGeom prst="rect">
            <a:avLst/>
          </a:prstGeom>
        </p:spPr>
        <p:txBody>
          <a:bodyPr lIns="0" tIns="0" rIns="0" bIns="0" rtlCol="0" anchor="t">
            <a:spAutoFit/>
          </a:bodyPr>
          <a:lstStyle/>
          <a:p>
            <a:pPr algn="l">
              <a:lnSpc>
                <a:spcPts val="2193"/>
              </a:lnSpc>
              <a:spcBef>
                <a:spcPct val="0"/>
              </a:spcBef>
            </a:pPr>
            <a:r>
              <a:rPr lang="en-US" sz="1566" spc="156">
                <a:solidFill>
                  <a:srgbClr val="000000"/>
                </a:solidFill>
                <a:latin typeface="Garet 2 Bold"/>
              </a:rPr>
              <a:t>SAFETY GRANT - CLOSING SOON!</a:t>
            </a:r>
          </a:p>
        </p:txBody>
      </p:sp>
      <p:sp>
        <p:nvSpPr>
          <p:cNvPr id="9" name="TextBox 9"/>
          <p:cNvSpPr txBox="1"/>
          <p:nvPr/>
        </p:nvSpPr>
        <p:spPr>
          <a:xfrm>
            <a:off x="3758984" y="3129838"/>
            <a:ext cx="4851846" cy="461087"/>
          </a:xfrm>
          <a:prstGeom prst="rect">
            <a:avLst/>
          </a:prstGeom>
        </p:spPr>
        <p:txBody>
          <a:bodyPr lIns="0" tIns="0" rIns="0" bIns="0" rtlCol="0" anchor="t">
            <a:spAutoFit/>
          </a:bodyPr>
          <a:lstStyle/>
          <a:p>
            <a:pPr algn="l">
              <a:lnSpc>
                <a:spcPts val="1885"/>
              </a:lnSpc>
            </a:pPr>
            <a:r>
              <a:rPr lang="en-US" sz="1346">
                <a:solidFill>
                  <a:srgbClr val="000000"/>
                </a:solidFill>
                <a:latin typeface="Garet 1"/>
              </a:rPr>
              <a:t>Don’t forget to get your Safety Grant applications in! </a:t>
            </a:r>
          </a:p>
          <a:p>
            <a:pPr algn="l">
              <a:lnSpc>
                <a:spcPts val="1885"/>
              </a:lnSpc>
              <a:spcBef>
                <a:spcPct val="0"/>
              </a:spcBef>
            </a:pPr>
            <a:r>
              <a:rPr lang="en-US" sz="1346">
                <a:solidFill>
                  <a:srgbClr val="000000"/>
                </a:solidFill>
                <a:latin typeface="Garet 1"/>
              </a:rPr>
              <a:t>Safety Grant Portal will close </a:t>
            </a:r>
            <a:r>
              <a:rPr lang="en-US" sz="1346">
                <a:solidFill>
                  <a:srgbClr val="000000"/>
                </a:solidFill>
                <a:latin typeface="Garet 1 Bold"/>
              </a:rPr>
              <a:t>June 1st. </a:t>
            </a:r>
          </a:p>
        </p:txBody>
      </p:sp>
      <p:sp>
        <p:nvSpPr>
          <p:cNvPr id="10" name="TextBox 10"/>
          <p:cNvSpPr txBox="1"/>
          <p:nvPr/>
        </p:nvSpPr>
        <p:spPr>
          <a:xfrm>
            <a:off x="158052" y="5440224"/>
            <a:ext cx="2941593" cy="1175462"/>
          </a:xfrm>
          <a:prstGeom prst="rect">
            <a:avLst/>
          </a:prstGeom>
        </p:spPr>
        <p:txBody>
          <a:bodyPr lIns="0" tIns="0" rIns="0" bIns="0" rtlCol="0" anchor="t">
            <a:spAutoFit/>
          </a:bodyPr>
          <a:lstStyle/>
          <a:p>
            <a:pPr algn="l">
              <a:lnSpc>
                <a:spcPts val="1885"/>
              </a:lnSpc>
            </a:pPr>
            <a:r>
              <a:rPr lang="en-US" sz="1346">
                <a:solidFill>
                  <a:srgbClr val="000000"/>
                </a:solidFill>
                <a:latin typeface="Garet 1 Bold"/>
              </a:rPr>
              <a:t>Contact:</a:t>
            </a:r>
          </a:p>
          <a:p>
            <a:pPr algn="l">
              <a:lnSpc>
                <a:spcPts val="1885"/>
              </a:lnSpc>
            </a:pPr>
            <a:r>
              <a:rPr lang="en-US" sz="1346">
                <a:solidFill>
                  <a:srgbClr val="000000"/>
                </a:solidFill>
                <a:latin typeface="Garet 1"/>
              </a:rPr>
              <a:t>JSemptimphelter@njsig.org</a:t>
            </a:r>
          </a:p>
          <a:p>
            <a:pPr algn="l">
              <a:lnSpc>
                <a:spcPts val="1885"/>
              </a:lnSpc>
            </a:pPr>
            <a:r>
              <a:rPr lang="en-US" sz="1346">
                <a:solidFill>
                  <a:srgbClr val="000000"/>
                </a:solidFill>
                <a:latin typeface="Garet 1"/>
              </a:rPr>
              <a:t>P: (609) 386-6060 x3044</a:t>
            </a:r>
          </a:p>
          <a:p>
            <a:pPr algn="l">
              <a:lnSpc>
                <a:spcPts val="1885"/>
              </a:lnSpc>
            </a:pPr>
            <a:endParaRPr lang="en-US" sz="1346">
              <a:solidFill>
                <a:srgbClr val="000000"/>
              </a:solidFill>
              <a:latin typeface="Garet 1"/>
            </a:endParaRPr>
          </a:p>
          <a:p>
            <a:pPr algn="l">
              <a:lnSpc>
                <a:spcPts val="1885"/>
              </a:lnSpc>
              <a:spcBef>
                <a:spcPct val="0"/>
              </a:spcBef>
            </a:pPr>
            <a:endParaRPr lang="en-US" sz="1346">
              <a:solidFill>
                <a:srgbClr val="000000"/>
              </a:solidFill>
              <a:latin typeface="Garet 1"/>
            </a:endParaRPr>
          </a:p>
        </p:txBody>
      </p:sp>
      <p:sp>
        <p:nvSpPr>
          <p:cNvPr id="11" name="TextBox 11"/>
          <p:cNvSpPr txBox="1"/>
          <p:nvPr/>
        </p:nvSpPr>
        <p:spPr>
          <a:xfrm>
            <a:off x="3707384" y="6376986"/>
            <a:ext cx="6505759" cy="265007"/>
          </a:xfrm>
          <a:prstGeom prst="rect">
            <a:avLst/>
          </a:prstGeom>
        </p:spPr>
        <p:txBody>
          <a:bodyPr lIns="0" tIns="0" rIns="0" bIns="0" rtlCol="0" anchor="t">
            <a:spAutoFit/>
          </a:bodyPr>
          <a:lstStyle/>
          <a:p>
            <a:pPr algn="l">
              <a:lnSpc>
                <a:spcPts val="2193"/>
              </a:lnSpc>
              <a:spcBef>
                <a:spcPct val="0"/>
              </a:spcBef>
            </a:pPr>
            <a:r>
              <a:rPr lang="en-US" sz="1566" spc="156">
                <a:solidFill>
                  <a:srgbClr val="000000"/>
                </a:solidFill>
                <a:latin typeface="Garet 2 Bold"/>
              </a:rPr>
              <a:t>UNDERWRITING APPLICATION - NOW OPEN!</a:t>
            </a:r>
          </a:p>
        </p:txBody>
      </p:sp>
      <p:sp>
        <p:nvSpPr>
          <p:cNvPr id="12" name="TextBox 12"/>
          <p:cNvSpPr txBox="1"/>
          <p:nvPr/>
        </p:nvSpPr>
        <p:spPr>
          <a:xfrm>
            <a:off x="3707384" y="6689617"/>
            <a:ext cx="4851846" cy="461087"/>
          </a:xfrm>
          <a:prstGeom prst="rect">
            <a:avLst/>
          </a:prstGeom>
        </p:spPr>
        <p:txBody>
          <a:bodyPr lIns="0" tIns="0" rIns="0" bIns="0" rtlCol="0" anchor="t">
            <a:spAutoFit/>
          </a:bodyPr>
          <a:lstStyle/>
          <a:p>
            <a:pPr algn="l">
              <a:lnSpc>
                <a:spcPts val="1885"/>
              </a:lnSpc>
              <a:spcBef>
                <a:spcPct val="0"/>
              </a:spcBef>
            </a:pPr>
            <a:r>
              <a:rPr lang="en-US" sz="1346">
                <a:solidFill>
                  <a:srgbClr val="000000"/>
                </a:solidFill>
                <a:latin typeface="Garet 1 Light"/>
              </a:rPr>
              <a:t>the underwriting online application portal is now live! Please submit your applications asap!</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82864" indent="0">
              <a:lnSpc>
                <a:spcPct val="150000"/>
              </a:lnSpc>
              <a:buNone/>
            </a:pPr>
            <a:r>
              <a:rPr lang="en-US" sz="2240" dirty="0"/>
              <a:t>Inspections can be:</a:t>
            </a:r>
          </a:p>
          <a:p>
            <a:pPr marL="683281" indent="-273059">
              <a:lnSpc>
                <a:spcPct val="150000"/>
              </a:lnSpc>
            </a:pPr>
            <a:r>
              <a:rPr lang="en-US" sz="2240" dirty="0"/>
              <a:t>Programmed inspection</a:t>
            </a:r>
          </a:p>
          <a:p>
            <a:pPr marL="683281" indent="-273059">
              <a:lnSpc>
                <a:spcPct val="150000"/>
              </a:lnSpc>
            </a:pPr>
            <a:r>
              <a:rPr lang="en-US" sz="2240" dirty="0"/>
              <a:t>Complaint response</a:t>
            </a:r>
          </a:p>
          <a:p>
            <a:pPr marL="683281" indent="-273059">
              <a:lnSpc>
                <a:spcPct val="150000"/>
              </a:lnSpc>
            </a:pPr>
            <a:r>
              <a:rPr lang="en-US" sz="2240" dirty="0"/>
              <a:t>Injury/fatality investigation</a:t>
            </a:r>
          </a:p>
          <a:p>
            <a:pPr marL="683281" indent="-273059">
              <a:lnSpc>
                <a:spcPct val="150000"/>
              </a:lnSpc>
            </a:pPr>
            <a:r>
              <a:rPr lang="en-US" sz="2240" dirty="0"/>
              <a:t>Consultation</a:t>
            </a:r>
          </a:p>
          <a:p>
            <a:pPr>
              <a:lnSpc>
                <a:spcPct val="150000"/>
              </a:lnSpc>
            </a:pPr>
            <a:endParaRPr lang="en-US" dirty="0"/>
          </a:p>
        </p:txBody>
      </p:sp>
      <p:sp>
        <p:nvSpPr>
          <p:cNvPr id="3" name="Title 2"/>
          <p:cNvSpPr>
            <a:spLocks noGrp="1"/>
          </p:cNvSpPr>
          <p:nvPr>
            <p:ph type="title"/>
          </p:nvPr>
        </p:nvSpPr>
        <p:spPr/>
        <p:txBody>
          <a:bodyPr/>
          <a:lstStyle/>
          <a:p>
            <a:r>
              <a:rPr lang="en-US" dirty="0"/>
              <a:t>PEOSH Inspection</a:t>
            </a:r>
          </a:p>
        </p:txBody>
      </p:sp>
      <p:pic>
        <p:nvPicPr>
          <p:cNvPr id="1026" name="Picture 2" descr="Department of Health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1" y="5301156"/>
            <a:ext cx="4665129" cy="891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3113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2" y="2226492"/>
            <a:ext cx="8778241" cy="3965756"/>
          </a:xfrm>
        </p:spPr>
        <p:txBody>
          <a:bodyPr/>
          <a:lstStyle/>
          <a:p>
            <a:r>
              <a:rPr lang="en-US" sz="2080" dirty="0"/>
              <a:t>Complaint and Programmed Inspections WILL BE unannounced &amp; during business hours </a:t>
            </a:r>
          </a:p>
          <a:p>
            <a:r>
              <a:rPr lang="en-US" sz="2080" dirty="0"/>
              <a:t>Except when: </a:t>
            </a:r>
          </a:p>
          <a:p>
            <a:pPr lvl="1">
              <a:buFont typeface="Courier New" panose="02070309020205020404" pitchFamily="49" charset="0"/>
              <a:buChar char="o"/>
            </a:pPr>
            <a:r>
              <a:rPr lang="en-US" sz="2080" dirty="0"/>
              <a:t>An imminent danger </a:t>
            </a:r>
          </a:p>
          <a:p>
            <a:pPr lvl="1">
              <a:buFont typeface="Courier New" panose="02070309020205020404" pitchFamily="49" charset="0"/>
              <a:buChar char="o"/>
            </a:pPr>
            <a:r>
              <a:rPr lang="en-US" sz="2080" dirty="0"/>
              <a:t>Can only effectively be conducted after hours</a:t>
            </a:r>
          </a:p>
          <a:p>
            <a:pPr lvl="1">
              <a:buFont typeface="Courier New" panose="02070309020205020404" pitchFamily="49" charset="0"/>
              <a:buChar char="o"/>
            </a:pPr>
            <a:r>
              <a:rPr lang="en-US" sz="2080" dirty="0"/>
              <a:t>To ensure someone is present at facility</a:t>
            </a:r>
          </a:p>
          <a:p>
            <a:pPr lvl="1"/>
            <a:endParaRPr lang="en-US" sz="2080" dirty="0"/>
          </a:p>
          <a:p>
            <a:r>
              <a:rPr lang="en-US" sz="2080" dirty="0"/>
              <a:t>PEOSH Inspectors:</a:t>
            </a:r>
          </a:p>
          <a:p>
            <a:pPr lvl="1">
              <a:buFont typeface="Courier New" panose="02070309020205020404" pitchFamily="49" charset="0"/>
              <a:buChar char="o"/>
            </a:pPr>
            <a:r>
              <a:rPr lang="en-US" sz="2080" dirty="0"/>
              <a:t>Have the right to privately interview employees</a:t>
            </a:r>
          </a:p>
          <a:p>
            <a:pPr lvl="1">
              <a:buFont typeface="Courier New" panose="02070309020205020404" pitchFamily="49" charset="0"/>
              <a:buChar char="o"/>
            </a:pPr>
            <a:r>
              <a:rPr lang="en-US" sz="2080" dirty="0"/>
              <a:t>Have the right to question employees</a:t>
            </a:r>
          </a:p>
        </p:txBody>
      </p:sp>
      <p:sp>
        <p:nvSpPr>
          <p:cNvPr id="3" name="Title 2"/>
          <p:cNvSpPr>
            <a:spLocks noGrp="1"/>
          </p:cNvSpPr>
          <p:nvPr>
            <p:ph type="title"/>
          </p:nvPr>
        </p:nvSpPr>
        <p:spPr/>
        <p:txBody>
          <a:bodyPr/>
          <a:lstStyle/>
          <a:p>
            <a:r>
              <a:rPr lang="en-US" dirty="0"/>
              <a:t>During PEOSH Inspection</a:t>
            </a:r>
          </a:p>
        </p:txBody>
      </p:sp>
    </p:spTree>
    <p:extLst>
      <p:ext uri="{BB962C8B-B14F-4D97-AF65-F5344CB8AC3E}">
        <p14:creationId xmlns:p14="http://schemas.microsoft.com/office/powerpoint/2010/main" val="1438434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48636" indent="-365771">
              <a:buFont typeface="+mj-lt"/>
              <a:buAutoNum type="arabicPeriod"/>
            </a:pPr>
            <a:r>
              <a:rPr lang="en-US" sz="2080" dirty="0"/>
              <a:t>Inspector identification &amp; credentialing</a:t>
            </a:r>
          </a:p>
          <a:p>
            <a:pPr marL="548636" indent="-365771">
              <a:buFont typeface="+mj-lt"/>
              <a:buAutoNum type="arabicPeriod"/>
            </a:pPr>
            <a:r>
              <a:rPr lang="en-US" sz="2080" dirty="0"/>
              <a:t>Opening Conference</a:t>
            </a:r>
          </a:p>
          <a:p>
            <a:pPr marL="548636" indent="-365771">
              <a:buFont typeface="+mj-lt"/>
              <a:buAutoNum type="arabicPeriod"/>
            </a:pPr>
            <a:r>
              <a:rPr lang="en-US" sz="2080" dirty="0"/>
              <a:t>Escorted Walk-around </a:t>
            </a:r>
          </a:p>
          <a:p>
            <a:pPr marL="548636" indent="-365771">
              <a:buFont typeface="+mj-lt"/>
              <a:buAutoNum type="arabicPeriod"/>
            </a:pPr>
            <a:r>
              <a:rPr lang="en-US" sz="2080" dirty="0"/>
              <a:t>Closing Conference </a:t>
            </a:r>
          </a:p>
          <a:p>
            <a:endParaRPr lang="en-US" sz="2080" dirty="0"/>
          </a:p>
          <a:p>
            <a:r>
              <a:rPr lang="en-US" sz="2080" dirty="0"/>
              <a:t>Inspector will announce themself and show credentials to a manager. </a:t>
            </a:r>
          </a:p>
          <a:p>
            <a:r>
              <a:rPr lang="en-US" sz="2080" dirty="0"/>
              <a:t>You may deny entry, but they may return with a warrant. </a:t>
            </a:r>
          </a:p>
        </p:txBody>
      </p:sp>
      <p:sp>
        <p:nvSpPr>
          <p:cNvPr id="3" name="Title 2"/>
          <p:cNvSpPr>
            <a:spLocks noGrp="1"/>
          </p:cNvSpPr>
          <p:nvPr>
            <p:ph type="title"/>
          </p:nvPr>
        </p:nvSpPr>
        <p:spPr/>
        <p:txBody>
          <a:bodyPr/>
          <a:lstStyle/>
          <a:p>
            <a:r>
              <a:rPr lang="en-US" dirty="0"/>
              <a:t>Inspection Process</a:t>
            </a:r>
          </a:p>
        </p:txBody>
      </p:sp>
    </p:spTree>
    <p:extLst>
      <p:ext uri="{BB962C8B-B14F-4D97-AF65-F5344CB8AC3E}">
        <p14:creationId xmlns:p14="http://schemas.microsoft.com/office/powerpoint/2010/main" val="235753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Reporting Injuries/Illnesses </a:t>
            </a:r>
          </a:p>
        </p:txBody>
      </p:sp>
      <p:pic>
        <p:nvPicPr>
          <p:cNvPr id="5" name="Picture 4"/>
          <p:cNvPicPr>
            <a:picLocks noChangeAspect="1"/>
          </p:cNvPicPr>
          <p:nvPr/>
        </p:nvPicPr>
        <p:blipFill>
          <a:blip r:embed="rId3"/>
          <a:stretch>
            <a:fillRect/>
          </a:stretch>
        </p:blipFill>
        <p:spPr>
          <a:xfrm>
            <a:off x="1764256" y="2060089"/>
            <a:ext cx="5637007" cy="4084320"/>
          </a:xfrm>
          <a:prstGeom prst="rect">
            <a:avLst/>
          </a:prstGeom>
        </p:spPr>
      </p:pic>
    </p:spTree>
    <p:extLst>
      <p:ext uri="{BB962C8B-B14F-4D97-AF65-F5344CB8AC3E}">
        <p14:creationId xmlns:p14="http://schemas.microsoft.com/office/powerpoint/2010/main" val="1224265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80" dirty="0"/>
              <a:t>Recordkeeping –NJOSH 300 Forms 1904.29(a)</a:t>
            </a:r>
          </a:p>
          <a:p>
            <a:pPr lvl="1">
              <a:buFont typeface="Courier New" panose="02070309020205020404" pitchFamily="49" charset="0"/>
              <a:buChar char="o"/>
            </a:pPr>
            <a:r>
              <a:rPr lang="en-US" sz="2080" dirty="0"/>
              <a:t>Must record info about every work-related death and work-related injury or illness involving:</a:t>
            </a:r>
          </a:p>
          <a:p>
            <a:pPr lvl="2"/>
            <a:r>
              <a:rPr lang="en-US" sz="2080" dirty="0"/>
              <a:t>Loss of consciousness</a:t>
            </a:r>
          </a:p>
          <a:p>
            <a:pPr lvl="2"/>
            <a:r>
              <a:rPr lang="en-US" sz="2080" dirty="0"/>
              <a:t>Restricted work activity/job transfer</a:t>
            </a:r>
          </a:p>
          <a:p>
            <a:pPr lvl="2"/>
            <a:r>
              <a:rPr lang="en-US" sz="2080" dirty="0"/>
              <a:t>Days away from work</a:t>
            </a:r>
          </a:p>
          <a:p>
            <a:pPr lvl="2"/>
            <a:r>
              <a:rPr lang="en-US" sz="2080" dirty="0"/>
              <a:t>Medical treatment beyond first aid</a:t>
            </a:r>
          </a:p>
          <a:p>
            <a:pPr lvl="2"/>
            <a:r>
              <a:rPr lang="en-US" sz="2080" dirty="0"/>
              <a:t>Significant injuries/illnesses diagnosed by physician or LHCP. </a:t>
            </a:r>
          </a:p>
          <a:p>
            <a:endParaRPr lang="en-US" sz="2080" dirty="0"/>
          </a:p>
        </p:txBody>
      </p:sp>
      <p:sp>
        <p:nvSpPr>
          <p:cNvPr id="3" name="Title 2"/>
          <p:cNvSpPr>
            <a:spLocks noGrp="1"/>
          </p:cNvSpPr>
          <p:nvPr>
            <p:ph type="title"/>
          </p:nvPr>
        </p:nvSpPr>
        <p:spPr/>
        <p:txBody>
          <a:bodyPr/>
          <a:lstStyle/>
          <a:p>
            <a:r>
              <a:rPr lang="en-US" dirty="0"/>
              <a:t>Annual Reporting</a:t>
            </a:r>
          </a:p>
        </p:txBody>
      </p:sp>
    </p:spTree>
    <p:extLst>
      <p:ext uri="{BB962C8B-B14F-4D97-AF65-F5344CB8AC3E}">
        <p14:creationId xmlns:p14="http://schemas.microsoft.com/office/powerpoint/2010/main" val="3779737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071" y="2273801"/>
            <a:ext cx="4511015" cy="3680823"/>
          </a:xfrm>
        </p:spPr>
        <p:txBody>
          <a:bodyPr/>
          <a:lstStyle/>
          <a:p>
            <a:pPr marL="365771" lvl="1" indent="-273059" algn="just">
              <a:buFont typeface="Wingdings" panose="05000000000000000000" pitchFamily="2" charset="2"/>
              <a:buChar char="§"/>
            </a:pPr>
            <a:r>
              <a:rPr lang="en-US" sz="2240" dirty="0"/>
              <a:t>Complete Summary of Work-Related Injuries and Illnesses</a:t>
            </a:r>
          </a:p>
          <a:p>
            <a:pPr marL="365771" lvl="1" indent="-273059" algn="just">
              <a:buFont typeface="Wingdings" panose="05000000000000000000" pitchFamily="2" charset="2"/>
              <a:buChar char="§"/>
            </a:pPr>
            <a:endParaRPr lang="en-US" sz="2240" dirty="0"/>
          </a:p>
          <a:p>
            <a:pPr marL="365771" lvl="1" indent="-273059" algn="just">
              <a:buFont typeface="Wingdings" panose="05000000000000000000" pitchFamily="2" charset="2"/>
              <a:buChar char="§"/>
            </a:pPr>
            <a:r>
              <a:rPr lang="en-US" sz="2240" dirty="0"/>
              <a:t>Post the Summary page from February 1 to April 30 of the year following the year covered by the form</a:t>
            </a:r>
          </a:p>
          <a:p>
            <a:endParaRPr lang="en-US" dirty="0"/>
          </a:p>
        </p:txBody>
      </p:sp>
      <p:sp>
        <p:nvSpPr>
          <p:cNvPr id="3" name="Title 2"/>
          <p:cNvSpPr>
            <a:spLocks noGrp="1"/>
          </p:cNvSpPr>
          <p:nvPr>
            <p:ph type="title"/>
          </p:nvPr>
        </p:nvSpPr>
        <p:spPr/>
        <p:txBody>
          <a:bodyPr/>
          <a:lstStyle/>
          <a:p>
            <a:r>
              <a:rPr lang="en-US" dirty="0"/>
              <a:t>Annual Reporting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01" y="2721373"/>
            <a:ext cx="4374800" cy="2481618"/>
          </a:xfrm>
          <a:prstGeom prst="rect">
            <a:avLst/>
          </a:prstGeom>
        </p:spPr>
      </p:pic>
    </p:spTree>
    <p:extLst>
      <p:ext uri="{BB962C8B-B14F-4D97-AF65-F5344CB8AC3E}">
        <p14:creationId xmlns:p14="http://schemas.microsoft.com/office/powerpoint/2010/main" val="13467912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4861" y="2135855"/>
            <a:ext cx="2127746" cy="105734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base">
              <a:spcBef>
                <a:spcPct val="0"/>
              </a:spcBef>
              <a:spcAft>
                <a:spcPct val="0"/>
              </a:spcAft>
            </a:pPr>
            <a:r>
              <a:rPr lang="en-US" sz="2240" b="1" dirty="0">
                <a:solidFill>
                  <a:srgbClr val="FFFFFF"/>
                </a:solidFill>
                <a:latin typeface="Arial" pitchFamily="34" charset="0"/>
              </a:rPr>
              <a:t>Engineering Controls</a:t>
            </a:r>
          </a:p>
        </p:txBody>
      </p:sp>
      <p:sp>
        <p:nvSpPr>
          <p:cNvPr id="7" name="Content Placeholder 6"/>
          <p:cNvSpPr>
            <a:spLocks noGrp="1"/>
          </p:cNvSpPr>
          <p:nvPr>
            <p:ph sz="half" idx="11"/>
          </p:nvPr>
        </p:nvSpPr>
        <p:spPr>
          <a:xfrm>
            <a:off x="3848043" y="2140981"/>
            <a:ext cx="2007567" cy="107091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1" hangingPunct="1">
              <a:spcAft>
                <a:spcPct val="0"/>
              </a:spcAft>
              <a:buClrTx/>
              <a:buSzTx/>
              <a:buNone/>
            </a:pPr>
            <a:endParaRPr lang="en-US" b="1" kern="1200" dirty="0">
              <a:solidFill>
                <a:srgbClr val="FFFFFF"/>
              </a:solidFill>
              <a:latin typeface="Arial" pitchFamily="34" charset="0"/>
              <a:ea typeface="+mn-ea"/>
              <a:cs typeface="+mn-cs"/>
            </a:endParaRPr>
          </a:p>
          <a:p>
            <a:pPr marL="0" indent="0" algn="ctr" eaLnBrk="1" hangingPunct="1">
              <a:spcAft>
                <a:spcPct val="0"/>
              </a:spcAft>
              <a:buClrTx/>
              <a:buSzTx/>
              <a:buNone/>
            </a:pPr>
            <a:r>
              <a:rPr lang="en-US" sz="2240" b="1" kern="1200" dirty="0">
                <a:solidFill>
                  <a:srgbClr val="FFFFFF"/>
                </a:solidFill>
                <a:latin typeface="Arial" pitchFamily="34" charset="0"/>
                <a:ea typeface="+mn-ea"/>
                <a:cs typeface="+mn-cs"/>
              </a:rPr>
              <a:t>Work Practice Controls</a:t>
            </a:r>
          </a:p>
          <a:p>
            <a:pPr marL="182864" indent="0">
              <a:buNone/>
            </a:pPr>
            <a:endParaRPr lang="en-US" dirty="0"/>
          </a:p>
        </p:txBody>
      </p:sp>
      <p:sp>
        <p:nvSpPr>
          <p:cNvPr id="9" name="Right Arrow 8"/>
          <p:cNvSpPr/>
          <p:nvPr/>
        </p:nvSpPr>
        <p:spPr>
          <a:xfrm>
            <a:off x="3452555" y="2775909"/>
            <a:ext cx="408213" cy="563237"/>
          </a:xfrm>
          <a:prstGeom prst="rightArrow">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base">
              <a:spcBef>
                <a:spcPct val="0"/>
              </a:spcBef>
              <a:spcAft>
                <a:spcPct val="0"/>
              </a:spcAft>
            </a:pPr>
            <a:endParaRPr lang="en-US" sz="1920" dirty="0">
              <a:solidFill>
                <a:srgbClr val="FFFFFF"/>
              </a:solidFill>
              <a:latin typeface="Arial"/>
            </a:endParaRPr>
          </a:p>
        </p:txBody>
      </p:sp>
      <p:sp>
        <p:nvSpPr>
          <p:cNvPr id="10" name="Rectangle 9"/>
          <p:cNvSpPr/>
          <p:nvPr/>
        </p:nvSpPr>
        <p:spPr>
          <a:xfrm>
            <a:off x="6285392" y="2135857"/>
            <a:ext cx="2169742" cy="1053493"/>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base">
              <a:spcBef>
                <a:spcPct val="0"/>
              </a:spcBef>
              <a:spcAft>
                <a:spcPct val="0"/>
              </a:spcAft>
            </a:pPr>
            <a:r>
              <a:rPr lang="en-US" sz="2240" b="1" dirty="0">
                <a:solidFill>
                  <a:srgbClr val="FFFFFF"/>
                </a:solidFill>
                <a:latin typeface="Arial" pitchFamily="34" charset="0"/>
              </a:rPr>
              <a:t>Personal Protective Equipment</a:t>
            </a:r>
          </a:p>
        </p:txBody>
      </p:sp>
      <p:sp>
        <p:nvSpPr>
          <p:cNvPr id="11" name="Rectangle 10"/>
          <p:cNvSpPr/>
          <p:nvPr/>
        </p:nvSpPr>
        <p:spPr>
          <a:xfrm>
            <a:off x="6301047" y="3206148"/>
            <a:ext cx="2169743" cy="3028170"/>
          </a:xfrm>
          <a:prstGeom prst="rect">
            <a:avLst/>
          </a:prstGeom>
          <a:solidFill>
            <a:srgbClr val="E5F7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fontAlgn="base">
              <a:spcBef>
                <a:spcPct val="0"/>
              </a:spcBef>
              <a:spcAft>
                <a:spcPct val="0"/>
              </a:spcAft>
            </a:pPr>
            <a:endParaRPr lang="en-US" sz="1920" dirty="0">
              <a:solidFill>
                <a:srgbClr val="FFFFFF"/>
              </a:solidFill>
              <a:latin typeface="Arial"/>
            </a:endParaRPr>
          </a:p>
        </p:txBody>
      </p:sp>
      <p:sp>
        <p:nvSpPr>
          <p:cNvPr id="12" name="Right Arrow 11"/>
          <p:cNvSpPr/>
          <p:nvPr/>
        </p:nvSpPr>
        <p:spPr>
          <a:xfrm>
            <a:off x="5892833" y="2779314"/>
            <a:ext cx="408214" cy="563237"/>
          </a:xfrm>
          <a:prstGeom prst="rightArrow">
            <a:avLst/>
          </a:prstGeom>
          <a:solidFill>
            <a:schemeClr val="accent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base">
              <a:spcBef>
                <a:spcPct val="0"/>
              </a:spcBef>
              <a:spcAft>
                <a:spcPct val="0"/>
              </a:spcAft>
            </a:pPr>
            <a:endParaRPr lang="en-US" sz="1920" dirty="0">
              <a:solidFill>
                <a:srgbClr val="FFFFFF"/>
              </a:solidFill>
              <a:latin typeface="Arial"/>
            </a:endParaRPr>
          </a:p>
        </p:txBody>
      </p:sp>
      <p:sp>
        <p:nvSpPr>
          <p:cNvPr id="13" name="TextBox 12"/>
          <p:cNvSpPr txBox="1"/>
          <p:nvPr/>
        </p:nvSpPr>
        <p:spPr>
          <a:xfrm>
            <a:off x="6308609" y="3482666"/>
            <a:ext cx="2233353" cy="2397066"/>
          </a:xfrm>
          <a:prstGeom prst="rect">
            <a:avLst/>
          </a:prstGeom>
          <a:noFill/>
        </p:spPr>
        <p:txBody>
          <a:bodyPr wrap="square" rtlCol="0">
            <a:spAutoFit/>
          </a:bodyPr>
          <a:lstStyle/>
          <a:p>
            <a:pPr marL="274329" indent="-274329" defTabSz="975390" fontAlgn="base">
              <a:spcBef>
                <a:spcPct val="0"/>
              </a:spcBef>
              <a:spcAft>
                <a:spcPts val="1920"/>
              </a:spcAft>
              <a:buClr>
                <a:srgbClr val="F68D25"/>
              </a:buClr>
              <a:buFont typeface="Wingdings" panose="05000000000000000000" pitchFamily="2" charset="2"/>
              <a:buChar char="§"/>
            </a:pPr>
            <a:r>
              <a:rPr lang="en-US" sz="1760" dirty="0">
                <a:solidFill>
                  <a:srgbClr val="002060"/>
                </a:solidFill>
                <a:latin typeface="Arial" pitchFamily="34" charset="0"/>
              </a:rPr>
              <a:t>LAST RESORT</a:t>
            </a:r>
          </a:p>
          <a:p>
            <a:pPr marL="274329" indent="-274329" defTabSz="975390" fontAlgn="base">
              <a:spcBef>
                <a:spcPct val="0"/>
              </a:spcBef>
              <a:spcAft>
                <a:spcPts val="1920"/>
              </a:spcAft>
              <a:buClr>
                <a:srgbClr val="F68D25"/>
              </a:buClr>
              <a:buFont typeface="Wingdings" panose="05000000000000000000" pitchFamily="2" charset="2"/>
              <a:buChar char="§"/>
            </a:pPr>
            <a:r>
              <a:rPr lang="en-US" sz="1760" dirty="0">
                <a:solidFill>
                  <a:srgbClr val="002060"/>
                </a:solidFill>
                <a:latin typeface="Arial" pitchFamily="34" charset="0"/>
              </a:rPr>
              <a:t>PPE does not remove hazard</a:t>
            </a:r>
          </a:p>
          <a:p>
            <a:pPr marL="274329" indent="-274329" defTabSz="975390" fontAlgn="base">
              <a:spcBef>
                <a:spcPct val="0"/>
              </a:spcBef>
              <a:spcAft>
                <a:spcPts val="480"/>
              </a:spcAft>
              <a:buClr>
                <a:srgbClr val="F68D25"/>
              </a:buClr>
              <a:buFont typeface="Wingdings" panose="05000000000000000000" pitchFamily="2" charset="2"/>
              <a:buChar char="§"/>
            </a:pPr>
            <a:r>
              <a:rPr lang="en-US" sz="1760" dirty="0">
                <a:solidFill>
                  <a:srgbClr val="002060"/>
                </a:solidFill>
                <a:latin typeface="Arial" pitchFamily="34" charset="0"/>
              </a:rPr>
              <a:t>Training critical</a:t>
            </a:r>
          </a:p>
          <a:p>
            <a:pPr marL="731543" lvl="1" indent="-365771" defTabSz="975390" fontAlgn="base">
              <a:spcBef>
                <a:spcPct val="0"/>
              </a:spcBef>
              <a:spcAft>
                <a:spcPts val="960"/>
              </a:spcAft>
              <a:buClr>
                <a:srgbClr val="F68D25"/>
              </a:buClr>
              <a:buFont typeface="Wingdings" panose="05000000000000000000" pitchFamily="2" charset="2"/>
              <a:buChar char="§"/>
            </a:pPr>
            <a:r>
              <a:rPr lang="en-US" sz="1760" dirty="0">
                <a:solidFill>
                  <a:srgbClr val="002060"/>
                </a:solidFill>
                <a:latin typeface="Arial" pitchFamily="34" charset="0"/>
              </a:rPr>
              <a:t>Selection</a:t>
            </a:r>
          </a:p>
          <a:p>
            <a:pPr marL="731543" lvl="1" indent="-365771" defTabSz="975390" fontAlgn="base">
              <a:spcBef>
                <a:spcPct val="0"/>
              </a:spcBef>
              <a:spcAft>
                <a:spcPts val="1920"/>
              </a:spcAft>
              <a:buClr>
                <a:srgbClr val="F68D25"/>
              </a:buClr>
              <a:buFont typeface="Wingdings" panose="05000000000000000000" pitchFamily="2" charset="2"/>
              <a:buChar char="§"/>
            </a:pPr>
            <a:r>
              <a:rPr lang="en-US" sz="1760" dirty="0">
                <a:solidFill>
                  <a:srgbClr val="002060"/>
                </a:solidFill>
                <a:latin typeface="Arial" pitchFamily="34" charset="0"/>
              </a:rPr>
              <a:t>Limitations</a:t>
            </a:r>
          </a:p>
        </p:txBody>
      </p:sp>
      <p:sp>
        <p:nvSpPr>
          <p:cNvPr id="14" name="Rectangle 13"/>
          <p:cNvSpPr/>
          <p:nvPr/>
        </p:nvSpPr>
        <p:spPr>
          <a:xfrm>
            <a:off x="3848044" y="3214475"/>
            <a:ext cx="2007567" cy="3008412"/>
          </a:xfrm>
          <a:prstGeom prst="rect">
            <a:avLst/>
          </a:prstGeom>
          <a:solidFill>
            <a:srgbClr val="E5F7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base">
              <a:spcBef>
                <a:spcPct val="0"/>
              </a:spcBef>
              <a:spcAft>
                <a:spcPct val="0"/>
              </a:spcAft>
            </a:pPr>
            <a:endParaRPr lang="en-US" sz="1920" dirty="0">
              <a:solidFill>
                <a:srgbClr val="FFFFFF"/>
              </a:solidFill>
              <a:latin typeface="Arial"/>
            </a:endParaRPr>
          </a:p>
        </p:txBody>
      </p:sp>
      <p:sp>
        <p:nvSpPr>
          <p:cNvPr id="15" name="TextBox 14"/>
          <p:cNvSpPr txBox="1"/>
          <p:nvPr/>
        </p:nvSpPr>
        <p:spPr>
          <a:xfrm>
            <a:off x="3840480" y="3482666"/>
            <a:ext cx="2072640" cy="2177519"/>
          </a:xfrm>
          <a:prstGeom prst="rect">
            <a:avLst/>
          </a:prstGeom>
          <a:noFill/>
        </p:spPr>
        <p:txBody>
          <a:bodyPr wrap="square" rtlCol="0">
            <a:spAutoFit/>
          </a:bodyPr>
          <a:lstStyle/>
          <a:p>
            <a:pPr marL="274329" indent="-274329" defTabSz="975390" fontAlgn="base">
              <a:spcBef>
                <a:spcPct val="0"/>
              </a:spcBef>
              <a:spcAft>
                <a:spcPts val="1920"/>
              </a:spcAft>
              <a:buClr>
                <a:srgbClr val="F68D25"/>
              </a:buClr>
              <a:buFont typeface="Wingdings" panose="05000000000000000000" pitchFamily="2" charset="2"/>
              <a:buChar char="§"/>
            </a:pPr>
            <a:r>
              <a:rPr lang="en-US" sz="1760" dirty="0">
                <a:solidFill>
                  <a:srgbClr val="002060"/>
                </a:solidFill>
                <a:latin typeface="Arial" pitchFamily="34" charset="0"/>
              </a:rPr>
              <a:t>Safer policies</a:t>
            </a:r>
          </a:p>
          <a:p>
            <a:pPr marL="274329" indent="-274329" defTabSz="975390" fontAlgn="base">
              <a:spcBef>
                <a:spcPct val="0"/>
              </a:spcBef>
              <a:spcAft>
                <a:spcPts val="1920"/>
              </a:spcAft>
              <a:buClr>
                <a:srgbClr val="F68D25"/>
              </a:buClr>
              <a:buFont typeface="Wingdings" panose="05000000000000000000" pitchFamily="2" charset="2"/>
              <a:buChar char="§"/>
            </a:pPr>
            <a:r>
              <a:rPr lang="en-US" sz="1760" dirty="0">
                <a:solidFill>
                  <a:srgbClr val="002060"/>
                </a:solidFill>
                <a:latin typeface="Arial" pitchFamily="34" charset="0"/>
              </a:rPr>
              <a:t>Safer practices</a:t>
            </a:r>
          </a:p>
          <a:p>
            <a:pPr marL="274329" indent="-274329" defTabSz="975390" fontAlgn="base">
              <a:spcBef>
                <a:spcPct val="0"/>
              </a:spcBef>
              <a:spcAft>
                <a:spcPts val="1920"/>
              </a:spcAft>
              <a:buClr>
                <a:srgbClr val="F68D25"/>
              </a:buClr>
              <a:buFont typeface="Wingdings" panose="05000000000000000000" pitchFamily="2" charset="2"/>
              <a:buChar char="§"/>
            </a:pPr>
            <a:r>
              <a:rPr lang="en-US" sz="1760" dirty="0">
                <a:solidFill>
                  <a:srgbClr val="002060"/>
                </a:solidFill>
                <a:latin typeface="Arial" pitchFamily="34" charset="0"/>
              </a:rPr>
              <a:t>Training</a:t>
            </a:r>
          </a:p>
          <a:p>
            <a:pPr marL="274329" indent="-274329" defTabSz="975390" fontAlgn="base">
              <a:spcBef>
                <a:spcPct val="0"/>
              </a:spcBef>
              <a:spcAft>
                <a:spcPts val="1920"/>
              </a:spcAft>
              <a:buClr>
                <a:srgbClr val="F68D25"/>
              </a:buClr>
              <a:buFont typeface="Wingdings" panose="05000000000000000000" pitchFamily="2" charset="2"/>
              <a:buChar char="§"/>
            </a:pPr>
            <a:r>
              <a:rPr lang="en-US" sz="1760" dirty="0">
                <a:solidFill>
                  <a:srgbClr val="002060"/>
                </a:solidFill>
                <a:latin typeface="Arial" pitchFamily="34" charset="0"/>
              </a:rPr>
              <a:t>To the extent ‘feasible’</a:t>
            </a:r>
          </a:p>
        </p:txBody>
      </p:sp>
      <p:sp>
        <p:nvSpPr>
          <p:cNvPr id="17" name="Rectangle 16"/>
          <p:cNvSpPr/>
          <p:nvPr/>
        </p:nvSpPr>
        <p:spPr>
          <a:xfrm>
            <a:off x="1274861" y="3160471"/>
            <a:ext cx="2127746" cy="3058657"/>
          </a:xfrm>
          <a:prstGeom prst="rect">
            <a:avLst/>
          </a:prstGeom>
          <a:solidFill>
            <a:srgbClr val="E5F7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base">
              <a:spcBef>
                <a:spcPct val="0"/>
              </a:spcBef>
              <a:spcAft>
                <a:spcPct val="0"/>
              </a:spcAft>
            </a:pPr>
            <a:endParaRPr lang="en-US" sz="1920" dirty="0">
              <a:solidFill>
                <a:srgbClr val="FFFFFF"/>
              </a:solidFill>
              <a:latin typeface="Arial"/>
            </a:endParaRPr>
          </a:p>
        </p:txBody>
      </p:sp>
      <p:sp>
        <p:nvSpPr>
          <p:cNvPr id="18" name="TextBox 17"/>
          <p:cNvSpPr txBox="1"/>
          <p:nvPr/>
        </p:nvSpPr>
        <p:spPr>
          <a:xfrm>
            <a:off x="1219201" y="3482667"/>
            <a:ext cx="2233353" cy="2372957"/>
          </a:xfrm>
          <a:prstGeom prst="rect">
            <a:avLst/>
          </a:prstGeom>
          <a:noFill/>
        </p:spPr>
        <p:txBody>
          <a:bodyPr wrap="square" rtlCol="0">
            <a:spAutoFit/>
          </a:bodyPr>
          <a:lstStyle/>
          <a:p>
            <a:pPr marL="274329" indent="-274329" defTabSz="975390" fontAlgn="base">
              <a:spcBef>
                <a:spcPct val="0"/>
              </a:spcBef>
              <a:spcAft>
                <a:spcPts val="960"/>
              </a:spcAft>
              <a:buClr>
                <a:srgbClr val="F68D25"/>
              </a:buClr>
              <a:buFont typeface="Wingdings" panose="05000000000000000000" pitchFamily="2" charset="2"/>
              <a:buChar char="§"/>
            </a:pPr>
            <a:r>
              <a:rPr lang="en-US" sz="1760" dirty="0">
                <a:solidFill>
                  <a:srgbClr val="002060"/>
                </a:solidFill>
                <a:latin typeface="Arial" pitchFamily="34" charset="0"/>
              </a:rPr>
              <a:t>Eliminate process</a:t>
            </a:r>
          </a:p>
          <a:p>
            <a:pPr marL="274329" indent="-274329" defTabSz="975390" fontAlgn="base">
              <a:spcBef>
                <a:spcPct val="0"/>
              </a:spcBef>
              <a:spcAft>
                <a:spcPts val="960"/>
              </a:spcAft>
              <a:buClr>
                <a:srgbClr val="F68D25"/>
              </a:buClr>
              <a:buFont typeface="Wingdings" panose="05000000000000000000" pitchFamily="2" charset="2"/>
              <a:buChar char="§"/>
            </a:pPr>
            <a:r>
              <a:rPr lang="en-US" sz="1760" dirty="0">
                <a:solidFill>
                  <a:srgbClr val="002060"/>
                </a:solidFill>
                <a:latin typeface="Arial" pitchFamily="34" charset="0"/>
              </a:rPr>
              <a:t>Substitute safer process</a:t>
            </a:r>
          </a:p>
          <a:p>
            <a:pPr marL="274329" indent="-274329" defTabSz="975390" fontAlgn="base">
              <a:spcBef>
                <a:spcPct val="0"/>
              </a:spcBef>
              <a:spcAft>
                <a:spcPts val="960"/>
              </a:spcAft>
              <a:buClr>
                <a:srgbClr val="F68D25"/>
              </a:buClr>
              <a:buFont typeface="Wingdings" panose="05000000000000000000" pitchFamily="2" charset="2"/>
              <a:buChar char="§"/>
            </a:pPr>
            <a:r>
              <a:rPr lang="en-US" sz="1760" dirty="0">
                <a:solidFill>
                  <a:srgbClr val="002060"/>
                </a:solidFill>
                <a:latin typeface="Arial" pitchFamily="34" charset="0"/>
              </a:rPr>
              <a:t>Redesign process </a:t>
            </a:r>
          </a:p>
          <a:p>
            <a:pPr marL="274329" indent="-274329" defTabSz="975390" fontAlgn="base">
              <a:spcBef>
                <a:spcPct val="0"/>
              </a:spcBef>
              <a:spcAft>
                <a:spcPts val="960"/>
              </a:spcAft>
              <a:buClr>
                <a:srgbClr val="F68D25"/>
              </a:buClr>
              <a:buFont typeface="Wingdings" panose="05000000000000000000" pitchFamily="2" charset="2"/>
              <a:buChar char="§"/>
            </a:pPr>
            <a:r>
              <a:rPr lang="en-US" sz="1760" dirty="0">
                <a:solidFill>
                  <a:srgbClr val="002060"/>
                </a:solidFill>
                <a:latin typeface="Arial" pitchFamily="34" charset="0"/>
              </a:rPr>
              <a:t>To the extent ‘feasible</a:t>
            </a:r>
            <a:r>
              <a:rPr lang="en-US" sz="1600" dirty="0">
                <a:solidFill>
                  <a:srgbClr val="002060"/>
                </a:solidFill>
                <a:latin typeface="Arial" pitchFamily="34" charset="0"/>
              </a:rPr>
              <a:t>’</a:t>
            </a:r>
          </a:p>
        </p:txBody>
      </p:sp>
      <p:sp>
        <p:nvSpPr>
          <p:cNvPr id="16" name="Title 3"/>
          <p:cNvSpPr>
            <a:spLocks noGrp="1"/>
          </p:cNvSpPr>
          <p:nvPr>
            <p:ph type="title"/>
          </p:nvPr>
        </p:nvSpPr>
        <p:spPr>
          <a:xfrm>
            <a:off x="1132373" y="270580"/>
            <a:ext cx="7322762" cy="1136118"/>
          </a:xfrm>
        </p:spPr>
        <p:txBody>
          <a:bodyPr/>
          <a:lstStyle/>
          <a:p>
            <a:r>
              <a:rPr lang="en-US" dirty="0"/>
              <a:t>Employers Must Protect Employees by Providing</a:t>
            </a:r>
          </a:p>
        </p:txBody>
      </p:sp>
    </p:spTree>
    <p:extLst>
      <p:ext uri="{BB962C8B-B14F-4D97-AF65-F5344CB8AC3E}">
        <p14:creationId xmlns:p14="http://schemas.microsoft.com/office/powerpoint/2010/main" val="2394668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04746" y="3220278"/>
            <a:ext cx="5613089" cy="1416269"/>
          </a:xfrm>
        </p:spPr>
        <p:txBody>
          <a:bodyPr/>
          <a:lstStyle/>
          <a:p>
            <a:r>
              <a:rPr lang="en-US" b="1" dirty="0"/>
              <a:t>Regulatory Requirements</a:t>
            </a:r>
          </a:p>
        </p:txBody>
      </p:sp>
      <p:sp>
        <p:nvSpPr>
          <p:cNvPr id="3" name="Content Placeholder 2"/>
          <p:cNvSpPr>
            <a:spLocks noGrp="1"/>
          </p:cNvSpPr>
          <p:nvPr>
            <p:ph sz="quarter" idx="11"/>
          </p:nvPr>
        </p:nvSpPr>
        <p:spPr>
          <a:xfrm>
            <a:off x="3804746" y="4763767"/>
            <a:ext cx="5613088" cy="1191759"/>
          </a:xfrm>
        </p:spPr>
        <p:txBody>
          <a:bodyPr/>
          <a:lstStyle/>
          <a:p>
            <a:r>
              <a:rPr lang="en-US" sz="2880" dirty="0">
                <a:solidFill>
                  <a:srgbClr val="F68D25"/>
                </a:solidFill>
              </a:rPr>
              <a:t>Hazard Communication</a:t>
            </a:r>
          </a:p>
          <a:p>
            <a:r>
              <a:rPr lang="en-US" sz="2880" dirty="0">
                <a:solidFill>
                  <a:srgbClr val="F68D25"/>
                </a:solidFill>
              </a:rPr>
              <a:t>&amp; Right-To-Know</a:t>
            </a:r>
          </a:p>
        </p:txBody>
      </p:sp>
    </p:spTree>
    <p:extLst>
      <p:ext uri="{BB962C8B-B14F-4D97-AF65-F5344CB8AC3E}">
        <p14:creationId xmlns:p14="http://schemas.microsoft.com/office/powerpoint/2010/main" val="2502775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19200" y="423998"/>
            <a:ext cx="7315200" cy="694690"/>
          </a:xfrm>
        </p:spPr>
        <p:txBody>
          <a:bodyPr rtlCol="0">
            <a:normAutofit fontScale="90000"/>
          </a:bodyPr>
          <a:lstStyle/>
          <a:p>
            <a:pPr eaLnBrk="1" fontAlgn="auto" hangingPunct="1">
              <a:spcAft>
                <a:spcPts val="0"/>
              </a:spcAft>
              <a:defRPr/>
            </a:pPr>
            <a:r>
              <a:rPr lang="en-US" b="1" dirty="0">
                <a:solidFill>
                  <a:srgbClr val="F68D25"/>
                </a:solidFill>
              </a:rPr>
              <a:t>Employer’s Obligations &amp; Worker Rights</a:t>
            </a:r>
          </a:p>
        </p:txBody>
      </p:sp>
      <p:pic>
        <p:nvPicPr>
          <p:cNvPr id="5" name="Picture 4" descr="100_2429.jpg"/>
          <p:cNvPicPr>
            <a:picLocks noChangeAspect="1"/>
          </p:cNvPicPr>
          <p:nvPr/>
        </p:nvPicPr>
        <p:blipFill>
          <a:blip r:embed="rId2">
            <a:lum bright="20000"/>
            <a:extLst>
              <a:ext uri="{28A0092B-C50C-407E-A947-70E740481C1C}">
                <a14:useLocalDpi xmlns:a14="http://schemas.microsoft.com/office/drawing/2010/main" val="0"/>
              </a:ext>
            </a:extLst>
          </a:blip>
          <a:srcRect l="27458" t="7777" r="31631" b="8888"/>
          <a:stretch>
            <a:fillRect/>
          </a:stretch>
        </p:blipFill>
        <p:spPr bwMode="auto">
          <a:xfrm>
            <a:off x="371427" y="2254749"/>
            <a:ext cx="2650069" cy="36753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3503028" y="2246797"/>
            <a:ext cx="5688681" cy="3779520"/>
          </a:xfrm>
        </p:spPr>
        <p:txBody>
          <a:bodyPr/>
          <a:lstStyle/>
          <a:p>
            <a:pPr eaLnBrk="1" hangingPunct="1">
              <a:spcBef>
                <a:spcPts val="0"/>
              </a:spcBef>
              <a:spcAft>
                <a:spcPts val="1440"/>
              </a:spcAft>
              <a:buClr>
                <a:srgbClr val="002060"/>
              </a:buClr>
              <a:buNone/>
            </a:pPr>
            <a:r>
              <a:rPr lang="en-US" sz="2080" b="1" dirty="0">
                <a:solidFill>
                  <a:srgbClr val="002060"/>
                </a:solidFill>
              </a:rPr>
              <a:t>Employers must:</a:t>
            </a:r>
          </a:p>
          <a:p>
            <a:pPr lvl="1" eaLnBrk="1" hangingPunct="1">
              <a:spcBef>
                <a:spcPts val="0"/>
              </a:spcBef>
              <a:spcAft>
                <a:spcPts val="1440"/>
              </a:spcAft>
              <a:buClr>
                <a:srgbClr val="F68D25"/>
              </a:buClr>
              <a:buFont typeface="Wingdings" panose="05000000000000000000" pitchFamily="2" charset="2"/>
              <a:buChar char="§"/>
            </a:pPr>
            <a:r>
              <a:rPr lang="en-US" sz="2080" dirty="0">
                <a:solidFill>
                  <a:srgbClr val="002060"/>
                </a:solidFill>
              </a:rPr>
              <a:t>Inventory chemicals</a:t>
            </a:r>
          </a:p>
          <a:p>
            <a:pPr lvl="1" eaLnBrk="1" hangingPunct="1">
              <a:spcBef>
                <a:spcPts val="0"/>
              </a:spcBef>
              <a:spcAft>
                <a:spcPts val="1440"/>
              </a:spcAft>
              <a:buClr>
                <a:srgbClr val="F68D25"/>
              </a:buClr>
              <a:buFont typeface="Wingdings" panose="05000000000000000000" pitchFamily="2" charset="2"/>
              <a:buChar char="§"/>
            </a:pPr>
            <a:r>
              <a:rPr lang="en-US" sz="2080" dirty="0">
                <a:solidFill>
                  <a:srgbClr val="002060"/>
                </a:solidFill>
              </a:rPr>
              <a:t>Maintain chemical data sheets</a:t>
            </a:r>
          </a:p>
          <a:p>
            <a:pPr lvl="1" eaLnBrk="1" hangingPunct="1">
              <a:spcBef>
                <a:spcPts val="0"/>
              </a:spcBef>
              <a:spcAft>
                <a:spcPts val="1440"/>
              </a:spcAft>
              <a:buClr>
                <a:srgbClr val="F68D25"/>
              </a:buClr>
              <a:buFont typeface="Wingdings" panose="05000000000000000000" pitchFamily="2" charset="2"/>
              <a:buChar char="§"/>
            </a:pPr>
            <a:r>
              <a:rPr lang="en-US" sz="2080" dirty="0">
                <a:solidFill>
                  <a:srgbClr val="002060"/>
                </a:solidFill>
              </a:rPr>
              <a:t>Evaluate chemical hazards &amp; institute safeguards</a:t>
            </a:r>
          </a:p>
          <a:p>
            <a:pPr lvl="1" eaLnBrk="1" hangingPunct="1">
              <a:spcBef>
                <a:spcPts val="0"/>
              </a:spcBef>
              <a:spcAft>
                <a:spcPts val="1440"/>
              </a:spcAft>
              <a:buClr>
                <a:srgbClr val="F68D25"/>
              </a:buClr>
              <a:buFont typeface="Wingdings" panose="05000000000000000000" pitchFamily="2" charset="2"/>
              <a:buChar char="§"/>
            </a:pPr>
            <a:r>
              <a:rPr lang="en-US" sz="2080" dirty="0">
                <a:solidFill>
                  <a:srgbClr val="002060"/>
                </a:solidFill>
              </a:rPr>
              <a:t>Display RTK poster</a:t>
            </a:r>
          </a:p>
          <a:p>
            <a:pPr lvl="1" eaLnBrk="1" hangingPunct="1">
              <a:spcBef>
                <a:spcPts val="0"/>
              </a:spcBef>
              <a:spcAft>
                <a:spcPts val="1440"/>
              </a:spcAft>
              <a:buClr>
                <a:srgbClr val="F68D25"/>
              </a:buClr>
              <a:buFont typeface="Wingdings" panose="05000000000000000000" pitchFamily="2" charset="2"/>
              <a:buChar char="§"/>
            </a:pPr>
            <a:r>
              <a:rPr lang="en-US" sz="2080" dirty="0">
                <a:solidFill>
                  <a:srgbClr val="002060"/>
                </a:solidFill>
              </a:rPr>
              <a:t>Develop a written program</a:t>
            </a:r>
          </a:p>
          <a:p>
            <a:pPr lvl="1" eaLnBrk="1" hangingPunct="1">
              <a:spcBef>
                <a:spcPts val="0"/>
              </a:spcBef>
              <a:spcAft>
                <a:spcPts val="1440"/>
              </a:spcAft>
              <a:buClr>
                <a:srgbClr val="F68D25"/>
              </a:buClr>
              <a:buFont typeface="Wingdings" panose="05000000000000000000" pitchFamily="2" charset="2"/>
              <a:buChar char="§"/>
            </a:pPr>
            <a:r>
              <a:rPr lang="en-US" sz="2080" dirty="0">
                <a:solidFill>
                  <a:srgbClr val="002060"/>
                </a:solidFill>
              </a:rPr>
              <a:t>Submit RTK survey (July 15</a:t>
            </a:r>
            <a:r>
              <a:rPr lang="en-US" sz="2080" baseline="30000" dirty="0">
                <a:solidFill>
                  <a:srgbClr val="002060"/>
                </a:solidFill>
              </a:rPr>
              <a:t>th</a:t>
            </a:r>
            <a:r>
              <a:rPr lang="en-US" sz="2080" dirty="0">
                <a:solidFill>
                  <a:srgbClr val="002060"/>
                </a:solidFill>
              </a:rPr>
              <a:t>)</a:t>
            </a:r>
          </a:p>
        </p:txBody>
      </p:sp>
    </p:spTree>
    <p:extLst>
      <p:ext uri="{BB962C8B-B14F-4D97-AF65-F5344CB8AC3E}">
        <p14:creationId xmlns:p14="http://schemas.microsoft.com/office/powerpoint/2010/main" val="20182597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9862" y="426658"/>
            <a:ext cx="7315200" cy="737122"/>
          </a:xfrm>
        </p:spPr>
        <p:txBody>
          <a:bodyPr/>
          <a:lstStyle/>
          <a:p>
            <a:r>
              <a:rPr lang="en-US" sz="2880" dirty="0">
                <a:solidFill>
                  <a:srgbClr val="F68D25"/>
                </a:solidFill>
              </a:rPr>
              <a:t>Employer’s Obligations &amp; Worker Rights</a:t>
            </a:r>
          </a:p>
        </p:txBody>
      </p:sp>
      <p:pic>
        <p:nvPicPr>
          <p:cNvPr id="3" name="Picture 4" descr="100_2429.jpg"/>
          <p:cNvPicPr>
            <a:picLocks noChangeAspect="1"/>
          </p:cNvPicPr>
          <p:nvPr/>
        </p:nvPicPr>
        <p:blipFill>
          <a:blip r:embed="rId2">
            <a:lum bright="20000"/>
            <a:extLst>
              <a:ext uri="{28A0092B-C50C-407E-A947-70E740481C1C}">
                <a14:useLocalDpi xmlns:a14="http://schemas.microsoft.com/office/drawing/2010/main" val="0"/>
              </a:ext>
            </a:extLst>
          </a:blip>
          <a:srcRect l="27458" t="7777" r="31631" b="8888"/>
          <a:stretch>
            <a:fillRect/>
          </a:stretch>
        </p:blipFill>
        <p:spPr bwMode="auto">
          <a:xfrm>
            <a:off x="919244" y="2279143"/>
            <a:ext cx="2633516" cy="38722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029456" y="2625142"/>
            <a:ext cx="5528012" cy="3352800"/>
          </a:xfrm>
        </p:spPr>
        <p:txBody>
          <a:bodyPr/>
          <a:lstStyle/>
          <a:p>
            <a:pPr eaLnBrk="1" hangingPunct="1">
              <a:spcAft>
                <a:spcPts val="1440"/>
              </a:spcAft>
              <a:buClr>
                <a:srgbClr val="002060"/>
              </a:buClr>
              <a:buNone/>
            </a:pPr>
            <a:r>
              <a:rPr lang="en-US" sz="2080" b="1" dirty="0">
                <a:solidFill>
                  <a:srgbClr val="002060"/>
                </a:solidFill>
              </a:rPr>
              <a:t>Employers must</a:t>
            </a:r>
            <a:endParaRPr lang="en-US" sz="2080" dirty="0">
              <a:solidFill>
                <a:srgbClr val="002060"/>
              </a:solidFill>
            </a:endParaRPr>
          </a:p>
          <a:p>
            <a:pPr marL="504239" lvl="1" indent="-274329" eaLnBrk="1" hangingPunct="1">
              <a:spcAft>
                <a:spcPts val="960"/>
              </a:spcAft>
              <a:buClr>
                <a:srgbClr val="F68D25"/>
              </a:buClr>
              <a:buFont typeface="Wingdings" panose="05000000000000000000" pitchFamily="2" charset="2"/>
              <a:buChar char="§"/>
            </a:pPr>
            <a:r>
              <a:rPr lang="en-US" sz="2080" dirty="0">
                <a:solidFill>
                  <a:srgbClr val="002060"/>
                </a:solidFill>
              </a:rPr>
              <a:t>Educate and train workers</a:t>
            </a:r>
          </a:p>
          <a:p>
            <a:pPr marL="868708" lvl="2" indent="-274329" eaLnBrk="1" hangingPunct="1">
              <a:spcAft>
                <a:spcPts val="960"/>
              </a:spcAft>
              <a:buClr>
                <a:srgbClr val="F68D25"/>
              </a:buClr>
              <a:buFont typeface="Courier New" panose="02070309020205020404" pitchFamily="49" charset="0"/>
              <a:buChar char="o"/>
            </a:pPr>
            <a:r>
              <a:rPr lang="en-US" sz="2080" dirty="0">
                <a:solidFill>
                  <a:srgbClr val="002060"/>
                </a:solidFill>
              </a:rPr>
              <a:t>Right to understand chemical hazards &amp; safeguards</a:t>
            </a:r>
          </a:p>
          <a:p>
            <a:pPr marL="868708" lvl="2" indent="-274329" eaLnBrk="1" hangingPunct="1">
              <a:spcAft>
                <a:spcPts val="960"/>
              </a:spcAft>
              <a:buClr>
                <a:srgbClr val="F68D25"/>
              </a:buClr>
              <a:buFont typeface="Courier New" panose="02070309020205020404" pitchFamily="49" charset="0"/>
              <a:buChar char="o"/>
            </a:pPr>
            <a:r>
              <a:rPr lang="en-US" sz="2080" dirty="0">
                <a:solidFill>
                  <a:srgbClr val="002060"/>
                </a:solidFill>
              </a:rPr>
              <a:t>Right to file complaint</a:t>
            </a:r>
          </a:p>
          <a:p>
            <a:pPr marL="868708" lvl="2" indent="-274329" eaLnBrk="1" hangingPunct="1">
              <a:spcAft>
                <a:spcPts val="960"/>
              </a:spcAft>
              <a:buClr>
                <a:srgbClr val="F68D25"/>
              </a:buClr>
              <a:buFont typeface="Courier New" panose="02070309020205020404" pitchFamily="49" charset="0"/>
              <a:buChar char="o"/>
            </a:pPr>
            <a:r>
              <a:rPr lang="en-US" sz="2080" dirty="0">
                <a:solidFill>
                  <a:srgbClr val="002060"/>
                </a:solidFill>
              </a:rPr>
              <a:t>Right to medical records</a:t>
            </a:r>
          </a:p>
        </p:txBody>
      </p:sp>
    </p:spTree>
    <p:extLst>
      <p:ext uri="{BB962C8B-B14F-4D97-AF65-F5344CB8AC3E}">
        <p14:creationId xmlns:p14="http://schemas.microsoft.com/office/powerpoint/2010/main" val="1619800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822910" y="789732"/>
            <a:ext cx="9753600" cy="4107780"/>
          </a:xfrm>
          <a:prstGeom prst="rect">
            <a:avLst/>
          </a:prstGeom>
          <a:solidFill>
            <a:srgbClr val="495D88"/>
          </a:solidFill>
        </p:spPr>
        <p:txBody>
          <a:bodyPr/>
          <a:lstStyle/>
          <a:p>
            <a:endParaRPr lang="en-US"/>
          </a:p>
        </p:txBody>
      </p:sp>
      <p:sp>
        <p:nvSpPr>
          <p:cNvPr id="3" name="AutoShape 3"/>
          <p:cNvSpPr/>
          <p:nvPr/>
        </p:nvSpPr>
        <p:spPr>
          <a:xfrm>
            <a:off x="0" y="6083908"/>
            <a:ext cx="9753600" cy="316892"/>
          </a:xfrm>
          <a:prstGeom prst="rect">
            <a:avLst/>
          </a:prstGeom>
          <a:solidFill>
            <a:srgbClr val="FBDD67"/>
          </a:solidFill>
        </p:spPr>
        <p:txBody>
          <a:bodyPr/>
          <a:lstStyle/>
          <a:p>
            <a:endParaRPr lang="en-US"/>
          </a:p>
        </p:txBody>
      </p:sp>
      <p:sp>
        <p:nvSpPr>
          <p:cNvPr id="4" name="Freeform 4"/>
          <p:cNvSpPr/>
          <p:nvPr/>
        </p:nvSpPr>
        <p:spPr>
          <a:xfrm>
            <a:off x="1280832" y="2174826"/>
            <a:ext cx="1546115" cy="1546115"/>
          </a:xfrm>
          <a:custGeom>
            <a:avLst/>
            <a:gdLst/>
            <a:ahLst/>
            <a:cxnLst/>
            <a:rect l="l" t="t" r="r" b="b"/>
            <a:pathLst>
              <a:path w="1546115" h="1546115">
                <a:moveTo>
                  <a:pt x="0" y="0"/>
                </a:moveTo>
                <a:lnTo>
                  <a:pt x="1546115" y="0"/>
                </a:lnTo>
                <a:lnTo>
                  <a:pt x="1546115" y="1546115"/>
                </a:lnTo>
                <a:lnTo>
                  <a:pt x="0" y="1546115"/>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4296181" y="2897291"/>
            <a:ext cx="5152619" cy="531709"/>
          </a:xfrm>
          <a:prstGeom prst="rect">
            <a:avLst/>
          </a:prstGeom>
        </p:spPr>
        <p:txBody>
          <a:bodyPr lIns="0" tIns="0" rIns="0" bIns="0" rtlCol="0" anchor="t">
            <a:spAutoFit/>
          </a:bodyPr>
          <a:lstStyle/>
          <a:p>
            <a:pPr algn="r">
              <a:lnSpc>
                <a:spcPts val="4363"/>
              </a:lnSpc>
              <a:spcBef>
                <a:spcPct val="0"/>
              </a:spcBef>
            </a:pPr>
            <a:r>
              <a:rPr lang="en-US" sz="3116" dirty="0">
                <a:solidFill>
                  <a:srgbClr val="000000"/>
                </a:solidFill>
                <a:latin typeface="Garet ExtraBold"/>
              </a:rPr>
              <a:t>Bruce W. Padula, Esq.</a:t>
            </a:r>
          </a:p>
        </p:txBody>
      </p:sp>
      <p:sp>
        <p:nvSpPr>
          <p:cNvPr id="6" name="TextBox 6"/>
          <p:cNvSpPr txBox="1"/>
          <p:nvPr/>
        </p:nvSpPr>
        <p:spPr>
          <a:xfrm>
            <a:off x="4156001" y="3371751"/>
            <a:ext cx="5216599" cy="666849"/>
          </a:xfrm>
          <a:prstGeom prst="rect">
            <a:avLst/>
          </a:prstGeom>
        </p:spPr>
        <p:txBody>
          <a:bodyPr lIns="0" tIns="0" rIns="0" bIns="0" rtlCol="0" anchor="t">
            <a:spAutoFit/>
          </a:bodyPr>
          <a:lstStyle/>
          <a:p>
            <a:pPr algn="r">
              <a:lnSpc>
                <a:spcPts val="2822"/>
              </a:lnSpc>
            </a:pPr>
            <a:r>
              <a:rPr lang="en-US" sz="2000" dirty="0"/>
              <a:t>Partner</a:t>
            </a:r>
          </a:p>
          <a:p>
            <a:pPr algn="r"/>
            <a:r>
              <a:rPr lang="en-US" sz="2000" dirty="0"/>
              <a:t>CLEARY | GIACOBBE | ALFIERI | JACOBS </a:t>
            </a:r>
          </a:p>
        </p:txBody>
      </p:sp>
      <p:sp>
        <p:nvSpPr>
          <p:cNvPr id="7" name="Title 1">
            <a:extLst>
              <a:ext uri="{FF2B5EF4-FFF2-40B4-BE49-F238E27FC236}">
                <a16:creationId xmlns:a16="http://schemas.microsoft.com/office/drawing/2014/main" id="{3A9E49E9-4231-709B-F19F-83208AAE3EFC}"/>
              </a:ext>
            </a:extLst>
          </p:cNvPr>
          <p:cNvSpPr txBox="1">
            <a:spLocks/>
          </p:cNvSpPr>
          <p:nvPr/>
        </p:nvSpPr>
        <p:spPr>
          <a:xfrm>
            <a:off x="4572000" y="1573369"/>
            <a:ext cx="5583221" cy="2541431"/>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dirty="0">
                <a:latin typeface="Trebuchet MS" panose="020B0603020202020204"/>
              </a:rPr>
              <a:t>Keeping Dollars in the Classroom:</a:t>
            </a:r>
            <a:br>
              <a:rPr lang="en-US" sz="2500" dirty="0">
                <a:latin typeface="Trebuchet MS" panose="020B0603020202020204"/>
              </a:rPr>
            </a:br>
            <a:r>
              <a:rPr lang="en-US" sz="2500" dirty="0">
                <a:latin typeface="Trebuchet MS" panose="020B0603020202020204"/>
              </a:rPr>
              <a:t>School Ethics, HIB, RIF </a:t>
            </a:r>
            <a:br>
              <a:rPr lang="en-US" sz="2800" dirty="0">
                <a:latin typeface="Trebuchet MS" panose="020B0603020202020204"/>
              </a:rPr>
            </a:br>
            <a:endParaRPr lang="en-US" sz="2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967793" y="3172570"/>
            <a:ext cx="5613089" cy="1463977"/>
          </a:xfrm>
        </p:spPr>
        <p:txBody>
          <a:bodyPr/>
          <a:lstStyle/>
          <a:p>
            <a:r>
              <a:rPr lang="en-US" b="1" dirty="0"/>
              <a:t>Regulatory Requirements</a:t>
            </a:r>
          </a:p>
        </p:txBody>
      </p:sp>
      <p:sp>
        <p:nvSpPr>
          <p:cNvPr id="3" name="Content Placeholder 2"/>
          <p:cNvSpPr>
            <a:spLocks noGrp="1"/>
          </p:cNvSpPr>
          <p:nvPr>
            <p:ph sz="quarter" idx="11"/>
          </p:nvPr>
        </p:nvSpPr>
        <p:spPr>
          <a:xfrm>
            <a:off x="4980766" y="4826600"/>
            <a:ext cx="4600115" cy="380103"/>
          </a:xfrm>
        </p:spPr>
        <p:txBody>
          <a:bodyPr/>
          <a:lstStyle/>
          <a:p>
            <a:r>
              <a:rPr lang="en-US" sz="2880" dirty="0" err="1">
                <a:solidFill>
                  <a:srgbClr val="F68D25"/>
                </a:solidFill>
              </a:rPr>
              <a:t>Bloodborne</a:t>
            </a:r>
            <a:r>
              <a:rPr lang="en-US" sz="2880" dirty="0">
                <a:solidFill>
                  <a:srgbClr val="F68D25"/>
                </a:solidFill>
              </a:rPr>
              <a:t> Pathogens</a:t>
            </a:r>
          </a:p>
        </p:txBody>
      </p:sp>
    </p:spTree>
    <p:extLst>
      <p:ext uri="{BB962C8B-B14F-4D97-AF65-F5344CB8AC3E}">
        <p14:creationId xmlns:p14="http://schemas.microsoft.com/office/powerpoint/2010/main" val="22622704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 y="2500815"/>
            <a:ext cx="5327374" cy="3634378"/>
          </a:xfrm>
        </p:spPr>
        <p:txBody>
          <a:bodyPr/>
          <a:lstStyle/>
          <a:p>
            <a:pPr eaLnBrk="1" hangingPunct="1">
              <a:lnSpc>
                <a:spcPct val="90000"/>
              </a:lnSpc>
            </a:pPr>
            <a:r>
              <a:rPr lang="en-US" sz="2240" dirty="0"/>
              <a:t>Cleaning restrooms &amp; playgrounds</a:t>
            </a:r>
          </a:p>
          <a:p>
            <a:pPr eaLnBrk="1" hangingPunct="1">
              <a:lnSpc>
                <a:spcPct val="90000"/>
              </a:lnSpc>
            </a:pPr>
            <a:endParaRPr lang="en-US" sz="2240" dirty="0"/>
          </a:p>
          <a:p>
            <a:pPr eaLnBrk="1" hangingPunct="1">
              <a:lnSpc>
                <a:spcPct val="90000"/>
              </a:lnSpc>
            </a:pPr>
            <a:r>
              <a:rPr lang="en-US" sz="2240" dirty="0"/>
              <a:t>Handling solid waste</a:t>
            </a:r>
          </a:p>
          <a:p>
            <a:pPr eaLnBrk="1" hangingPunct="1">
              <a:lnSpc>
                <a:spcPct val="90000"/>
              </a:lnSpc>
            </a:pPr>
            <a:endParaRPr lang="en-US" sz="2240" dirty="0"/>
          </a:p>
          <a:p>
            <a:pPr eaLnBrk="1" hangingPunct="1">
              <a:lnSpc>
                <a:spcPct val="90000"/>
              </a:lnSpc>
            </a:pPr>
            <a:r>
              <a:rPr lang="en-US" sz="2240" dirty="0"/>
              <a:t>Cleaning apartments after accidents</a:t>
            </a:r>
          </a:p>
        </p:txBody>
      </p:sp>
      <p:pic>
        <p:nvPicPr>
          <p:cNvPr id="5" name="Content Placeholder 4"/>
          <p:cNvPicPr>
            <a:picLocks noGrp="1" noChangeAspect="1"/>
          </p:cNvPicPr>
          <p:nvPr>
            <p:ph sz="half" idx="11"/>
          </p:nvPr>
        </p:nvPicPr>
        <p:blipFill>
          <a:blip r:embed="rId2" cstate="print">
            <a:extLst>
              <a:ext uri="{28A0092B-C50C-407E-A947-70E740481C1C}">
                <a14:useLocalDpi xmlns:a14="http://schemas.microsoft.com/office/drawing/2010/main" val="0"/>
              </a:ext>
            </a:extLst>
          </a:blip>
          <a:stretch>
            <a:fillRect/>
          </a:stretch>
        </p:blipFill>
        <p:spPr>
          <a:xfrm>
            <a:off x="5327374" y="2500815"/>
            <a:ext cx="4288233" cy="3216174"/>
          </a:xfrm>
        </p:spPr>
      </p:pic>
      <p:sp>
        <p:nvSpPr>
          <p:cNvPr id="4" name="Title 3"/>
          <p:cNvSpPr>
            <a:spLocks noGrp="1"/>
          </p:cNvSpPr>
          <p:nvPr>
            <p:ph type="title"/>
          </p:nvPr>
        </p:nvSpPr>
        <p:spPr>
          <a:xfrm>
            <a:off x="1582928" y="206102"/>
            <a:ext cx="6587744" cy="1150925"/>
          </a:xfrm>
        </p:spPr>
        <p:txBody>
          <a:bodyPr/>
          <a:lstStyle/>
          <a:p>
            <a:r>
              <a:rPr lang="en-US" dirty="0"/>
              <a:t>Tasks with Potential Occupational Exposures</a:t>
            </a:r>
          </a:p>
        </p:txBody>
      </p:sp>
    </p:spTree>
    <p:extLst>
      <p:ext uri="{BB962C8B-B14F-4D97-AF65-F5344CB8AC3E}">
        <p14:creationId xmlns:p14="http://schemas.microsoft.com/office/powerpoint/2010/main" val="4815979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51130" y="2422977"/>
            <a:ext cx="4525670" cy="3634378"/>
          </a:xfrm>
        </p:spPr>
        <p:txBody>
          <a:bodyPr/>
          <a:lstStyle/>
          <a:p>
            <a:pPr marL="414033" indent="-365771">
              <a:spcAft>
                <a:spcPts val="1920"/>
              </a:spcAft>
            </a:pPr>
            <a:r>
              <a:rPr lang="en-US" sz="2080" dirty="0">
                <a:solidFill>
                  <a:schemeClr val="accent2">
                    <a:lumMod val="75000"/>
                  </a:schemeClr>
                </a:solidFill>
              </a:rPr>
              <a:t>Exposure Control Plan</a:t>
            </a:r>
          </a:p>
          <a:p>
            <a:pPr marL="414033" indent="-365771">
              <a:spcAft>
                <a:spcPts val="1920"/>
              </a:spcAft>
            </a:pPr>
            <a:r>
              <a:rPr lang="en-US" sz="2080" dirty="0">
                <a:solidFill>
                  <a:schemeClr val="accent2">
                    <a:lumMod val="75000"/>
                  </a:schemeClr>
                </a:solidFill>
              </a:rPr>
              <a:t>Training</a:t>
            </a:r>
          </a:p>
          <a:p>
            <a:pPr marL="414033" indent="-365771">
              <a:spcAft>
                <a:spcPts val="1920"/>
              </a:spcAft>
            </a:pPr>
            <a:r>
              <a:rPr lang="en-US" sz="2080" dirty="0">
                <a:solidFill>
                  <a:schemeClr val="accent2">
                    <a:lumMod val="75000"/>
                  </a:schemeClr>
                </a:solidFill>
              </a:rPr>
              <a:t>Hepatitis B Vaccine</a:t>
            </a:r>
          </a:p>
          <a:p>
            <a:pPr marL="414033" indent="-365771">
              <a:spcAft>
                <a:spcPts val="1920"/>
              </a:spcAft>
            </a:pPr>
            <a:r>
              <a:rPr lang="en-US" sz="2080" dirty="0">
                <a:solidFill>
                  <a:schemeClr val="accent2">
                    <a:lumMod val="75000"/>
                  </a:schemeClr>
                </a:solidFill>
              </a:rPr>
              <a:t>Engineering, Administrative and Personal Protective Equipment controls</a:t>
            </a:r>
          </a:p>
        </p:txBody>
      </p:sp>
      <p:sp>
        <p:nvSpPr>
          <p:cNvPr id="4" name="Title 3"/>
          <p:cNvSpPr>
            <a:spLocks noGrp="1"/>
          </p:cNvSpPr>
          <p:nvPr>
            <p:ph type="title"/>
          </p:nvPr>
        </p:nvSpPr>
        <p:spPr/>
        <p:txBody>
          <a:bodyPr/>
          <a:lstStyle/>
          <a:p>
            <a:r>
              <a:rPr lang="en-US" dirty="0"/>
              <a:t>Employer Requirements </a:t>
            </a:r>
          </a:p>
        </p:txBody>
      </p:sp>
      <p:pic>
        <p:nvPicPr>
          <p:cNvPr id="7" name="Content Placeholder 6"/>
          <p:cNvPicPr>
            <a:picLocks noGrp="1" noChangeAspect="1"/>
          </p:cNvPicPr>
          <p:nvPr>
            <p:ph sz="half" idx="11"/>
          </p:nvPr>
        </p:nvPicPr>
        <p:blipFill rotWithShape="1">
          <a:blip r:embed="rId2" cstate="print">
            <a:extLst>
              <a:ext uri="{28A0092B-C50C-407E-A947-70E740481C1C}">
                <a14:useLocalDpi xmlns:a14="http://schemas.microsoft.com/office/drawing/2010/main" val="0"/>
              </a:ext>
            </a:extLst>
          </a:blip>
          <a:srcRect t="3948"/>
          <a:stretch/>
        </p:blipFill>
        <p:spPr>
          <a:xfrm>
            <a:off x="5481474" y="2388894"/>
            <a:ext cx="3920997" cy="2825559"/>
          </a:xfrm>
          <a:prstGeom prst="rect">
            <a:avLst/>
          </a:prstGeom>
        </p:spPr>
      </p:pic>
      <p:sp>
        <p:nvSpPr>
          <p:cNvPr id="8" name="TextBox 7"/>
          <p:cNvSpPr txBox="1"/>
          <p:nvPr/>
        </p:nvSpPr>
        <p:spPr>
          <a:xfrm>
            <a:off x="6107451" y="5158594"/>
            <a:ext cx="2661666" cy="683264"/>
          </a:xfrm>
          <a:prstGeom prst="rect">
            <a:avLst/>
          </a:prstGeom>
          <a:noFill/>
        </p:spPr>
        <p:txBody>
          <a:bodyPr wrap="square" rtlCol="0">
            <a:spAutoFit/>
          </a:bodyPr>
          <a:lstStyle/>
          <a:p>
            <a:pPr algn="ctr" defTabSz="975390" fontAlgn="base">
              <a:spcBef>
                <a:spcPct val="0"/>
              </a:spcBef>
              <a:spcAft>
                <a:spcPct val="0"/>
              </a:spcAft>
              <a:defRPr/>
            </a:pPr>
            <a:r>
              <a:rPr lang="en-US" sz="1920" dirty="0">
                <a:solidFill>
                  <a:srgbClr val="002060"/>
                </a:solidFill>
                <a:latin typeface="Arial" pitchFamily="34" charset="0"/>
              </a:rPr>
              <a:t>Model Exposure Control Plans</a:t>
            </a:r>
          </a:p>
        </p:txBody>
      </p:sp>
    </p:spTree>
    <p:extLst>
      <p:ext uri="{BB962C8B-B14F-4D97-AF65-F5344CB8AC3E}">
        <p14:creationId xmlns:p14="http://schemas.microsoft.com/office/powerpoint/2010/main" val="23971209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967793" y="3172570"/>
            <a:ext cx="5613089" cy="1463977"/>
          </a:xfrm>
        </p:spPr>
        <p:txBody>
          <a:bodyPr/>
          <a:lstStyle/>
          <a:p>
            <a:r>
              <a:rPr lang="en-US" b="1" dirty="0"/>
              <a:t>Regulatory Requirements</a:t>
            </a:r>
          </a:p>
        </p:txBody>
      </p:sp>
      <p:sp>
        <p:nvSpPr>
          <p:cNvPr id="3" name="Content Placeholder 2"/>
          <p:cNvSpPr>
            <a:spLocks noGrp="1"/>
          </p:cNvSpPr>
          <p:nvPr>
            <p:ph sz="quarter" idx="11"/>
          </p:nvPr>
        </p:nvSpPr>
        <p:spPr>
          <a:xfrm>
            <a:off x="3804746" y="4843283"/>
            <a:ext cx="5776135" cy="1144050"/>
          </a:xfrm>
        </p:spPr>
        <p:txBody>
          <a:bodyPr/>
          <a:lstStyle/>
          <a:p>
            <a:r>
              <a:rPr lang="en-US" sz="2880" dirty="0">
                <a:solidFill>
                  <a:srgbClr val="F68D25"/>
                </a:solidFill>
              </a:rPr>
              <a:t>Personal Protective Equipment (PPE)</a:t>
            </a:r>
          </a:p>
        </p:txBody>
      </p:sp>
    </p:spTree>
    <p:extLst>
      <p:ext uri="{BB962C8B-B14F-4D97-AF65-F5344CB8AC3E}">
        <p14:creationId xmlns:p14="http://schemas.microsoft.com/office/powerpoint/2010/main" val="3412495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788930" y="2337652"/>
            <a:ext cx="3745471" cy="3522460"/>
          </a:xfrm>
        </p:spPr>
        <p:txBody>
          <a:bodyPr/>
          <a:lstStyle/>
          <a:p>
            <a:r>
              <a:rPr lang="en-US" sz="2080" dirty="0">
                <a:solidFill>
                  <a:srgbClr val="002060"/>
                </a:solidFill>
              </a:rPr>
              <a:t>Must be in writing</a:t>
            </a:r>
          </a:p>
          <a:p>
            <a:pPr lvl="1">
              <a:buFont typeface="Courier New" panose="02070309020205020404" pitchFamily="49" charset="0"/>
              <a:buChar char="o"/>
            </a:pPr>
            <a:r>
              <a:rPr lang="en-US" sz="2080" dirty="0">
                <a:solidFill>
                  <a:srgbClr val="002060"/>
                </a:solidFill>
              </a:rPr>
              <a:t>Who, when &amp; where</a:t>
            </a:r>
          </a:p>
          <a:p>
            <a:pPr lvl="1">
              <a:spcAft>
                <a:spcPts val="1920"/>
              </a:spcAft>
              <a:buFont typeface="Courier New" panose="02070309020205020404" pitchFamily="49" charset="0"/>
              <a:buChar char="o"/>
            </a:pPr>
            <a:r>
              <a:rPr lang="en-US" sz="2080" dirty="0">
                <a:solidFill>
                  <a:srgbClr val="002060"/>
                </a:solidFill>
              </a:rPr>
              <a:t>Certified  (signed)</a:t>
            </a:r>
          </a:p>
          <a:p>
            <a:pPr>
              <a:spcAft>
                <a:spcPts val="1920"/>
              </a:spcAft>
            </a:pPr>
            <a:r>
              <a:rPr lang="en-US" sz="2080" dirty="0">
                <a:solidFill>
                  <a:srgbClr val="002060"/>
                </a:solidFill>
              </a:rPr>
              <a:t>For all job tasks</a:t>
            </a:r>
          </a:p>
          <a:p>
            <a:pPr>
              <a:spcAft>
                <a:spcPts val="1920"/>
              </a:spcAft>
            </a:pPr>
            <a:r>
              <a:rPr lang="en-US" sz="2080" dirty="0">
                <a:solidFill>
                  <a:srgbClr val="002060"/>
                </a:solidFill>
              </a:rPr>
              <a:t>Identify the hazards</a:t>
            </a:r>
          </a:p>
          <a:p>
            <a:pPr>
              <a:spcAft>
                <a:spcPts val="1920"/>
              </a:spcAft>
            </a:pPr>
            <a:r>
              <a:rPr lang="en-US" sz="2080" dirty="0">
                <a:solidFill>
                  <a:srgbClr val="002060"/>
                </a:solidFill>
              </a:rPr>
              <a:t>Identify control measures or safeguards</a:t>
            </a:r>
          </a:p>
        </p:txBody>
      </p:sp>
      <p:sp>
        <p:nvSpPr>
          <p:cNvPr id="4" name="Title 3"/>
          <p:cNvSpPr>
            <a:spLocks noGrp="1"/>
          </p:cNvSpPr>
          <p:nvPr>
            <p:ph type="title"/>
          </p:nvPr>
        </p:nvSpPr>
        <p:spPr>
          <a:xfrm>
            <a:off x="1157264" y="217714"/>
            <a:ext cx="7315200" cy="1097280"/>
          </a:xfrm>
        </p:spPr>
        <p:txBody>
          <a:bodyPr/>
          <a:lstStyle/>
          <a:p>
            <a:r>
              <a:rPr lang="en-US" dirty="0"/>
              <a:t>Complete Job Hazard Assessment</a:t>
            </a:r>
          </a:p>
        </p:txBody>
      </p:sp>
      <p:pic>
        <p:nvPicPr>
          <p:cNvPr id="6" name="Content Placeholder 5"/>
          <p:cNvPicPr>
            <a:picLocks noGrp="1" noChangeAspect="1"/>
          </p:cNvPicPr>
          <p:nvPr>
            <p:ph sz="half" idx="11"/>
          </p:nvPr>
        </p:nvPicPr>
        <p:blipFill>
          <a:blip r:embed="rId3" cstate="print">
            <a:extLst>
              <a:ext uri="{28A0092B-C50C-407E-A947-70E740481C1C}">
                <a14:useLocalDpi xmlns:a14="http://schemas.microsoft.com/office/drawing/2010/main" val="0"/>
              </a:ext>
            </a:extLst>
          </a:blip>
          <a:stretch>
            <a:fillRect/>
          </a:stretch>
        </p:blipFill>
        <p:spPr>
          <a:xfrm>
            <a:off x="1061338" y="2329085"/>
            <a:ext cx="2952338" cy="3820673"/>
          </a:xfrm>
          <a:ln>
            <a:solidFill>
              <a:schemeClr val="tx1"/>
            </a:solidFill>
          </a:ln>
        </p:spPr>
      </p:pic>
    </p:spTree>
    <p:extLst>
      <p:ext uri="{BB962C8B-B14F-4D97-AF65-F5344CB8AC3E}">
        <p14:creationId xmlns:p14="http://schemas.microsoft.com/office/powerpoint/2010/main" val="17422058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967793" y="3252084"/>
            <a:ext cx="5613089" cy="1384464"/>
          </a:xfrm>
        </p:spPr>
        <p:txBody>
          <a:bodyPr/>
          <a:lstStyle/>
          <a:p>
            <a:r>
              <a:rPr lang="en-US" b="1" dirty="0"/>
              <a:t>Regulatory Requirements</a:t>
            </a:r>
          </a:p>
        </p:txBody>
      </p:sp>
      <p:sp>
        <p:nvSpPr>
          <p:cNvPr id="3" name="Content Placeholder 2"/>
          <p:cNvSpPr>
            <a:spLocks noGrp="1"/>
          </p:cNvSpPr>
          <p:nvPr>
            <p:ph sz="quarter" idx="11"/>
          </p:nvPr>
        </p:nvSpPr>
        <p:spPr>
          <a:xfrm>
            <a:off x="4980766" y="5001687"/>
            <a:ext cx="4600115" cy="380103"/>
          </a:xfrm>
        </p:spPr>
        <p:txBody>
          <a:bodyPr/>
          <a:lstStyle/>
          <a:p>
            <a:r>
              <a:rPr lang="en-US" sz="2880" dirty="0">
                <a:solidFill>
                  <a:srgbClr val="F68D25"/>
                </a:solidFill>
              </a:rPr>
              <a:t>Asbestos, Lead &amp; Silica</a:t>
            </a:r>
          </a:p>
        </p:txBody>
      </p:sp>
    </p:spTree>
    <p:extLst>
      <p:ext uri="{BB962C8B-B14F-4D97-AF65-F5344CB8AC3E}">
        <p14:creationId xmlns:p14="http://schemas.microsoft.com/office/powerpoint/2010/main" val="38917766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2" y="519160"/>
            <a:ext cx="7315199" cy="737122"/>
          </a:xfrm>
        </p:spPr>
        <p:txBody>
          <a:bodyPr/>
          <a:lstStyle/>
          <a:p>
            <a:r>
              <a:rPr lang="en-US" dirty="0"/>
              <a:t>Buildings Built Before 1978 &amp; 1980</a:t>
            </a:r>
          </a:p>
        </p:txBody>
      </p:sp>
      <p:sp>
        <p:nvSpPr>
          <p:cNvPr id="6" name="Content Placeholder 4"/>
          <p:cNvSpPr>
            <a:spLocks noGrp="1"/>
          </p:cNvSpPr>
          <p:nvPr>
            <p:ph idx="1"/>
          </p:nvPr>
        </p:nvSpPr>
        <p:spPr>
          <a:xfrm>
            <a:off x="481922" y="2711248"/>
            <a:ext cx="6722417" cy="2592273"/>
          </a:xfrm>
        </p:spPr>
        <p:txBody>
          <a:bodyPr/>
          <a:lstStyle/>
          <a:p>
            <a:r>
              <a:rPr lang="en-US" sz="2080" dirty="0"/>
              <a:t>Up to 1978:  Lead paint &amp; solder</a:t>
            </a:r>
          </a:p>
          <a:p>
            <a:pPr marL="182864" indent="0">
              <a:buNone/>
            </a:pPr>
            <a:endParaRPr lang="en-US" sz="2080" dirty="0"/>
          </a:p>
          <a:p>
            <a:r>
              <a:rPr lang="en-US" sz="2080" dirty="0"/>
              <a:t>Up to 1980:  Asbestos</a:t>
            </a:r>
          </a:p>
          <a:p>
            <a:pPr marL="0" indent="0">
              <a:buNone/>
            </a:pPr>
            <a:endParaRPr lang="en-US" sz="2080" dirty="0"/>
          </a:p>
          <a:p>
            <a:r>
              <a:rPr lang="en-US" sz="2080" dirty="0"/>
              <a:t>Silica-containing materials are still used extensively</a:t>
            </a:r>
          </a:p>
        </p:txBody>
      </p:sp>
    </p:spTree>
    <p:extLst>
      <p:ext uri="{BB962C8B-B14F-4D97-AF65-F5344CB8AC3E}">
        <p14:creationId xmlns:p14="http://schemas.microsoft.com/office/powerpoint/2010/main" val="24727650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56791" y="4050152"/>
            <a:ext cx="3001394" cy="2171462"/>
          </a:xfrm>
          <a:prstGeom prst="rect">
            <a:avLst/>
          </a:prstGeom>
        </p:spPr>
      </p:pic>
      <p:sp>
        <p:nvSpPr>
          <p:cNvPr id="3" name="Content Placeholder 2"/>
          <p:cNvSpPr>
            <a:spLocks noGrp="1"/>
          </p:cNvSpPr>
          <p:nvPr>
            <p:ph sz="half" idx="11"/>
          </p:nvPr>
        </p:nvSpPr>
        <p:spPr>
          <a:xfrm>
            <a:off x="143123" y="2179318"/>
            <a:ext cx="9610477" cy="4061097"/>
          </a:xfrm>
        </p:spPr>
        <p:txBody>
          <a:bodyPr/>
          <a:lstStyle/>
          <a:p>
            <a:pPr marL="365771" indent="-365771">
              <a:spcAft>
                <a:spcPts val="960"/>
              </a:spcAft>
            </a:pPr>
            <a:r>
              <a:rPr lang="en-US" sz="2080" dirty="0">
                <a:solidFill>
                  <a:srgbClr val="002060"/>
                </a:solidFill>
              </a:rPr>
              <a:t>Must presume thermal insulating materials are ACM (in pre-1980 buildings), until analyzed.</a:t>
            </a:r>
          </a:p>
          <a:p>
            <a:pPr marL="365771" indent="-365771">
              <a:spcAft>
                <a:spcPts val="960"/>
              </a:spcAft>
            </a:pPr>
            <a:r>
              <a:rPr lang="en-US" sz="2080" dirty="0">
                <a:solidFill>
                  <a:srgbClr val="002060"/>
                </a:solidFill>
              </a:rPr>
              <a:t>Must presume asphalt &amp; vinyl floor materials are ACM (in pre-1980 buildings), until analyzed.</a:t>
            </a:r>
          </a:p>
        </p:txBody>
      </p:sp>
      <p:sp>
        <p:nvSpPr>
          <p:cNvPr id="4" name="Title 3"/>
          <p:cNvSpPr>
            <a:spLocks noGrp="1"/>
          </p:cNvSpPr>
          <p:nvPr>
            <p:ph type="title"/>
          </p:nvPr>
        </p:nvSpPr>
        <p:spPr>
          <a:xfrm>
            <a:off x="1219200" y="135011"/>
            <a:ext cx="7315200" cy="1117600"/>
          </a:xfrm>
        </p:spPr>
        <p:txBody>
          <a:bodyPr/>
          <a:lstStyle/>
          <a:p>
            <a:r>
              <a:rPr lang="en-US" dirty="0"/>
              <a:t>Employers Must </a:t>
            </a:r>
            <a:br>
              <a:rPr lang="en-US" dirty="0"/>
            </a:br>
            <a:r>
              <a:rPr lang="en-US" dirty="0"/>
              <a:t>Communicate Hazard</a:t>
            </a:r>
          </a:p>
        </p:txBody>
      </p:sp>
      <p:sp>
        <p:nvSpPr>
          <p:cNvPr id="2" name="Content Placeholder 2">
            <a:extLst>
              <a:ext uri="{FF2B5EF4-FFF2-40B4-BE49-F238E27FC236}">
                <a16:creationId xmlns:a16="http://schemas.microsoft.com/office/drawing/2014/main" id="{04523926-5EF8-344C-2788-A60E2CBB3312}"/>
              </a:ext>
            </a:extLst>
          </p:cNvPr>
          <p:cNvSpPr txBox="1">
            <a:spLocks/>
          </p:cNvSpPr>
          <p:nvPr/>
        </p:nvSpPr>
        <p:spPr bwMode="auto">
          <a:xfrm>
            <a:off x="95416" y="3664825"/>
            <a:ext cx="6027090" cy="4061097"/>
          </a:xfrm>
          <a:prstGeom prst="rect">
            <a:avLst/>
          </a:prstGeom>
          <a:noFill/>
          <a:ln w="9525">
            <a:noFill/>
            <a:miter lim="800000"/>
            <a:headEnd/>
            <a:tailEnd/>
          </a:ln>
        </p:spPr>
        <p:txBody>
          <a:bodyPr vert="horz" wrap="square" lIns="73143" tIns="36572" rIns="73143" bIns="36572" numCol="1" anchor="t" anchorCtr="0" compatLnSpc="1">
            <a:prstTxWarp prst="textNoShape">
              <a:avLst/>
            </a:prstTxWarp>
          </a:bodyPr>
          <a:lstStyle>
            <a:lvl1pPr marL="571433" indent="-342860" algn="l" rtl="0" eaLnBrk="0" fontAlgn="base" hangingPunct="0">
              <a:spcBef>
                <a:spcPct val="0"/>
              </a:spcBef>
              <a:spcAft>
                <a:spcPts val="600"/>
              </a:spcAft>
              <a:buClr>
                <a:srgbClr val="F18A00"/>
              </a:buClr>
              <a:buSzPct val="90000"/>
              <a:buFont typeface="Wingdings" pitchFamily="2" charset="2"/>
              <a:buChar char="§"/>
              <a:defRPr sz="2400">
                <a:solidFill>
                  <a:srgbClr val="002856"/>
                </a:solidFill>
                <a:latin typeface="+mn-lt"/>
                <a:ea typeface="Verdana" panose="020B0604030504040204" pitchFamily="34" charset="0"/>
                <a:cs typeface="Verdana" panose="020B0604030504040204" pitchFamily="34" charset="0"/>
              </a:defRPr>
            </a:lvl1pPr>
            <a:lvl2pPr marL="1028580" indent="-342860" algn="l" rtl="0" eaLnBrk="0" fontAlgn="base" hangingPunct="0">
              <a:spcBef>
                <a:spcPct val="0"/>
              </a:spcBef>
              <a:spcAft>
                <a:spcPts val="600"/>
              </a:spcAft>
              <a:buClr>
                <a:srgbClr val="F18A00"/>
              </a:buClr>
              <a:buSzPct val="75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2pPr>
            <a:lvl3pPr marL="1485726" indent="-342860" algn="l" rtl="0" eaLnBrk="0" fontAlgn="base" hangingPunct="0">
              <a:spcBef>
                <a:spcPct val="0"/>
              </a:spcBef>
              <a:spcAft>
                <a:spcPts val="600"/>
              </a:spcAft>
              <a:buClr>
                <a:srgbClr val="F18A00"/>
              </a:buClr>
              <a:buSzPct val="90000"/>
              <a:buFont typeface="Arial" panose="020B0604020202020204" pitchFamily="34" charset="0"/>
              <a:buChar char="•"/>
              <a:defRPr sz="2400">
                <a:solidFill>
                  <a:srgbClr val="002856"/>
                </a:solidFill>
                <a:latin typeface="+mn-lt"/>
                <a:ea typeface="Verdana" panose="020B0604030504040204" pitchFamily="34" charset="0"/>
                <a:cs typeface="Verdana" panose="020B0604030504040204" pitchFamily="34" charset="0"/>
              </a:defRPr>
            </a:lvl3pPr>
            <a:lvl4pPr marL="1942873" indent="-342860" algn="l" rtl="0" eaLnBrk="0" fontAlgn="base" hangingPunct="0">
              <a:spcBef>
                <a:spcPct val="0"/>
              </a:spcBef>
              <a:spcAft>
                <a:spcPts val="600"/>
              </a:spcAft>
              <a:buClr>
                <a:srgbClr val="F18A00"/>
              </a:buClr>
              <a:buSzPct val="70000"/>
              <a:buFont typeface="Courier New" panose="02070309020205020404" pitchFamily="49" charset="0"/>
              <a:buChar char="o"/>
              <a:defRPr sz="2400">
                <a:solidFill>
                  <a:srgbClr val="002856"/>
                </a:solidFill>
                <a:latin typeface="+mn-lt"/>
                <a:ea typeface="Verdana" panose="020B0604030504040204" pitchFamily="34" charset="0"/>
                <a:cs typeface="Verdana" panose="020B0604030504040204" pitchFamily="34" charset="0"/>
              </a:defRPr>
            </a:lvl4pPr>
            <a:lvl5pPr marL="2400019" indent="-342860" algn="l" rtl="0" eaLnBrk="0" fontAlgn="base" hangingPunct="0">
              <a:spcBef>
                <a:spcPct val="0"/>
              </a:spcBef>
              <a:spcAft>
                <a:spcPts val="600"/>
              </a:spcAft>
              <a:buClr>
                <a:srgbClr val="F18A00"/>
              </a:buClr>
              <a:buFont typeface="Verdana" panose="020B0604030504040204" pitchFamily="34" charset="0"/>
              <a:buChar char="›"/>
              <a:defRPr sz="2400">
                <a:solidFill>
                  <a:srgbClr val="002856"/>
                </a:solidFill>
                <a:latin typeface="+mn-lt"/>
                <a:ea typeface="Verdana" panose="020B0604030504040204" pitchFamily="34" charset="0"/>
                <a:cs typeface="Verdana" panose="020B0604030504040204" pitchFamily="34" charset="0"/>
              </a:defRPr>
            </a:lvl5pPr>
            <a:lvl6pPr marL="2514306" indent="-228573" algn="l" rtl="0" fontAlgn="base">
              <a:spcBef>
                <a:spcPct val="0"/>
              </a:spcBef>
              <a:spcAft>
                <a:spcPct val="40000"/>
              </a:spcAft>
              <a:buClr>
                <a:srgbClr val="1F3D7C"/>
              </a:buClr>
              <a:buChar char="»"/>
              <a:defRPr sz="1800">
                <a:solidFill>
                  <a:schemeClr val="tx1"/>
                </a:solidFill>
                <a:latin typeface="+mn-lt"/>
              </a:defRPr>
            </a:lvl6pPr>
            <a:lvl7pPr marL="2971453" indent="-228573" algn="l" rtl="0" fontAlgn="base">
              <a:spcBef>
                <a:spcPct val="0"/>
              </a:spcBef>
              <a:spcAft>
                <a:spcPct val="40000"/>
              </a:spcAft>
              <a:buChar char="»"/>
              <a:defRPr sz="1800">
                <a:solidFill>
                  <a:schemeClr val="tx1"/>
                </a:solidFill>
                <a:latin typeface="+mn-lt"/>
              </a:defRPr>
            </a:lvl7pPr>
            <a:lvl8pPr marL="3428599" indent="-228573" algn="l" rtl="0" fontAlgn="base">
              <a:spcBef>
                <a:spcPct val="0"/>
              </a:spcBef>
              <a:spcAft>
                <a:spcPct val="40000"/>
              </a:spcAft>
              <a:buChar char="»"/>
              <a:defRPr sz="1800">
                <a:solidFill>
                  <a:schemeClr val="tx1"/>
                </a:solidFill>
                <a:latin typeface="+mn-lt"/>
              </a:defRPr>
            </a:lvl8pPr>
            <a:lvl9pPr marL="3885746" indent="-228573" algn="l" rtl="0" fontAlgn="base">
              <a:spcBef>
                <a:spcPct val="0"/>
              </a:spcBef>
              <a:spcAft>
                <a:spcPct val="40000"/>
              </a:spcAft>
              <a:buChar char="»"/>
              <a:defRPr sz="1800">
                <a:solidFill>
                  <a:schemeClr val="tx1"/>
                </a:solidFill>
                <a:latin typeface="+mn-lt"/>
              </a:defRPr>
            </a:lvl9pPr>
          </a:lstStyle>
          <a:p>
            <a:pPr marL="365771" indent="-365771" defTabSz="975390">
              <a:spcAft>
                <a:spcPts val="960"/>
              </a:spcAft>
            </a:pPr>
            <a:r>
              <a:rPr lang="en-US" sz="2080" kern="0" dirty="0">
                <a:solidFill>
                  <a:srgbClr val="002060"/>
                </a:solidFill>
                <a:latin typeface="Arial"/>
              </a:rPr>
              <a:t>Employers must train workers who may come in contact with  ACM or Presumed Asbestos                                            Containing Materials (PACM).</a:t>
            </a:r>
          </a:p>
          <a:p>
            <a:pPr marL="365771" indent="-365771" defTabSz="975390">
              <a:spcAft>
                <a:spcPts val="960"/>
              </a:spcAft>
            </a:pPr>
            <a:r>
              <a:rPr lang="en-US" sz="2080" kern="0" dirty="0">
                <a:solidFill>
                  <a:srgbClr val="002060"/>
                </a:solidFill>
                <a:latin typeface="Arial"/>
              </a:rPr>
              <a:t>Inform contractors of                                                                ACM &amp; PACM.</a:t>
            </a:r>
          </a:p>
          <a:p>
            <a:pPr marL="365771" indent="-365771" defTabSz="975390">
              <a:spcAft>
                <a:spcPts val="960"/>
              </a:spcAft>
            </a:pPr>
            <a:r>
              <a:rPr lang="en-US" sz="2080" kern="0" dirty="0">
                <a:solidFill>
                  <a:srgbClr val="002060"/>
                </a:solidFill>
                <a:latin typeface="Arial"/>
              </a:rPr>
              <a:t>Maintain records of presence                                                      and tests of ACM &amp; PACM.</a:t>
            </a:r>
          </a:p>
          <a:p>
            <a:pPr marL="609548" indent="-365729" defTabSz="975390">
              <a:spcAft>
                <a:spcPts val="640"/>
              </a:spcAft>
            </a:pPr>
            <a:endParaRPr lang="en-US" sz="2080" kern="0" dirty="0">
              <a:solidFill>
                <a:srgbClr val="002060"/>
              </a:solidFill>
              <a:latin typeface="Arial"/>
            </a:endParaRPr>
          </a:p>
        </p:txBody>
      </p:sp>
    </p:spTree>
    <p:extLst>
      <p:ext uri="{BB962C8B-B14F-4D97-AF65-F5344CB8AC3E}">
        <p14:creationId xmlns:p14="http://schemas.microsoft.com/office/powerpoint/2010/main" val="3975084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gn="just">
              <a:spcAft>
                <a:spcPts val="1440"/>
              </a:spcAft>
            </a:pPr>
            <a:r>
              <a:rPr lang="en-US" sz="2080" dirty="0"/>
              <a:t>The employer shall provide asbestos awareness training to employees who perform housekeeping work in areas where ACM and/or PACM is present.</a:t>
            </a:r>
          </a:p>
          <a:p>
            <a:pPr algn="just">
              <a:spcAft>
                <a:spcPts val="1440"/>
              </a:spcAft>
            </a:pPr>
            <a:r>
              <a:rPr lang="en-US" sz="2080" dirty="0"/>
              <a:t>Each such employee shall be so trained at least once a year.</a:t>
            </a:r>
          </a:p>
          <a:p>
            <a:r>
              <a:rPr lang="en-US" sz="2080" dirty="0"/>
              <a:t>Training includes:</a:t>
            </a:r>
          </a:p>
          <a:p>
            <a:pPr lvl="1">
              <a:buFont typeface="Courier New" panose="02070309020205020404" pitchFamily="49" charset="0"/>
              <a:buChar char="o"/>
            </a:pPr>
            <a:r>
              <a:rPr lang="en-US" sz="2080" dirty="0"/>
              <a:t>Health effects of asbestos</a:t>
            </a:r>
          </a:p>
          <a:p>
            <a:pPr lvl="1">
              <a:buFont typeface="Courier New" panose="02070309020205020404" pitchFamily="49" charset="0"/>
              <a:buChar char="o"/>
            </a:pPr>
            <a:r>
              <a:rPr lang="en-US" sz="2080" dirty="0"/>
              <a:t>Locations of ACM and PACM in the building/facility</a:t>
            </a:r>
          </a:p>
          <a:p>
            <a:pPr lvl="1">
              <a:buFont typeface="Courier New" panose="02070309020205020404" pitchFamily="49" charset="0"/>
              <a:buChar char="o"/>
            </a:pPr>
            <a:r>
              <a:rPr lang="en-US" sz="2080" dirty="0"/>
              <a:t>Recognition of ACM and PACM damage </a:t>
            </a:r>
          </a:p>
          <a:p>
            <a:pPr lvl="1">
              <a:buFont typeface="Courier New" panose="02070309020205020404" pitchFamily="49" charset="0"/>
              <a:buChar char="o"/>
            </a:pPr>
            <a:r>
              <a:rPr lang="en-US" sz="2080" dirty="0"/>
              <a:t>Proper response to fiber release episodes</a:t>
            </a:r>
          </a:p>
          <a:p>
            <a:endParaRPr lang="en-US" sz="2080" dirty="0"/>
          </a:p>
        </p:txBody>
      </p:sp>
      <p:sp>
        <p:nvSpPr>
          <p:cNvPr id="4" name="Title 3"/>
          <p:cNvSpPr>
            <a:spLocks noGrp="1"/>
          </p:cNvSpPr>
          <p:nvPr>
            <p:ph type="title"/>
          </p:nvPr>
        </p:nvSpPr>
        <p:spPr/>
        <p:txBody>
          <a:bodyPr/>
          <a:lstStyle/>
          <a:p>
            <a:r>
              <a:rPr lang="en-US" dirty="0"/>
              <a:t>Asbestos Training </a:t>
            </a:r>
            <a:br>
              <a:rPr lang="en-US" dirty="0"/>
            </a:br>
            <a:r>
              <a:rPr lang="en-US" dirty="0"/>
              <a:t>for Employees</a:t>
            </a:r>
          </a:p>
        </p:txBody>
      </p:sp>
    </p:spTree>
    <p:extLst>
      <p:ext uri="{BB962C8B-B14F-4D97-AF65-F5344CB8AC3E}">
        <p14:creationId xmlns:p14="http://schemas.microsoft.com/office/powerpoint/2010/main" val="38960703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51291" y="2238104"/>
            <a:ext cx="3224784" cy="3914341"/>
          </a:xfrm>
        </p:spPr>
        <p:txBody>
          <a:bodyPr/>
          <a:lstStyle/>
          <a:p>
            <a:pPr marL="2540" indent="0">
              <a:spcAft>
                <a:spcPts val="960"/>
              </a:spcAft>
              <a:buNone/>
            </a:pPr>
            <a:r>
              <a:rPr lang="en-US" sz="2080" b="1" u="sng" dirty="0"/>
              <a:t>Activities</a:t>
            </a:r>
          </a:p>
          <a:p>
            <a:pPr>
              <a:spcAft>
                <a:spcPts val="960"/>
              </a:spcAft>
            </a:pPr>
            <a:r>
              <a:rPr lang="en-US" sz="2080" dirty="0"/>
              <a:t>Sawing</a:t>
            </a:r>
          </a:p>
          <a:p>
            <a:pPr>
              <a:spcAft>
                <a:spcPts val="960"/>
              </a:spcAft>
            </a:pPr>
            <a:r>
              <a:rPr lang="en-US" sz="2080" dirty="0"/>
              <a:t>Chipping</a:t>
            </a:r>
          </a:p>
          <a:p>
            <a:pPr>
              <a:spcAft>
                <a:spcPts val="960"/>
              </a:spcAft>
            </a:pPr>
            <a:r>
              <a:rPr lang="en-US" sz="2080" dirty="0"/>
              <a:t>Drilling</a:t>
            </a:r>
          </a:p>
          <a:p>
            <a:pPr>
              <a:spcAft>
                <a:spcPts val="960"/>
              </a:spcAft>
            </a:pPr>
            <a:r>
              <a:rPr lang="en-US" sz="2080" dirty="0"/>
              <a:t>Grinding</a:t>
            </a:r>
          </a:p>
          <a:p>
            <a:pPr>
              <a:spcAft>
                <a:spcPts val="960"/>
              </a:spcAft>
            </a:pPr>
            <a:r>
              <a:rPr lang="en-US" sz="2080" dirty="0"/>
              <a:t>Crushing</a:t>
            </a:r>
          </a:p>
          <a:p>
            <a:pPr>
              <a:spcAft>
                <a:spcPts val="960"/>
              </a:spcAft>
            </a:pPr>
            <a:r>
              <a:rPr lang="en-US" sz="2080" dirty="0"/>
              <a:t>Polishing</a:t>
            </a:r>
          </a:p>
          <a:p>
            <a:pPr>
              <a:spcAft>
                <a:spcPts val="960"/>
              </a:spcAft>
            </a:pPr>
            <a:r>
              <a:rPr lang="en-US" sz="2080" dirty="0"/>
              <a:t>Clean-up</a:t>
            </a:r>
          </a:p>
          <a:p>
            <a:pPr>
              <a:spcAft>
                <a:spcPts val="960"/>
              </a:spcAft>
            </a:pPr>
            <a:r>
              <a:rPr lang="en-US" sz="2080" dirty="0"/>
              <a:t>Sand blasting</a:t>
            </a:r>
          </a:p>
        </p:txBody>
      </p:sp>
      <p:sp>
        <p:nvSpPr>
          <p:cNvPr id="6" name="Content Placeholder 5"/>
          <p:cNvSpPr>
            <a:spLocks noGrp="1"/>
          </p:cNvSpPr>
          <p:nvPr>
            <p:ph sz="half" idx="11"/>
          </p:nvPr>
        </p:nvSpPr>
        <p:spPr>
          <a:xfrm>
            <a:off x="4110030" y="2238104"/>
            <a:ext cx="3241040" cy="3634378"/>
          </a:xfrm>
        </p:spPr>
        <p:txBody>
          <a:bodyPr/>
          <a:lstStyle/>
          <a:p>
            <a:pPr marL="2540" indent="0">
              <a:buNone/>
            </a:pPr>
            <a:r>
              <a:rPr lang="en-US" sz="2080" b="1" u="sng" dirty="0"/>
              <a:t>Materials</a:t>
            </a:r>
          </a:p>
          <a:p>
            <a:pPr>
              <a:spcAft>
                <a:spcPts val="960"/>
              </a:spcAft>
            </a:pPr>
            <a:r>
              <a:rPr lang="en-US" sz="2080" dirty="0"/>
              <a:t>Asphalt</a:t>
            </a:r>
          </a:p>
          <a:p>
            <a:pPr>
              <a:spcAft>
                <a:spcPts val="960"/>
              </a:spcAft>
            </a:pPr>
            <a:r>
              <a:rPr lang="en-US" sz="2080" dirty="0"/>
              <a:t>Brick</a:t>
            </a:r>
          </a:p>
          <a:p>
            <a:pPr>
              <a:spcAft>
                <a:spcPts val="960"/>
              </a:spcAft>
            </a:pPr>
            <a:r>
              <a:rPr lang="en-US" sz="2080" dirty="0"/>
              <a:t>Concrete &amp; mortar</a:t>
            </a:r>
          </a:p>
          <a:p>
            <a:pPr>
              <a:spcAft>
                <a:spcPts val="960"/>
              </a:spcAft>
            </a:pPr>
            <a:r>
              <a:rPr lang="en-US" sz="2080" dirty="0"/>
              <a:t>Granite</a:t>
            </a:r>
          </a:p>
          <a:p>
            <a:pPr>
              <a:spcAft>
                <a:spcPts val="960"/>
              </a:spcAft>
            </a:pPr>
            <a:r>
              <a:rPr lang="en-US" sz="2080" dirty="0"/>
              <a:t>Joint compound</a:t>
            </a:r>
          </a:p>
          <a:p>
            <a:pPr>
              <a:spcAft>
                <a:spcPts val="960"/>
              </a:spcAft>
            </a:pPr>
            <a:r>
              <a:rPr lang="en-US" sz="2080" dirty="0"/>
              <a:t>Pavers &amp; blocks</a:t>
            </a:r>
          </a:p>
          <a:p>
            <a:pPr>
              <a:spcAft>
                <a:spcPts val="960"/>
              </a:spcAft>
            </a:pPr>
            <a:r>
              <a:rPr lang="en-US" sz="2080" dirty="0"/>
              <a:t>Terrazzo</a:t>
            </a:r>
          </a:p>
          <a:p>
            <a:pPr>
              <a:spcAft>
                <a:spcPts val="960"/>
              </a:spcAft>
            </a:pPr>
            <a:r>
              <a:rPr lang="en-US" sz="2080" dirty="0"/>
              <a:t>Tile &amp; grout</a:t>
            </a:r>
          </a:p>
        </p:txBody>
      </p:sp>
      <p:sp>
        <p:nvSpPr>
          <p:cNvPr id="4" name="Title 3"/>
          <p:cNvSpPr>
            <a:spLocks noGrp="1"/>
          </p:cNvSpPr>
          <p:nvPr>
            <p:ph type="title"/>
          </p:nvPr>
        </p:nvSpPr>
        <p:spPr>
          <a:xfrm>
            <a:off x="1335314" y="425633"/>
            <a:ext cx="7315200" cy="737122"/>
          </a:xfrm>
        </p:spPr>
        <p:txBody>
          <a:bodyPr/>
          <a:lstStyle/>
          <a:p>
            <a:r>
              <a:rPr lang="en-US" dirty="0"/>
              <a:t>Tasks with Potential Silica Exposure</a:t>
            </a:r>
          </a:p>
        </p:txBody>
      </p:sp>
    </p:spTree>
    <p:extLst>
      <p:ext uri="{BB962C8B-B14F-4D97-AF65-F5344CB8AC3E}">
        <p14:creationId xmlns:p14="http://schemas.microsoft.com/office/powerpoint/2010/main" val="3085751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General Cover">
  <a:themeElements>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neral Cov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al Cov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al Cov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al Cov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al Cov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al Cov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al Cov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al Cov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al Cov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al Cov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al Cov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Cov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eneral Cover">
  <a:themeElements>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neral Cov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al 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al Cov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al Cov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al Cov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al Cov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al Cov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al Cov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al Cov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al Cov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al Cov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al Cov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Cov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9779</Words>
  <Application>Microsoft Office PowerPoint</Application>
  <PresentationFormat>Custom</PresentationFormat>
  <Paragraphs>916</Paragraphs>
  <Slides>136</Slides>
  <Notes>46</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136</vt:i4>
      </vt:variant>
    </vt:vector>
  </HeadingPairs>
  <TitlesOfParts>
    <vt:vector size="163" baseType="lpstr">
      <vt:lpstr>Gill Sans MT</vt:lpstr>
      <vt:lpstr>Wingdings</vt:lpstr>
      <vt:lpstr>Wingdings 3</vt:lpstr>
      <vt:lpstr>Montserrat Semi-Bold</vt:lpstr>
      <vt:lpstr>Garet 1 Bold Italics</vt:lpstr>
      <vt:lpstr>Courier New</vt:lpstr>
      <vt:lpstr>Garet 1 Light</vt:lpstr>
      <vt:lpstr>proxima-nova</vt:lpstr>
      <vt:lpstr>Verdana</vt:lpstr>
      <vt:lpstr>Garet 1 Bold</vt:lpstr>
      <vt:lpstr>Aleo Bold</vt:lpstr>
      <vt:lpstr>Montserrat</vt:lpstr>
      <vt:lpstr>Glacial Indifference</vt:lpstr>
      <vt:lpstr>Calibri</vt:lpstr>
      <vt:lpstr>Arial</vt:lpstr>
      <vt:lpstr>Times New Roman</vt:lpstr>
      <vt:lpstr>Glacial Indifference Bold</vt:lpstr>
      <vt:lpstr>Garet ExtraBold</vt:lpstr>
      <vt:lpstr>Trebuchet MS</vt:lpstr>
      <vt:lpstr>Garet 1</vt:lpstr>
      <vt:lpstr>Garet 2 Bold</vt:lpstr>
      <vt:lpstr>Aleo Bold Italics</vt:lpstr>
      <vt:lpstr>Glacial Indifference Italics</vt:lpstr>
      <vt:lpstr>Office Theme</vt:lpstr>
      <vt:lpstr>Gallery</vt:lpstr>
      <vt:lpstr>1_General Cover</vt:lpstr>
      <vt:lpstr>General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The New Jersey School Ethics Act</vt:lpstr>
      <vt:lpstr> School Official Ethics  School Official Roles and Responsibilities</vt:lpstr>
      <vt:lpstr>School Official Ethics </vt:lpstr>
      <vt:lpstr>Code of Ethics for School Board Members N.J.S.A. 18A:12-24.1</vt:lpstr>
      <vt:lpstr>Common ISSUES</vt:lpstr>
      <vt:lpstr>a) No school official or member of his immediate family shall have an interest in a business organization or engage in any business, transaction, or professional activity, which is in substantial conflict with the proper discharge of his duties in the public interest.</vt:lpstr>
      <vt:lpstr>a) No school official or member of his immediate family shall have an interest in a business organization or engage in any business, transaction, or professional activity, which is in substantial conflict with the proper discharge of his duties in the public interest.</vt:lpstr>
      <vt:lpstr>b) Obtaining privileges, advantages, employment for self, family, others  </vt:lpstr>
      <vt:lpstr>b) Obtaining privileges, advantages, employment for self, family, others (cont.).</vt:lpstr>
      <vt:lpstr>b) Obtaining privileges, advantages, employment for self, family, others (cont.). </vt:lpstr>
      <vt:lpstr> IMO Sheila Brogan, Appellate Division 6/21/23 </vt:lpstr>
      <vt:lpstr>Schwartz v. Abedrabbo,  Awwad and Clifton BOE et. als, APP. DIV, October 6, 2023</vt:lpstr>
      <vt:lpstr>Siegel v. Aziz , Westfield Board of Education, Union County, C18-23 (December 19, 2023)</vt:lpstr>
      <vt:lpstr>EASY FIX </vt:lpstr>
      <vt:lpstr>PowerPoint Presentation</vt:lpstr>
      <vt:lpstr>Pinto v. Cooper, Cusato, Parrino, Pedersen, et. al., Westwood Regional Board of Education Bergen County, C75-23</vt:lpstr>
      <vt:lpstr>SEC Complaint Dismissals 2021-23 </vt:lpstr>
      <vt:lpstr>OVERVIEW OF HARASSMENT, INTIMIDATION, BULLYING</vt:lpstr>
      <vt:lpstr>HIB vs. Student Conflicts</vt:lpstr>
      <vt:lpstr>Reporting and Investigating Allegations of HIB</vt:lpstr>
      <vt:lpstr>Reporting and Investigating</vt:lpstr>
      <vt:lpstr>Preliminary Determinations</vt:lpstr>
      <vt:lpstr>Investigation Tips</vt:lpstr>
      <vt:lpstr>Preservation of Evidence</vt:lpstr>
      <vt:lpstr>ALWAYS REMEMBER</vt:lpstr>
      <vt:lpstr>Investigation Report and Findings</vt:lpstr>
      <vt:lpstr>HIB Investigations</vt:lpstr>
      <vt:lpstr>Reporting Information to the Board &amp; Parties</vt:lpstr>
      <vt:lpstr>HIB Hearings </vt:lpstr>
      <vt:lpstr>Resources from New Jersey Department of Education</vt:lpstr>
      <vt:lpstr>REDUCTIONS IN FORCE</vt:lpstr>
      <vt:lpstr>Board Officers</vt:lpstr>
      <vt:lpstr>Secretaries and Clerks</vt:lpstr>
      <vt:lpstr>Tenure Rights</vt:lpstr>
      <vt:lpstr>Seniority </vt:lpstr>
      <vt:lpstr>When Seniority Applies</vt:lpstr>
      <vt:lpstr>Seniority</vt:lpstr>
      <vt:lpstr>Creation of Categories</vt:lpstr>
      <vt:lpstr>Administrative</vt:lpstr>
      <vt:lpstr>Limitation by endorsement</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Resources</vt:lpstr>
      <vt:lpstr>MSI Catalog </vt:lpstr>
      <vt:lpstr>MSI LIVE</vt:lpstr>
      <vt:lpstr>MSI LIVE</vt:lpstr>
      <vt:lpstr>MSI NOW</vt:lpstr>
      <vt:lpstr>MSI Bulletins</vt:lpstr>
      <vt:lpstr>MSI Briefings</vt:lpstr>
      <vt:lpstr>MSI Model Policies</vt:lpstr>
      <vt:lpstr>PowerPoint Presentation</vt:lpstr>
      <vt:lpstr>Elements of a Safety Program</vt:lpstr>
      <vt:lpstr>Regulations - OSHA</vt:lpstr>
      <vt:lpstr>Regulations – NJ PEOSH</vt:lpstr>
      <vt:lpstr>PEOSH Inspection</vt:lpstr>
      <vt:lpstr>During PEOSH Inspection</vt:lpstr>
      <vt:lpstr>Inspection Process</vt:lpstr>
      <vt:lpstr>Reporting Injuries/Illnesses </vt:lpstr>
      <vt:lpstr>Annual Reporting</vt:lpstr>
      <vt:lpstr>Annual Reporting</vt:lpstr>
      <vt:lpstr>Employers Must Protect Employees by Providing</vt:lpstr>
      <vt:lpstr>PowerPoint Presentation</vt:lpstr>
      <vt:lpstr>Employer’s Obligations &amp; Worker Rights</vt:lpstr>
      <vt:lpstr>Employer’s Obligations &amp; Worker Rights</vt:lpstr>
      <vt:lpstr>PowerPoint Presentation</vt:lpstr>
      <vt:lpstr>Tasks with Potential Occupational Exposures</vt:lpstr>
      <vt:lpstr>Employer Requirements </vt:lpstr>
      <vt:lpstr>PowerPoint Presentation</vt:lpstr>
      <vt:lpstr>Complete Job Hazard Assessment</vt:lpstr>
      <vt:lpstr>PowerPoint Presentation</vt:lpstr>
      <vt:lpstr>Buildings Built Before 1978 &amp; 1980</vt:lpstr>
      <vt:lpstr>Employers Must  Communicate Hazard</vt:lpstr>
      <vt:lpstr>Asbestos Training  for Employees</vt:lpstr>
      <vt:lpstr>Tasks with Potential Silica Exposure</vt:lpstr>
      <vt:lpstr>Working with Lead-based Paint</vt:lpstr>
      <vt:lpstr>Removing Lead-based Paint</vt:lpstr>
      <vt:lpstr>Reporting Hazardous Conditions</vt:lpstr>
      <vt:lpstr>PowerPoint Presentation</vt:lpstr>
      <vt:lpstr>PEOSH IAQ Standard N.J.A.C. 12:100-13 et seq.</vt:lpstr>
      <vt:lpstr>Skills and Authority of Designated Person</vt:lpstr>
      <vt:lpstr>Skills and Authority of Designated Person</vt:lpstr>
      <vt:lpstr>Role of the Designated Person</vt:lpstr>
      <vt:lpstr>Management of IAQ A Coordinated Effort</vt:lpstr>
      <vt:lpstr>IAQ Basics</vt:lpstr>
      <vt:lpstr>Acceptable IAQ</vt:lpstr>
      <vt:lpstr>IAQ Basics – Health Effects</vt:lpstr>
      <vt:lpstr>Sick Building Syndrome (SBS) vs.  Building-Related Illness (BRI)</vt:lpstr>
      <vt:lpstr>Sick Building Syndrome (SBS) vs.  Building-Related Illness (BRI)</vt:lpstr>
      <vt:lpstr>Building-Related Illnesses</vt:lpstr>
      <vt:lpstr>IAQ Basics</vt:lpstr>
      <vt:lpstr>IAQ Ventilation System</vt:lpstr>
      <vt:lpstr>PEOSH IAQ Standard N.J.A.C. 12:100-13 et seq.</vt:lpstr>
      <vt:lpstr>PEOSH IAQ Standard N.J.A.C. 12:100-13.2</vt:lpstr>
      <vt:lpstr>PEOSH IAQ Standard N.J.A.C. 12:100-13.2</vt:lpstr>
      <vt:lpstr>PEOSH IAQ Standard N.J.A.C. 12:100-13.3</vt:lpstr>
      <vt:lpstr>PEOSH IAQ Standard N.J.A.C. 12:100-13.3</vt:lpstr>
      <vt:lpstr>PEOSH IAQ Standard N.J.A.C. 12:100-13.3</vt:lpstr>
      <vt:lpstr>Control Indoor Contaminants</vt:lpstr>
      <vt:lpstr>Renovation &amp; Remodeling</vt:lpstr>
      <vt:lpstr>Recordkeeping</vt:lpstr>
      <vt:lpstr>Recordkeeping</vt:lpstr>
      <vt:lpstr>Employer Response to Complaint</vt:lpstr>
      <vt:lpstr>Other Standards Related to IAQ (Overview)</vt:lpstr>
      <vt:lpstr>Other Standards Related to IAQ (Overview)</vt:lpstr>
      <vt:lpstr>Other Standards Related to IAQ (Overview)</vt:lpstr>
      <vt:lpstr>PEOSH Program Response to Unacceptable IAQ</vt:lpstr>
      <vt:lpstr>IAQ Preventive Maintenance (PM)</vt:lpstr>
      <vt:lpstr>IAQ Employee Complaints</vt:lpstr>
      <vt:lpstr>Ask for Help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Dollars in the Classrooms”</dc:title>
  <dc:creator>JillianSmith</dc:creator>
  <cp:lastModifiedBy>Alfred T Kirk</cp:lastModifiedBy>
  <cp:revision>5</cp:revision>
  <cp:lastPrinted>2024-05-15T18:52:48Z</cp:lastPrinted>
  <dcterms:created xsi:type="dcterms:W3CDTF">2006-08-16T00:00:00Z</dcterms:created>
  <dcterms:modified xsi:type="dcterms:W3CDTF">2024-05-15T19:03:15Z</dcterms:modified>
  <dc:identifier>DAGE2bDLT4Q</dc:identifier>
</cp:coreProperties>
</file>