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Lst>
  <p:notesMasterIdLst>
    <p:notesMasterId r:id="rId86"/>
  </p:notesMasterIdLst>
  <p:sldIdLst>
    <p:sldId id="2454" r:id="rId6"/>
    <p:sldId id="3143" r:id="rId7"/>
    <p:sldId id="3145" r:id="rId8"/>
    <p:sldId id="3146" r:id="rId9"/>
    <p:sldId id="3147" r:id="rId10"/>
    <p:sldId id="2464" r:id="rId11"/>
    <p:sldId id="639" r:id="rId12"/>
    <p:sldId id="3148" r:id="rId13"/>
    <p:sldId id="3863" r:id="rId14"/>
    <p:sldId id="1278" r:id="rId15"/>
    <p:sldId id="3864" r:id="rId16"/>
    <p:sldId id="3854" r:id="rId17"/>
    <p:sldId id="3855" r:id="rId18"/>
    <p:sldId id="3857" r:id="rId19"/>
    <p:sldId id="3858" r:id="rId20"/>
    <p:sldId id="3829" r:id="rId21"/>
    <p:sldId id="3830" r:id="rId22"/>
    <p:sldId id="3831" r:id="rId23"/>
    <p:sldId id="3832" r:id="rId24"/>
    <p:sldId id="3833" r:id="rId25"/>
    <p:sldId id="3834" r:id="rId26"/>
    <p:sldId id="3835" r:id="rId27"/>
    <p:sldId id="3836" r:id="rId28"/>
    <p:sldId id="3845" r:id="rId29"/>
    <p:sldId id="1374" r:id="rId30"/>
    <p:sldId id="1359" r:id="rId31"/>
    <p:sldId id="1360" r:id="rId32"/>
    <p:sldId id="1361" r:id="rId33"/>
    <p:sldId id="1362" r:id="rId34"/>
    <p:sldId id="1365" r:id="rId35"/>
    <p:sldId id="1366" r:id="rId36"/>
    <p:sldId id="1368" r:id="rId37"/>
    <p:sldId id="1369" r:id="rId38"/>
    <p:sldId id="1370" r:id="rId39"/>
    <p:sldId id="3837" r:id="rId40"/>
    <p:sldId id="3838" r:id="rId41"/>
    <p:sldId id="3840" r:id="rId42"/>
    <p:sldId id="3839" r:id="rId43"/>
    <p:sldId id="3822" r:id="rId44"/>
    <p:sldId id="3823" r:id="rId45"/>
    <p:sldId id="3824" r:id="rId46"/>
    <p:sldId id="3853" r:id="rId47"/>
    <p:sldId id="2283" r:id="rId48"/>
    <p:sldId id="457" r:id="rId49"/>
    <p:sldId id="281" r:id="rId50"/>
    <p:sldId id="2602" r:id="rId51"/>
    <p:sldId id="2603" r:id="rId52"/>
    <p:sldId id="992" r:id="rId53"/>
    <p:sldId id="3862" r:id="rId54"/>
    <p:sldId id="3449" r:id="rId55"/>
    <p:sldId id="267" r:id="rId56"/>
    <p:sldId id="3086" r:id="rId57"/>
    <p:sldId id="3087" r:id="rId58"/>
    <p:sldId id="3093" r:id="rId59"/>
    <p:sldId id="3488" r:id="rId60"/>
    <p:sldId id="3489" r:id="rId61"/>
    <p:sldId id="3490" r:id="rId62"/>
    <p:sldId id="2690" r:id="rId63"/>
    <p:sldId id="3841" r:id="rId64"/>
    <p:sldId id="3842" r:id="rId65"/>
    <p:sldId id="3850" r:id="rId66"/>
    <p:sldId id="3851" r:id="rId67"/>
    <p:sldId id="3866" r:id="rId68"/>
    <p:sldId id="3865" r:id="rId69"/>
    <p:sldId id="3843" r:id="rId70"/>
    <p:sldId id="3844" r:id="rId71"/>
    <p:sldId id="3861" r:id="rId72"/>
    <p:sldId id="3852" r:id="rId73"/>
    <p:sldId id="3847" r:id="rId74"/>
    <p:sldId id="3828" r:id="rId75"/>
    <p:sldId id="1340" r:id="rId76"/>
    <p:sldId id="3859" r:id="rId77"/>
    <p:sldId id="3848" r:id="rId78"/>
    <p:sldId id="3856" r:id="rId79"/>
    <p:sldId id="3867" r:id="rId80"/>
    <p:sldId id="3849" r:id="rId81"/>
    <p:sldId id="2381" r:id="rId82"/>
    <p:sldId id="3078" r:id="rId83"/>
    <p:sldId id="3144" r:id="rId84"/>
    <p:sldId id="646"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454"/>
            <p14:sldId id="3143"/>
            <p14:sldId id="3145"/>
            <p14:sldId id="3146"/>
            <p14:sldId id="3147"/>
            <p14:sldId id="2464"/>
            <p14:sldId id="639"/>
            <p14:sldId id="3148"/>
            <p14:sldId id="3863"/>
            <p14:sldId id="1278"/>
            <p14:sldId id="3864"/>
            <p14:sldId id="3854"/>
            <p14:sldId id="3855"/>
            <p14:sldId id="3857"/>
            <p14:sldId id="3858"/>
            <p14:sldId id="3829"/>
            <p14:sldId id="3830"/>
            <p14:sldId id="3831"/>
            <p14:sldId id="3832"/>
            <p14:sldId id="3833"/>
            <p14:sldId id="3834"/>
            <p14:sldId id="3835"/>
            <p14:sldId id="3836"/>
            <p14:sldId id="3845"/>
            <p14:sldId id="1374"/>
            <p14:sldId id="1359"/>
            <p14:sldId id="1360"/>
            <p14:sldId id="1361"/>
            <p14:sldId id="1362"/>
            <p14:sldId id="1365"/>
            <p14:sldId id="1366"/>
            <p14:sldId id="1368"/>
            <p14:sldId id="1369"/>
            <p14:sldId id="1370"/>
            <p14:sldId id="3837"/>
            <p14:sldId id="3838"/>
            <p14:sldId id="3840"/>
            <p14:sldId id="3839"/>
            <p14:sldId id="3822"/>
            <p14:sldId id="3823"/>
            <p14:sldId id="3824"/>
            <p14:sldId id="3853"/>
            <p14:sldId id="2283"/>
            <p14:sldId id="457"/>
            <p14:sldId id="281"/>
            <p14:sldId id="2602"/>
            <p14:sldId id="2603"/>
            <p14:sldId id="992"/>
            <p14:sldId id="3862"/>
            <p14:sldId id="3449"/>
            <p14:sldId id="267"/>
            <p14:sldId id="3086"/>
            <p14:sldId id="3087"/>
            <p14:sldId id="3093"/>
            <p14:sldId id="3488"/>
            <p14:sldId id="3489"/>
            <p14:sldId id="3490"/>
            <p14:sldId id="2690"/>
            <p14:sldId id="3841"/>
            <p14:sldId id="3842"/>
            <p14:sldId id="3850"/>
            <p14:sldId id="3851"/>
            <p14:sldId id="3866"/>
            <p14:sldId id="3865"/>
            <p14:sldId id="3843"/>
            <p14:sldId id="3844"/>
            <p14:sldId id="3861"/>
            <p14:sldId id="3852"/>
            <p14:sldId id="3847"/>
            <p14:sldId id="3828"/>
            <p14:sldId id="1340"/>
            <p14:sldId id="3859"/>
            <p14:sldId id="3848"/>
            <p14:sldId id="3856"/>
            <p14:sldId id="3867"/>
            <p14:sldId id="3849"/>
            <p14:sldId id="2381"/>
            <p14:sldId id="3078"/>
            <p14:sldId id="3144"/>
            <p14:sldId id="6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8" d="100"/>
          <a:sy n="78" d="100"/>
        </p:scale>
        <p:origin x="1224" y="43"/>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8/10/2024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56037" y="4725671"/>
            <a:ext cx="5248290" cy="4476951"/>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123" name="Google Shape;123;p9:notes"/>
          <p:cNvSpPr>
            <a:spLocks noGrp="1" noRot="1" noChangeAspect="1"/>
          </p:cNvSpPr>
          <p:nvPr>
            <p:ph type="sldImg" idx="2"/>
          </p:nvPr>
        </p:nvSpPr>
        <p:spPr>
          <a:xfrm>
            <a:off x="793750" y="746125"/>
            <a:ext cx="4972050"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94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EE35D-1D06-4192-9F0F-D4E6C98CFB6D}" type="slidenum">
              <a:rPr lang="en-US" smtClean="0"/>
              <a:pPr/>
              <a:t>48</a:t>
            </a:fld>
            <a:endParaRPr lang="en-US" dirty="0"/>
          </a:p>
        </p:txBody>
      </p:sp>
    </p:spTree>
    <p:extLst>
      <p:ext uri="{BB962C8B-B14F-4D97-AF65-F5344CB8AC3E}">
        <p14:creationId xmlns:p14="http://schemas.microsoft.com/office/powerpoint/2010/main" val="1313509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00c975203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00c97520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David</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a:p>
        </p:txBody>
      </p:sp>
      <p:sp>
        <p:nvSpPr>
          <p:cNvPr id="61444" name="Slide Number Placeholder 3"/>
          <p:cNvSpPr>
            <a:spLocks noGrp="1"/>
          </p:cNvSpPr>
          <p:nvPr>
            <p:ph type="sldNum" sz="quarter" idx="5"/>
          </p:nvPr>
        </p:nvSpPr>
        <p:spPr>
          <a:noFill/>
        </p:spPr>
        <p:txBody>
          <a:bodyPr/>
          <a:lstStyle/>
          <a:p>
            <a:fld id="{A5B43932-7A04-458C-AA6C-FCB8DFD5D25D}" type="slidenum">
              <a:rPr lang="en-US" smtClean="0"/>
              <a:pPr/>
              <a:t>52</a:t>
            </a:fld>
            <a:endParaRPr lang="en-US" dirty="0"/>
          </a:p>
        </p:txBody>
      </p:sp>
    </p:spTree>
    <p:extLst>
      <p:ext uri="{BB962C8B-B14F-4D97-AF65-F5344CB8AC3E}">
        <p14:creationId xmlns:p14="http://schemas.microsoft.com/office/powerpoint/2010/main" val="260266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4A540A-BDEE-405A-B83A-EF94C02AE719}" type="slidenum">
              <a:rPr lang="en-US" smtClean="0"/>
              <a:pPr>
                <a:defRPr/>
              </a:pPr>
              <a:t>53</a:t>
            </a:fld>
            <a:endParaRPr lang="en-US" dirty="0"/>
          </a:p>
        </p:txBody>
      </p:sp>
    </p:spTree>
    <p:extLst>
      <p:ext uri="{BB962C8B-B14F-4D97-AF65-F5344CB8AC3E}">
        <p14:creationId xmlns:p14="http://schemas.microsoft.com/office/powerpoint/2010/main" val="3283922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C553FDDA-31B4-4B22-AC33-20A7AB98CBDB}" type="slidenum">
              <a:rPr lang="en-US" altLang="en-US" smtClean="0">
                <a:latin typeface="Arial" panose="020B0604020202020204" pitchFamily="34" charset="0"/>
              </a:rPr>
              <a:pPr/>
              <a:t>55</a:t>
            </a:fld>
            <a:endParaRPr lang="en-US" altLang="en-US" dirty="0">
              <a:latin typeface="Arial" panose="020B0604020202020204" pitchFamily="34" charset="0"/>
            </a:endParaRPr>
          </a:p>
        </p:txBody>
      </p:sp>
    </p:spTree>
    <p:extLst>
      <p:ext uri="{BB962C8B-B14F-4D97-AF65-F5344CB8AC3E}">
        <p14:creationId xmlns:p14="http://schemas.microsoft.com/office/powerpoint/2010/main" val="260176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FA755599-AA9B-4067-A804-E9DC91B2DB91}" type="slidenum">
              <a:rPr lang="en-US" altLang="en-US" smtClean="0">
                <a:latin typeface="Arial" panose="020B0604020202020204" pitchFamily="34" charset="0"/>
              </a:rPr>
              <a:pPr/>
              <a:t>56</a:t>
            </a:fld>
            <a:endParaRPr lang="en-US" altLang="en-US" dirty="0">
              <a:latin typeface="Arial" panose="020B0604020202020204" pitchFamily="34" charset="0"/>
            </a:endParaRPr>
          </a:p>
        </p:txBody>
      </p:sp>
    </p:spTree>
    <p:extLst>
      <p:ext uri="{BB962C8B-B14F-4D97-AF65-F5344CB8AC3E}">
        <p14:creationId xmlns:p14="http://schemas.microsoft.com/office/powerpoint/2010/main" val="410350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2EE668BF-B52C-418A-A3D6-C00BA65B2FD5}" type="slidenum">
              <a:rPr lang="en-US" altLang="en-US" smtClean="0">
                <a:latin typeface="Arial" panose="020B0604020202020204" pitchFamily="34" charset="0"/>
              </a:rPr>
              <a:pPr/>
              <a:t>57</a:t>
            </a:fld>
            <a:endParaRPr lang="en-US" altLang="en-US" dirty="0">
              <a:latin typeface="Arial" panose="020B0604020202020204" pitchFamily="34" charset="0"/>
            </a:endParaRPr>
          </a:p>
        </p:txBody>
      </p:sp>
    </p:spTree>
    <p:extLst>
      <p:ext uri="{BB962C8B-B14F-4D97-AF65-F5344CB8AC3E}">
        <p14:creationId xmlns:p14="http://schemas.microsoft.com/office/powerpoint/2010/main" val="176530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31888" y="660400"/>
            <a:ext cx="4687887" cy="3517900"/>
          </a:xfrm>
          <a:ln/>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13495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0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8A4A540A-BDEE-405A-B83A-EF94C02AE71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3657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04875" rtl="0" eaLnBrk="1" fontAlgn="base" latinLnBrk="0" hangingPunct="1">
              <a:lnSpc>
                <a:spcPct val="100000"/>
              </a:lnSpc>
              <a:spcBef>
                <a:spcPct val="0"/>
              </a:spcBef>
              <a:spcAft>
                <a:spcPct val="0"/>
              </a:spcAft>
              <a:buClrTx/>
              <a:buSzTx/>
              <a:buFontTx/>
              <a:buNone/>
              <a:tabLst/>
              <a:defRPr/>
            </a:pPr>
            <a:fld id="{0735D6F6-EE5C-42FD-85AA-AF5D86425F2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66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065213" y="673100"/>
            <a:ext cx="4476750" cy="3359150"/>
          </a:xfrm>
          <a:ln/>
        </p:spPr>
      </p:sp>
      <p:sp>
        <p:nvSpPr>
          <p:cNvPr id="70659" name="Rectangle 3"/>
          <p:cNvSpPr>
            <a:spLocks noGrp="1" noChangeArrowheads="1"/>
          </p:cNvSpPr>
          <p:nvPr>
            <p:ph type="body" idx="1"/>
          </p:nvPr>
        </p:nvSpPr>
        <p:spPr bwMode="auto">
          <a:xfrm>
            <a:off x="660620" y="4104923"/>
            <a:ext cx="5521751" cy="45905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80000"/>
              </a:lnSpc>
            </a:pPr>
            <a:endParaRPr lang="en-US" altLang="en-US" dirty="0"/>
          </a:p>
        </p:txBody>
      </p:sp>
    </p:spTree>
    <p:extLst>
      <p:ext uri="{BB962C8B-B14F-4D97-AF65-F5344CB8AC3E}">
        <p14:creationId xmlns:p14="http://schemas.microsoft.com/office/powerpoint/2010/main" val="3971866713"/>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4A540A-BDEE-405A-B83A-EF94C02AE719}" type="slidenum">
              <a:rPr lang="en-US" smtClean="0"/>
              <a:pPr>
                <a:defRPr/>
              </a:pPr>
              <a:t>26</a:t>
            </a:fld>
            <a:endParaRPr lang="en-US" dirty="0"/>
          </a:p>
        </p:txBody>
      </p:sp>
    </p:spTree>
    <p:extLst>
      <p:ext uri="{BB962C8B-B14F-4D97-AF65-F5344CB8AC3E}">
        <p14:creationId xmlns:p14="http://schemas.microsoft.com/office/powerpoint/2010/main" val="425700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4A540A-BDEE-405A-B83A-EF94C02AE719}" type="slidenum">
              <a:rPr lang="en-US" smtClean="0"/>
              <a:pPr>
                <a:defRPr/>
              </a:pPr>
              <a:t>27</a:t>
            </a:fld>
            <a:endParaRPr lang="en-US" dirty="0"/>
          </a:p>
        </p:txBody>
      </p:sp>
    </p:spTree>
    <p:extLst>
      <p:ext uri="{BB962C8B-B14F-4D97-AF65-F5344CB8AC3E}">
        <p14:creationId xmlns:p14="http://schemas.microsoft.com/office/powerpoint/2010/main" val="322023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4A540A-BDEE-405A-B83A-EF94C02AE719}" type="slidenum">
              <a:rPr lang="en-US" smtClean="0"/>
              <a:pPr>
                <a:defRPr/>
              </a:pPr>
              <a:t>28</a:t>
            </a:fld>
            <a:endParaRPr lang="en-US" dirty="0"/>
          </a:p>
        </p:txBody>
      </p:sp>
    </p:spTree>
    <p:extLst>
      <p:ext uri="{BB962C8B-B14F-4D97-AF65-F5344CB8AC3E}">
        <p14:creationId xmlns:p14="http://schemas.microsoft.com/office/powerpoint/2010/main" val="131763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4A540A-BDEE-405A-B83A-EF94C02AE719}" type="slidenum">
              <a:rPr lang="en-US" smtClean="0"/>
              <a:pPr>
                <a:defRPr/>
              </a:pPr>
              <a:t>29</a:t>
            </a:fld>
            <a:endParaRPr lang="en-US" dirty="0"/>
          </a:p>
        </p:txBody>
      </p:sp>
    </p:spTree>
    <p:extLst>
      <p:ext uri="{BB962C8B-B14F-4D97-AF65-F5344CB8AC3E}">
        <p14:creationId xmlns:p14="http://schemas.microsoft.com/office/powerpoint/2010/main" val="32173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2:notes"/>
          <p:cNvSpPr>
            <a:spLocks noGrp="1" noRot="1" noChangeAspect="1"/>
          </p:cNvSpPr>
          <p:nvPr>
            <p:ph type="sldImg" idx="2"/>
          </p:nvPr>
        </p:nvSpPr>
        <p:spPr>
          <a:xfrm>
            <a:off x="1117600" y="696913"/>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2:notes"/>
          <p:cNvSpPr txBox="1">
            <a:spLocks noGrp="1"/>
          </p:cNvSpPr>
          <p:nvPr>
            <p:ph type="body" idx="1"/>
          </p:nvPr>
        </p:nvSpPr>
        <p:spPr>
          <a:xfrm>
            <a:off x="688185" y="4415791"/>
            <a:ext cx="5505449" cy="4183380"/>
          </a:xfrm>
          <a:prstGeom prst="rect">
            <a:avLst/>
          </a:prstGeom>
          <a:noFill/>
          <a:ln>
            <a:noFill/>
          </a:ln>
        </p:spPr>
        <p:txBody>
          <a:bodyPr spcFirstLastPara="1" wrap="square" lIns="96275" tIns="48125" rIns="96275" bIns="48125" anchor="t" anchorCtr="0">
            <a:noAutofit/>
          </a:bodyPr>
          <a:lstStyle/>
          <a:p>
            <a:pPr marL="0" lvl="0" indent="0" algn="l" rtl="0">
              <a:spcBef>
                <a:spcPts val="0"/>
              </a:spcBef>
              <a:spcAft>
                <a:spcPts val="0"/>
              </a:spcAft>
              <a:buNone/>
            </a:pPr>
            <a:endParaRPr/>
          </a:p>
        </p:txBody>
      </p:sp>
      <p:sp>
        <p:nvSpPr>
          <p:cNvPr id="286" name="Google Shape;286;p32:notes"/>
          <p:cNvSpPr txBox="1">
            <a:spLocks noGrp="1"/>
          </p:cNvSpPr>
          <p:nvPr>
            <p:ph type="sldNum" idx="12"/>
          </p:nvPr>
        </p:nvSpPr>
        <p:spPr>
          <a:xfrm>
            <a:off x="3898103" y="8829966"/>
            <a:ext cx="2982119" cy="464820"/>
          </a:xfrm>
          <a:prstGeom prst="rect">
            <a:avLst/>
          </a:prstGeom>
          <a:noFill/>
          <a:ln>
            <a:noFill/>
          </a:ln>
        </p:spPr>
        <p:txBody>
          <a:bodyPr spcFirstLastPara="1" wrap="square" lIns="96275" tIns="48125" rIns="96275" bIns="4812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56037" y="4725671"/>
            <a:ext cx="5248290" cy="4476951"/>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123" name="Google Shape;123;p9:notes"/>
          <p:cNvSpPr>
            <a:spLocks noGrp="1" noRot="1" noChangeAspect="1"/>
          </p:cNvSpPr>
          <p:nvPr>
            <p:ph type="sldImg" idx="2"/>
          </p:nvPr>
        </p:nvSpPr>
        <p:spPr>
          <a:xfrm>
            <a:off x="793750" y="746125"/>
            <a:ext cx="4972050"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11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0" y="5409247"/>
            <a:ext cx="798286" cy="357188"/>
          </a:xfrm>
        </p:spPr>
        <p:txBody>
          <a:bodyPr/>
          <a:lstStyle>
            <a:lvl1pPr marL="0" indent="0">
              <a:buNone/>
              <a:defRPr sz="1500"/>
            </a:lvl1pPr>
          </a:lstStyle>
          <a:p>
            <a:pPr lvl="0"/>
            <a:r>
              <a:rPr lang="en-US"/>
              <a:t>Click to edit Master text styles</a:t>
            </a:r>
          </a:p>
        </p:txBody>
      </p:sp>
      <p:sp>
        <p:nvSpPr>
          <p:cNvPr id="3" name="Date Placeholder 1"/>
          <p:cNvSpPr>
            <a:spLocks noGrp="1"/>
          </p:cNvSpPr>
          <p:nvPr>
            <p:ph type="dt" sz="half" idx="14"/>
          </p:nvPr>
        </p:nvSpPr>
        <p:spPr/>
        <p:txBody>
          <a:bodyPr/>
          <a:lstStyle>
            <a:lvl1pPr>
              <a:defRPr/>
            </a:lvl1pPr>
          </a:lstStyle>
          <a:p>
            <a:pPr>
              <a:defRPr/>
            </a:pPr>
            <a:endParaRPr lang="en-US" dirty="0"/>
          </a:p>
        </p:txBody>
      </p:sp>
      <p:sp>
        <p:nvSpPr>
          <p:cNvPr id="4" name="Footer Placeholder 2"/>
          <p:cNvSpPr>
            <a:spLocks noGrp="1"/>
          </p:cNvSpPr>
          <p:nvPr>
            <p:ph type="ftr" sz="quarter" idx="15"/>
          </p:nvPr>
        </p:nvSpPr>
        <p:spPr/>
        <p:txBody>
          <a:bodyPr/>
          <a:lstStyle>
            <a:lvl1pPr>
              <a:defRPr/>
            </a:lvl1pPr>
          </a:lstStyle>
          <a:p>
            <a:pPr>
              <a:defRPr/>
            </a:pPr>
            <a:endParaRPr lang="en-US" dirty="0"/>
          </a:p>
        </p:txBody>
      </p:sp>
      <p:sp>
        <p:nvSpPr>
          <p:cNvPr id="5" name="Slide Number Placeholder 3"/>
          <p:cNvSpPr>
            <a:spLocks noGrp="1"/>
          </p:cNvSpPr>
          <p:nvPr>
            <p:ph type="sldNum" sz="quarter" idx="16"/>
          </p:nvPr>
        </p:nvSpPr>
        <p:spPr/>
        <p:txBody>
          <a:bodyPr/>
          <a:lstStyle>
            <a:lvl1pPr>
              <a:defRPr/>
            </a:lvl1pPr>
          </a:lstStyle>
          <a:p>
            <a:fld id="{3E7BCA6D-F268-4C6D-80B2-8955B6027DF8}" type="slidenum">
              <a:rPr lang="ar-SA" altLang="en-US"/>
              <a:pPr/>
              <a:t>‹#›</a:t>
            </a:fld>
            <a:endParaRPr lang="en-US" altLang="en-US" dirty="0"/>
          </a:p>
        </p:txBody>
      </p:sp>
    </p:spTree>
    <p:extLst>
      <p:ext uri="{BB962C8B-B14F-4D97-AF65-F5344CB8AC3E}">
        <p14:creationId xmlns:p14="http://schemas.microsoft.com/office/powerpoint/2010/main" val="2023419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997276"/>
            <a:ext cx="7286625" cy="1378148"/>
          </a:xfrm>
        </p:spPr>
        <p:txBody>
          <a:bodyPr/>
          <a:lstStyle/>
          <a:p>
            <a:r>
              <a:rPr lang="en-US"/>
              <a:t>Click to edit Master title style</a:t>
            </a:r>
          </a:p>
        </p:txBody>
      </p:sp>
      <p:sp>
        <p:nvSpPr>
          <p:cNvPr id="3" name="Subtitle 2"/>
          <p:cNvSpPr>
            <a:spLocks noGrp="1"/>
          </p:cNvSpPr>
          <p:nvPr>
            <p:ph type="subTitle" idx="1"/>
          </p:nvPr>
        </p:nvSpPr>
        <p:spPr>
          <a:xfrm>
            <a:off x="1285875" y="3643312"/>
            <a:ext cx="600075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63373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730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4131471"/>
            <a:ext cx="7286625"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677168" y="2725046"/>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4586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9"/>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9"/>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48679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2"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2"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240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3601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3342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7"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7"/>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7"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458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2130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67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5"/>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5"/>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38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4" r:id="rId13"/>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57473"/>
            <a:ext cx="771525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625" y="1500189"/>
            <a:ext cx="771525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5959080"/>
            <a:ext cx="200025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8/10/2024</a:t>
            </a:fld>
            <a:endParaRPr lang="en-US"/>
          </a:p>
        </p:txBody>
      </p:sp>
      <p:sp>
        <p:nvSpPr>
          <p:cNvPr id="5" name="Footer Placeholder 4"/>
          <p:cNvSpPr>
            <a:spLocks noGrp="1"/>
          </p:cNvSpPr>
          <p:nvPr>
            <p:ph type="ftr" sz="quarter" idx="3"/>
          </p:nvPr>
        </p:nvSpPr>
        <p:spPr>
          <a:xfrm>
            <a:off x="2928938" y="5959080"/>
            <a:ext cx="2714625"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43625" y="5959080"/>
            <a:ext cx="200025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461270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hyperlink" Target="https://awspntest.apa.org/fulltext/2024-80664-00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jpsa-org.zoom.us/meeting/register/tZMvf-GvqT8vHdAunpIuZROAyvfv9x3pVAA-" TargetMode="External"/><Relationship Id="rId2" Type="http://schemas.openxmlformats.org/officeDocument/2006/relationships/hyperlink" Target="https://njpsa-org.zoom.us/meeting/register/tZUqce-srTIiEtNsHBMn9nZP8QnRcJOJCyB4" TargetMode="External"/><Relationship Id="rId1" Type="http://schemas.openxmlformats.org/officeDocument/2006/relationships/slideLayout" Target="../slideLayouts/slideLayout27.xml"/><Relationship Id="rId4" Type="http://schemas.openxmlformats.org/officeDocument/2006/relationships/hyperlink" Target="https://njpsa-org.zoom.us/meeting/register/tZctcOqhqDsuGdM3oyCR9F996cWJNEqY3XW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helegalonepodcast.com/" TargetMode="Externa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tinyurl.com/LO-AJG-2408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hyperlink" Target="mailto:info@enoughabuse.or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enoughabuse.org/get-help/resource-bank.htm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hyperlink" Target="https://www.preventchildabusenj.org/wp-content/uploads/2017/05/Child-Abuse-Safe-Child-Standards.pdf"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nj.gov/education/safety/sandp/hib/" TargetMode="External"/><Relationship Id="rId3" Type="http://schemas.openxmlformats.org/officeDocument/2006/relationships/hyperlink" Target="https://www.eeoc.gov/know-your-rights-workplace-discrimination-illegal" TargetMode="External"/><Relationship Id="rId7" Type="http://schemas.openxmlformats.org/officeDocument/2006/relationships/hyperlink" Target="https://www.nj.gov/education/legal/decisions/" TargetMode="External"/><Relationship Id="rId2" Type="http://schemas.openxmlformats.org/officeDocument/2006/relationships/hyperlink" Target="https://www.dignity.us/" TargetMode="External"/><Relationship Id="rId1" Type="http://schemas.openxmlformats.org/officeDocument/2006/relationships/slideLayout" Target="../slideLayouts/slideLayout2.xml"/><Relationship Id="rId6" Type="http://schemas.openxmlformats.org/officeDocument/2006/relationships/hyperlink" Target="https://njschoolclimate.org/" TargetMode="External"/><Relationship Id="rId5" Type="http://schemas.openxmlformats.org/officeDocument/2006/relationships/hyperlink" Target="https://www.nj.gov/oag/dcj/agguide/pdfs/2023-0817-Rec-3-School-Discipline-Guidance.pdf" TargetMode="External"/><Relationship Id="rId4" Type="http://schemas.openxmlformats.org/officeDocument/2006/relationships/hyperlink" Target="https://www2.ed.gov/about/offices/list/ocr/know.html"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2.jpeg"/><Relationship Id="rId2" Type="http://schemas.openxmlformats.org/officeDocument/2006/relationships/image" Target="../media/image13.png"/><Relationship Id="rId16" Type="http://schemas.openxmlformats.org/officeDocument/2006/relationships/hyperlink" Target="https://njpsa.org/l1-podcast/responding-to-escalating-mental-health-needs-in-schools/" TargetMode="External"/><Relationship Id="rId1" Type="http://schemas.openxmlformats.org/officeDocument/2006/relationships/slideLayout" Target="../slideLayouts/slideLayout56.xml"/><Relationship Id="rId6" Type="http://schemas.openxmlformats.org/officeDocument/2006/relationships/image" Target="../media/image17.png"/><Relationship Id="rId11" Type="http://schemas.openxmlformats.org/officeDocument/2006/relationships/hyperlink" Target="https://www.thelegalonepodcast.com/" TargetMode="External"/><Relationship Id="rId5" Type="http://schemas.openxmlformats.org/officeDocument/2006/relationships/image" Target="../media/image16.svg"/><Relationship Id="rId15" Type="http://schemas.openxmlformats.org/officeDocument/2006/relationships/image" Target="../media/image25.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surveymonkey.com/r/LO-AJG-240812"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8" y="2695491"/>
            <a:ext cx="8305800" cy="4524315"/>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AJG/Alliant/LEGAL ONE: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sng" strike="noStrike" kern="1200" cap="none" spc="0" normalizeH="0" baseline="0" noProof="0" dirty="0">
                <a:ln>
                  <a:noFill/>
                </a:ln>
                <a:solidFill>
                  <a:srgbClr val="3B8EDE"/>
                </a:solidFill>
                <a:effectLst/>
                <a:uLnTx/>
                <a:uFillTx/>
                <a:latin typeface="Calibri"/>
                <a:ea typeface="+mn-ea"/>
                <a:cs typeface="+mn-cs"/>
              </a:rPr>
              <a:t>Monday Madness </a:t>
            </a:r>
            <a:r>
              <a:rPr lang="en-US" sz="3000" b="1" u="sng" dirty="0">
                <a:solidFill>
                  <a:srgbClr val="3B8EDE"/>
                </a:solidFill>
                <a:latin typeface="Calibri"/>
              </a:rPr>
              <a:t>Series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Never Crossing the Line! Understanding and Enforcing Student and Staff Boundaries</a:t>
            </a: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D87900"/>
                </a:solidFill>
                <a:effectLst/>
                <a:uLnTx/>
                <a:uFillTx/>
                <a:latin typeface="Calibri"/>
                <a:ea typeface="+mn-ea"/>
                <a:cs typeface="+mn-cs"/>
              </a:rPr>
              <a:t>August 12, 2024</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a:solidFill>
                <a:prstClr val="black"/>
              </a:solidFill>
              <a:latin typeface="Calibri"/>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43316432"/>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9"/>
          <p:cNvSpPr>
            <a:spLocks noChangeArrowheads="1"/>
          </p:cNvSpPr>
          <p:nvPr/>
        </p:nvSpPr>
        <p:spPr bwMode="auto">
          <a:xfrm>
            <a:off x="1852171" y="1644015"/>
            <a:ext cx="5439658" cy="55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25" tIns="45017" rIns="90025" bIns="45017">
            <a:spAutoFit/>
          </a:bodyPr>
          <a:lstStyle>
            <a:lvl1pPr>
              <a:spcBef>
                <a:spcPct val="20000"/>
              </a:spcBef>
              <a:buChar char="•"/>
              <a:defRPr sz="3400">
                <a:solidFill>
                  <a:schemeClr val="tx1"/>
                </a:solidFill>
                <a:latin typeface="Arial Narrow" pitchFamily="34" charset="0"/>
                <a:ea typeface="MS PGothic" pitchFamily="34" charset="-128"/>
              </a:defRPr>
            </a:lvl1pPr>
            <a:lvl2pPr marL="742950" indent="-285750">
              <a:spcBef>
                <a:spcPct val="20000"/>
              </a:spcBef>
              <a:buChar char="–"/>
              <a:defRPr sz="3000">
                <a:solidFill>
                  <a:schemeClr val="tx1"/>
                </a:solidFill>
                <a:latin typeface="Arial Narrow" pitchFamily="34" charset="0"/>
                <a:ea typeface="MS PGothic" pitchFamily="34" charset="-128"/>
              </a:defRPr>
            </a:lvl2pPr>
            <a:lvl3pPr marL="1143000" indent="-228600">
              <a:spcBef>
                <a:spcPct val="20000"/>
              </a:spcBef>
              <a:buChar char="•"/>
              <a:defRPr sz="2500">
                <a:solidFill>
                  <a:schemeClr val="tx1"/>
                </a:solidFill>
                <a:latin typeface="Arial Narrow" pitchFamily="34" charset="0"/>
                <a:ea typeface="MS PGothic" pitchFamily="34" charset="-128"/>
              </a:defRPr>
            </a:lvl3pPr>
            <a:lvl4pPr marL="1600200" indent="-228600">
              <a:spcBef>
                <a:spcPct val="20000"/>
              </a:spcBef>
              <a:buChar char="–"/>
              <a:defRPr sz="2100">
                <a:solidFill>
                  <a:schemeClr val="tx1"/>
                </a:solidFill>
                <a:latin typeface="Arial Narrow" pitchFamily="34" charset="0"/>
                <a:ea typeface="MS PGothic" pitchFamily="34" charset="-128"/>
              </a:defRPr>
            </a:lvl4pPr>
            <a:lvl5pPr marL="2057400" indent="-228600">
              <a:spcBef>
                <a:spcPct val="20000"/>
              </a:spcBef>
              <a:buChar char="»"/>
              <a:defRPr sz="2100">
                <a:solidFill>
                  <a:schemeClr val="tx1"/>
                </a:solidFill>
                <a:latin typeface="Arial Narrow" pitchFamily="34" charset="0"/>
                <a:ea typeface="MS PGothic" pitchFamily="34" charset="-128"/>
              </a:defRPr>
            </a:lvl5pPr>
            <a:lvl6pPr marL="2514600" indent="-228600" eaLnBrk="0" fontAlgn="base" hangingPunct="0">
              <a:spcBef>
                <a:spcPct val="20000"/>
              </a:spcBef>
              <a:spcAft>
                <a:spcPct val="0"/>
              </a:spcAft>
              <a:buChar char="»"/>
              <a:defRPr sz="2100">
                <a:solidFill>
                  <a:schemeClr val="tx1"/>
                </a:solidFill>
                <a:latin typeface="Arial Narrow" pitchFamily="34" charset="0"/>
                <a:ea typeface="MS PGothic" pitchFamily="34" charset="-128"/>
              </a:defRPr>
            </a:lvl6pPr>
            <a:lvl7pPr marL="2971800" indent="-228600" eaLnBrk="0" fontAlgn="base" hangingPunct="0">
              <a:spcBef>
                <a:spcPct val="20000"/>
              </a:spcBef>
              <a:spcAft>
                <a:spcPct val="0"/>
              </a:spcAft>
              <a:buChar char="»"/>
              <a:defRPr sz="2100">
                <a:solidFill>
                  <a:schemeClr val="tx1"/>
                </a:solidFill>
                <a:latin typeface="Arial Narrow" pitchFamily="34" charset="0"/>
                <a:ea typeface="MS PGothic" pitchFamily="34" charset="-128"/>
              </a:defRPr>
            </a:lvl7pPr>
            <a:lvl8pPr marL="3429000" indent="-228600" eaLnBrk="0" fontAlgn="base" hangingPunct="0">
              <a:spcBef>
                <a:spcPct val="20000"/>
              </a:spcBef>
              <a:spcAft>
                <a:spcPct val="0"/>
              </a:spcAft>
              <a:buChar char="»"/>
              <a:defRPr sz="2100">
                <a:solidFill>
                  <a:schemeClr val="tx1"/>
                </a:solidFill>
                <a:latin typeface="Arial Narrow" pitchFamily="34" charset="0"/>
                <a:ea typeface="MS PGothic" pitchFamily="34" charset="-128"/>
              </a:defRPr>
            </a:lvl8pPr>
            <a:lvl9pPr marL="3886200" indent="-228600" eaLnBrk="0" fontAlgn="base" hangingPunct="0">
              <a:spcBef>
                <a:spcPct val="20000"/>
              </a:spcBef>
              <a:spcAft>
                <a:spcPct val="0"/>
              </a:spcAft>
              <a:buChar char="»"/>
              <a:defRPr sz="2100">
                <a:solidFill>
                  <a:schemeClr val="tx1"/>
                </a:solidFill>
                <a:latin typeface="Arial Narrow" pitchFamily="34" charset="0"/>
                <a:ea typeface="MS PGothic" pitchFamily="34" charset="-128"/>
              </a:defRPr>
            </a:lvl9pPr>
          </a:lstStyle>
          <a:p>
            <a:pPr>
              <a:spcBef>
                <a:spcPct val="0"/>
              </a:spcBef>
              <a:buFontTx/>
              <a:buNone/>
            </a:pPr>
            <a:r>
              <a:rPr lang="en-US" altLang="en-US" sz="3000" b="1" dirty="0">
                <a:solidFill>
                  <a:schemeClr val="tx2"/>
                </a:solidFill>
                <a:effectLst>
                  <a:outerShdw blurRad="38100" dist="38100" dir="2700000" algn="tl">
                    <a:srgbClr val="000000">
                      <a:alpha val="43137"/>
                    </a:srgbClr>
                  </a:outerShdw>
                </a:effectLst>
                <a:latin typeface="Arial" pitchFamily="34" charset="0"/>
              </a:rPr>
              <a:t>Child sexual abuse statistics</a:t>
            </a:r>
          </a:p>
        </p:txBody>
      </p:sp>
      <p:sp>
        <p:nvSpPr>
          <p:cNvPr id="69635" name="Rectangle 10"/>
          <p:cNvSpPr>
            <a:spLocks noChangeArrowheads="1"/>
          </p:cNvSpPr>
          <p:nvPr/>
        </p:nvSpPr>
        <p:spPr bwMode="auto">
          <a:xfrm>
            <a:off x="858274" y="2518418"/>
            <a:ext cx="7750765" cy="333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25" tIns="45017" rIns="90025" bIns="45017">
            <a:spAutoFit/>
          </a:bodyPr>
          <a:lstStyle>
            <a:lvl1pPr marL="361950" indent="-361950">
              <a:spcBef>
                <a:spcPct val="20000"/>
              </a:spcBef>
              <a:buChar char="•"/>
              <a:defRPr sz="3400">
                <a:solidFill>
                  <a:schemeClr val="tx1"/>
                </a:solidFill>
                <a:latin typeface="Arial Narrow" pitchFamily="34" charset="0"/>
                <a:ea typeface="MS PGothic" pitchFamily="34" charset="-128"/>
              </a:defRPr>
            </a:lvl1pPr>
            <a:lvl2pPr marL="742950" indent="-285750">
              <a:spcBef>
                <a:spcPct val="20000"/>
              </a:spcBef>
              <a:buChar char="–"/>
              <a:defRPr sz="3000">
                <a:solidFill>
                  <a:schemeClr val="tx1"/>
                </a:solidFill>
                <a:latin typeface="Arial Narrow" pitchFamily="34" charset="0"/>
                <a:ea typeface="MS PGothic" pitchFamily="34" charset="-128"/>
              </a:defRPr>
            </a:lvl2pPr>
            <a:lvl3pPr marL="1143000" indent="-228600">
              <a:spcBef>
                <a:spcPct val="20000"/>
              </a:spcBef>
              <a:buChar char="•"/>
              <a:defRPr sz="2500">
                <a:solidFill>
                  <a:schemeClr val="tx1"/>
                </a:solidFill>
                <a:latin typeface="Arial Narrow" pitchFamily="34" charset="0"/>
                <a:ea typeface="MS PGothic" pitchFamily="34" charset="-128"/>
              </a:defRPr>
            </a:lvl3pPr>
            <a:lvl4pPr marL="1600200" indent="-228600">
              <a:spcBef>
                <a:spcPct val="20000"/>
              </a:spcBef>
              <a:buChar char="–"/>
              <a:defRPr sz="2100">
                <a:solidFill>
                  <a:schemeClr val="tx1"/>
                </a:solidFill>
                <a:latin typeface="Arial Narrow" pitchFamily="34" charset="0"/>
                <a:ea typeface="MS PGothic" pitchFamily="34" charset="-128"/>
              </a:defRPr>
            </a:lvl4pPr>
            <a:lvl5pPr marL="2057400" indent="-228600">
              <a:spcBef>
                <a:spcPct val="20000"/>
              </a:spcBef>
              <a:buChar char="»"/>
              <a:defRPr sz="2100">
                <a:solidFill>
                  <a:schemeClr val="tx1"/>
                </a:solidFill>
                <a:latin typeface="Arial Narrow" pitchFamily="34" charset="0"/>
                <a:ea typeface="MS PGothic" pitchFamily="34" charset="-128"/>
              </a:defRPr>
            </a:lvl5pPr>
            <a:lvl6pPr marL="2514600" indent="-228600" eaLnBrk="0" fontAlgn="base" hangingPunct="0">
              <a:spcBef>
                <a:spcPct val="20000"/>
              </a:spcBef>
              <a:spcAft>
                <a:spcPct val="0"/>
              </a:spcAft>
              <a:buChar char="»"/>
              <a:defRPr sz="2100">
                <a:solidFill>
                  <a:schemeClr val="tx1"/>
                </a:solidFill>
                <a:latin typeface="Arial Narrow" pitchFamily="34" charset="0"/>
                <a:ea typeface="MS PGothic" pitchFamily="34" charset="-128"/>
              </a:defRPr>
            </a:lvl6pPr>
            <a:lvl7pPr marL="2971800" indent="-228600" eaLnBrk="0" fontAlgn="base" hangingPunct="0">
              <a:spcBef>
                <a:spcPct val="20000"/>
              </a:spcBef>
              <a:spcAft>
                <a:spcPct val="0"/>
              </a:spcAft>
              <a:buChar char="»"/>
              <a:defRPr sz="2100">
                <a:solidFill>
                  <a:schemeClr val="tx1"/>
                </a:solidFill>
                <a:latin typeface="Arial Narrow" pitchFamily="34" charset="0"/>
                <a:ea typeface="MS PGothic" pitchFamily="34" charset="-128"/>
              </a:defRPr>
            </a:lvl7pPr>
            <a:lvl8pPr marL="3429000" indent="-228600" eaLnBrk="0" fontAlgn="base" hangingPunct="0">
              <a:spcBef>
                <a:spcPct val="20000"/>
              </a:spcBef>
              <a:spcAft>
                <a:spcPct val="0"/>
              </a:spcAft>
              <a:buChar char="»"/>
              <a:defRPr sz="2100">
                <a:solidFill>
                  <a:schemeClr val="tx1"/>
                </a:solidFill>
                <a:latin typeface="Arial Narrow" pitchFamily="34" charset="0"/>
                <a:ea typeface="MS PGothic" pitchFamily="34" charset="-128"/>
              </a:defRPr>
            </a:lvl8pPr>
            <a:lvl9pPr marL="3886200" indent="-228600" eaLnBrk="0" fontAlgn="base" hangingPunct="0">
              <a:spcBef>
                <a:spcPct val="20000"/>
              </a:spcBef>
              <a:spcAft>
                <a:spcPct val="0"/>
              </a:spcAft>
              <a:buChar char="»"/>
              <a:defRPr sz="2100">
                <a:solidFill>
                  <a:schemeClr val="tx1"/>
                </a:solidFill>
                <a:latin typeface="Arial Narrow" pitchFamily="34" charset="0"/>
                <a:ea typeface="MS PGothic" pitchFamily="34" charset="-128"/>
              </a:defRPr>
            </a:lvl9pPr>
          </a:lstStyle>
          <a:p>
            <a:pPr eaLnBrk="1" hangingPunct="1">
              <a:spcBef>
                <a:spcPct val="0"/>
              </a:spcBef>
              <a:buClr>
                <a:schemeClr val="tx1"/>
              </a:buClr>
              <a:defRPr/>
            </a:pPr>
            <a:r>
              <a:rPr lang="en-US" altLang="en-US" sz="2400" dirty="0">
                <a:latin typeface="Arial" pitchFamily="34" charset="0"/>
              </a:rPr>
              <a:t>1 in 10 children are </a:t>
            </a:r>
            <a:r>
              <a:rPr lang="en-US" altLang="en-US" sz="2400" u="sng" dirty="0">
                <a:latin typeface="Arial" pitchFamily="34" charset="0"/>
              </a:rPr>
              <a:t>estimated</a:t>
            </a:r>
            <a:r>
              <a:rPr lang="en-US" altLang="en-US" sz="2400" dirty="0">
                <a:latin typeface="Arial" pitchFamily="34" charset="0"/>
              </a:rPr>
              <a:t> to be victims of sexual abuse today.</a:t>
            </a:r>
          </a:p>
          <a:p>
            <a:pPr eaLnBrk="1" hangingPunct="1">
              <a:spcBef>
                <a:spcPct val="0"/>
              </a:spcBef>
              <a:buClr>
                <a:schemeClr val="tx1"/>
              </a:buClr>
              <a:defRPr/>
            </a:pPr>
            <a:endParaRPr lang="en-US" altLang="en-US" sz="2400" dirty="0">
              <a:solidFill>
                <a:srgbClr val="000000"/>
              </a:solidFill>
              <a:latin typeface="Arial" pitchFamily="34" charset="0"/>
            </a:endParaRPr>
          </a:p>
          <a:p>
            <a:pPr eaLnBrk="1" hangingPunct="1">
              <a:spcBef>
                <a:spcPct val="0"/>
              </a:spcBef>
              <a:buClr>
                <a:schemeClr val="tx1"/>
              </a:buClr>
              <a:defRPr/>
            </a:pPr>
            <a:r>
              <a:rPr lang="en-US" altLang="en-US" sz="2400" dirty="0">
                <a:solidFill>
                  <a:srgbClr val="000000"/>
                </a:solidFill>
                <a:latin typeface="Arial" pitchFamily="34" charset="0"/>
              </a:rPr>
              <a:t>1 in 4 girls and </a:t>
            </a:r>
            <a:r>
              <a:rPr lang="en-US" altLang="en-US" sz="2400" dirty="0">
                <a:latin typeface="Arial" pitchFamily="34" charset="0"/>
              </a:rPr>
              <a:t>1 in 20 boys </a:t>
            </a:r>
            <a:r>
              <a:rPr lang="en-US" altLang="en-US" sz="2400" u="sng" dirty="0">
                <a:latin typeface="Arial" pitchFamily="34" charset="0"/>
              </a:rPr>
              <a:t>self-</a:t>
            </a:r>
            <a:r>
              <a:rPr lang="en-US" altLang="en-US" sz="2400" u="sng" dirty="0">
                <a:solidFill>
                  <a:srgbClr val="000000"/>
                </a:solidFill>
                <a:latin typeface="Arial" pitchFamily="34" charset="0"/>
              </a:rPr>
              <a:t>report</a:t>
            </a:r>
            <a:r>
              <a:rPr lang="en-US" altLang="en-US" sz="2400" dirty="0">
                <a:solidFill>
                  <a:srgbClr val="000000"/>
                </a:solidFill>
                <a:latin typeface="Arial" pitchFamily="34" charset="0"/>
              </a:rPr>
              <a:t> having experienced sexual abuse.</a:t>
            </a:r>
          </a:p>
          <a:p>
            <a:pPr eaLnBrk="1" hangingPunct="1">
              <a:spcBef>
                <a:spcPct val="0"/>
              </a:spcBef>
              <a:buClr>
                <a:schemeClr val="tx1"/>
              </a:buClr>
              <a:defRPr/>
            </a:pPr>
            <a:endParaRPr lang="en-US" altLang="en-US" sz="2400" dirty="0">
              <a:latin typeface="Arial" pitchFamily="34" charset="0"/>
            </a:endParaRPr>
          </a:p>
          <a:p>
            <a:pPr eaLnBrk="1" hangingPunct="1">
              <a:spcBef>
                <a:spcPct val="0"/>
              </a:spcBef>
              <a:buClr>
                <a:schemeClr val="tx1"/>
              </a:buClr>
              <a:defRPr/>
            </a:pPr>
            <a:r>
              <a:rPr lang="en-US" altLang="en-US" sz="2400" dirty="0">
                <a:latin typeface="Arial" pitchFamily="34" charset="0"/>
              </a:rPr>
              <a:t>Over a third of sexual abuse is committed by family members; 60% by other known and trusted adults.</a:t>
            </a:r>
          </a:p>
          <a:p>
            <a:pPr eaLnBrk="1" hangingPunct="1">
              <a:spcBef>
                <a:spcPct val="0"/>
              </a:spcBef>
              <a:buClr>
                <a:schemeClr val="tx1"/>
              </a:buClr>
              <a:defRPr/>
            </a:pPr>
            <a:endParaRPr lang="en-US" altLang="en-US" sz="1875" u="sng" dirty="0">
              <a:latin typeface="Arial" pitchFamily="34" charset="0"/>
            </a:endParaRPr>
          </a:p>
        </p:txBody>
      </p:sp>
      <p:sp>
        <p:nvSpPr>
          <p:cNvPr id="9" name="Rectangle 17"/>
          <p:cNvSpPr>
            <a:spLocks noChangeArrowheads="1"/>
          </p:cNvSpPr>
          <p:nvPr/>
        </p:nvSpPr>
        <p:spPr bwMode="auto">
          <a:xfrm>
            <a:off x="71438" y="5943600"/>
            <a:ext cx="9001125" cy="930772"/>
          </a:xfrm>
          <a:prstGeom prst="rect">
            <a:avLst/>
          </a:prstGeom>
          <a:solidFill>
            <a:schemeClr val="tx1"/>
          </a:solidFill>
          <a:ln w="9525">
            <a:solidFill>
              <a:schemeClr val="tx1"/>
            </a:solidFill>
            <a:miter lim="800000"/>
            <a:headEnd/>
            <a:tailEnd/>
          </a:ln>
        </p:spPr>
        <p:txBody>
          <a:bodyPr wrap="none" lIns="90260" tIns="45132" rIns="90260" bIns="45132" anchor="ctr"/>
          <a:lstStyle>
            <a:lvl1pPr>
              <a:spcBef>
                <a:spcPct val="20000"/>
              </a:spcBef>
              <a:buChar char="•"/>
              <a:defRPr sz="34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buChar char="–"/>
              <a:defRPr sz="30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Char char="•"/>
              <a:defRPr sz="25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Char char="–"/>
              <a:defRPr sz="21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Char char="»"/>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9pPr>
          </a:lstStyle>
          <a:p>
            <a:pPr indent="857250">
              <a:spcBef>
                <a:spcPct val="50000"/>
              </a:spcBef>
              <a:buNone/>
            </a:pPr>
            <a:r>
              <a:rPr lang="en-US" altLang="en-US" sz="1875" dirty="0">
                <a:solidFill>
                  <a:schemeClr val="bg2">
                    <a:lumMod val="60000"/>
                    <a:lumOff val="40000"/>
                  </a:schemeClr>
                </a:solidFill>
                <a:latin typeface="Arial" panose="020B0604020202020204" pitchFamily="34" charset="0"/>
              </a:rPr>
              <a:t>The Enough Abuse Campaign</a:t>
            </a:r>
          </a:p>
        </p:txBody>
      </p:sp>
      <p:pic>
        <p:nvPicPr>
          <p:cNvPr id="7" name="Picture 6"/>
          <p:cNvPicPr>
            <a:picLocks noChangeAspect="1"/>
          </p:cNvPicPr>
          <p:nvPr/>
        </p:nvPicPr>
        <p:blipFill>
          <a:blip r:embed="rId3"/>
          <a:stretch>
            <a:fillRect/>
          </a:stretch>
        </p:blipFill>
        <p:spPr>
          <a:xfrm>
            <a:off x="2472056" y="1"/>
            <a:ext cx="4199889" cy="2105667"/>
          </a:xfrm>
          <a:prstGeom prst="rect">
            <a:avLst/>
          </a:prstGeom>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14" y="5974080"/>
            <a:ext cx="768548" cy="84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6"/>
          </p:nvPr>
        </p:nvSpPr>
        <p:spPr/>
        <p:txBody>
          <a:bodyPr/>
          <a:lstStyle/>
          <a:p>
            <a:fld id="{4DB5740A-6C45-4253-8DAE-05790449CEEA}" type="slidenum">
              <a:rPr lang="ar-SA" altLang="en-US" smtClean="0"/>
              <a:pPr/>
              <a:t>10</a:t>
            </a:fld>
            <a:endParaRPr lang="en-US" altLang="en-US" dirty="0"/>
          </a:p>
        </p:txBody>
      </p:sp>
    </p:spTree>
    <p:extLst>
      <p:ext uri="{BB962C8B-B14F-4D97-AF65-F5344CB8AC3E}">
        <p14:creationId xmlns:p14="http://schemas.microsoft.com/office/powerpoint/2010/main" val="81160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FC14-CA17-E42E-1607-AA9B28D6514C}"/>
              </a:ext>
            </a:extLst>
          </p:cNvPr>
          <p:cNvSpPr>
            <a:spLocks noGrp="1"/>
          </p:cNvSpPr>
          <p:nvPr>
            <p:ph type="title"/>
          </p:nvPr>
        </p:nvSpPr>
        <p:spPr/>
        <p:txBody>
          <a:bodyPr/>
          <a:lstStyle/>
          <a:p>
            <a:r>
              <a:rPr lang="en-US" dirty="0"/>
              <a:t>Staff Member Safety</a:t>
            </a:r>
          </a:p>
        </p:txBody>
      </p:sp>
      <p:sp>
        <p:nvSpPr>
          <p:cNvPr id="3" name="Content Placeholder 2">
            <a:extLst>
              <a:ext uri="{FF2B5EF4-FFF2-40B4-BE49-F238E27FC236}">
                <a16:creationId xmlns:a16="http://schemas.microsoft.com/office/drawing/2014/main" id="{58B4E355-039F-8236-3B42-523EBB219620}"/>
              </a:ext>
            </a:extLst>
          </p:cNvPr>
          <p:cNvSpPr>
            <a:spLocks noGrp="1"/>
          </p:cNvSpPr>
          <p:nvPr>
            <p:ph idx="1"/>
          </p:nvPr>
        </p:nvSpPr>
        <p:spPr/>
        <p:txBody>
          <a:bodyPr>
            <a:normAutofit fontScale="85000" lnSpcReduction="10000"/>
          </a:bodyPr>
          <a:lstStyle/>
          <a:p>
            <a:r>
              <a:rPr lang="en-US" dirty="0"/>
              <a:t>See the report </a:t>
            </a:r>
            <a:r>
              <a:rPr lang="en-US" dirty="0">
                <a:hlinkClick r:id="rId2"/>
              </a:rPr>
              <a:t>Violence and Aggression Against Educators and School Personnel</a:t>
            </a:r>
            <a:endParaRPr lang="en-US" dirty="0"/>
          </a:p>
          <a:p>
            <a:r>
              <a:rPr lang="en-US" dirty="0"/>
              <a:t>Rates of intentions to quit the profession ranged from 21% to 43% during COVID-19 restrictions (2020–2021) and from 23% to 57% after COVID-19 restrictions (2021–2022), varying by stakeholder role. </a:t>
            </a:r>
          </a:p>
          <a:p>
            <a:r>
              <a:rPr lang="en-US" dirty="0"/>
              <a:t>Participants across roles reported substantial rates of anxiety and stress, especially during </a:t>
            </a:r>
            <a:r>
              <a:rPr lang="en-US" u="sng" dirty="0"/>
              <a:t>and after</a:t>
            </a:r>
            <a:r>
              <a:rPr lang="en-US" dirty="0"/>
              <a:t> COVID-19 restrictions, and identified specific training needs. Implications for theory, research, training, and policy are presented.</a:t>
            </a:r>
          </a:p>
        </p:txBody>
      </p:sp>
      <p:sp>
        <p:nvSpPr>
          <p:cNvPr id="4" name="Slide Number Placeholder 3">
            <a:extLst>
              <a:ext uri="{FF2B5EF4-FFF2-40B4-BE49-F238E27FC236}">
                <a16:creationId xmlns:a16="http://schemas.microsoft.com/office/drawing/2014/main" id="{19CAA67E-DE06-F471-CC39-CB377CC881D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104942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B86F-EBB4-7E41-541F-D2FE50E4F449}"/>
              </a:ext>
            </a:extLst>
          </p:cNvPr>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427345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EDE1-DF09-1DC3-A255-800D07A83894}"/>
              </a:ext>
            </a:extLst>
          </p:cNvPr>
          <p:cNvSpPr>
            <a:spLocks noGrp="1"/>
          </p:cNvSpPr>
          <p:nvPr>
            <p:ph type="title"/>
          </p:nvPr>
        </p:nvSpPr>
        <p:spPr/>
        <p:txBody>
          <a:bodyPr/>
          <a:lstStyle/>
          <a:p>
            <a:r>
              <a:rPr lang="en-US" dirty="0"/>
              <a:t>What If …</a:t>
            </a:r>
          </a:p>
        </p:txBody>
      </p:sp>
      <p:sp>
        <p:nvSpPr>
          <p:cNvPr id="3" name="Content Placeholder 2">
            <a:extLst>
              <a:ext uri="{FF2B5EF4-FFF2-40B4-BE49-F238E27FC236}">
                <a16:creationId xmlns:a16="http://schemas.microsoft.com/office/drawing/2014/main" id="{89A0AC06-0554-F2AC-C868-CD33CDD23243}"/>
              </a:ext>
            </a:extLst>
          </p:cNvPr>
          <p:cNvSpPr>
            <a:spLocks noGrp="1"/>
          </p:cNvSpPr>
          <p:nvPr>
            <p:ph idx="1"/>
          </p:nvPr>
        </p:nvSpPr>
        <p:spPr/>
        <p:txBody>
          <a:bodyPr>
            <a:normAutofit fontScale="70000" lnSpcReduction="20000"/>
          </a:bodyPr>
          <a:lstStyle/>
          <a:p>
            <a:pPr marL="514350" indent="-514350">
              <a:buAutoNum type="arabicPeriod"/>
            </a:pPr>
            <a:r>
              <a:rPr lang="en-US" dirty="0"/>
              <a:t>Coach wants to reach out to individual athlete who is recovering from injury. He is worried about the student’s mental health.</a:t>
            </a:r>
          </a:p>
          <a:p>
            <a:pPr marL="514350" indent="-514350">
              <a:buAutoNum type="arabicPeriod"/>
            </a:pPr>
            <a:r>
              <a:rPr lang="en-US" dirty="0"/>
              <a:t>Teacher wants to attend a political rally and bring a sign to the rally. He then wants to discuss the rally in class with his students the next day.</a:t>
            </a:r>
          </a:p>
          <a:p>
            <a:pPr marL="514350" indent="-514350">
              <a:buAutoNum type="arabicPeriod"/>
            </a:pPr>
            <a:r>
              <a:rPr lang="en-US" dirty="0"/>
              <a:t>An administrator is interested in dating a staff member he supervises. They have been friends for many years, going back to when they were both in college.</a:t>
            </a:r>
          </a:p>
          <a:p>
            <a:pPr marL="514350" indent="-514350">
              <a:buAutoNum type="arabicPeriod"/>
            </a:pPr>
            <a:r>
              <a:rPr lang="en-US" dirty="0"/>
              <a:t>A recent student graduate reaches out and wishes to friend a former teacher on social media</a:t>
            </a:r>
          </a:p>
          <a:p>
            <a:pPr marL="514350" indent="-514350">
              <a:buAutoNum type="arabicPeriod"/>
            </a:pPr>
            <a:r>
              <a:rPr lang="en-US" dirty="0"/>
              <a:t>A student reveals to you that he is transgender but asks you not to tell their parents. The student asks if they can text you outside of school if they need to talk.</a:t>
            </a:r>
          </a:p>
          <a:p>
            <a:pPr marL="0" indent="0">
              <a:buNone/>
            </a:pPr>
            <a:endParaRPr lang="en-US" dirty="0"/>
          </a:p>
        </p:txBody>
      </p:sp>
      <p:sp>
        <p:nvSpPr>
          <p:cNvPr id="4" name="Slide Number Placeholder 3">
            <a:extLst>
              <a:ext uri="{FF2B5EF4-FFF2-40B4-BE49-F238E27FC236}">
                <a16:creationId xmlns:a16="http://schemas.microsoft.com/office/drawing/2014/main" id="{E8878810-5DFA-6226-6D5F-45D4E431C9D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247390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EC6C-667D-F9A1-B583-7C5F37AD58F7}"/>
              </a:ext>
            </a:extLst>
          </p:cNvPr>
          <p:cNvSpPr>
            <a:spLocks noGrp="1"/>
          </p:cNvSpPr>
          <p:nvPr>
            <p:ph type="title"/>
          </p:nvPr>
        </p:nvSpPr>
        <p:spPr/>
        <p:txBody>
          <a:bodyPr/>
          <a:lstStyle/>
          <a:p>
            <a:r>
              <a:rPr lang="en-US" dirty="0"/>
              <a:t>6. Addressing Mr. Gossip</a:t>
            </a:r>
          </a:p>
        </p:txBody>
      </p:sp>
      <p:sp>
        <p:nvSpPr>
          <p:cNvPr id="3" name="Content Placeholder 2">
            <a:extLst>
              <a:ext uri="{FF2B5EF4-FFF2-40B4-BE49-F238E27FC236}">
                <a16:creationId xmlns:a16="http://schemas.microsoft.com/office/drawing/2014/main" id="{F2882463-E851-A749-DC5C-AA6BB6AA9D48}"/>
              </a:ext>
            </a:extLst>
          </p:cNvPr>
          <p:cNvSpPr>
            <a:spLocks noGrp="1"/>
          </p:cNvSpPr>
          <p:nvPr>
            <p:ph idx="1"/>
          </p:nvPr>
        </p:nvSpPr>
        <p:spPr/>
        <p:txBody>
          <a:bodyPr>
            <a:normAutofit fontScale="85000" lnSpcReduction="10000"/>
          </a:bodyPr>
          <a:lstStyle/>
          <a:p>
            <a:r>
              <a:rPr lang="en-US" altLang="en-US" sz="3200" dirty="0"/>
              <a:t>It is Friday morning and you are looking forward to the weekend.  You come into work and are immediately told by </a:t>
            </a:r>
            <a:r>
              <a:rPr lang="en-US" altLang="en-US" dirty="0"/>
              <a:t>one of your co-workers that another co-worker, Mr. Gossip</a:t>
            </a:r>
            <a:r>
              <a:rPr lang="en-US" altLang="en-US" sz="3200" dirty="0"/>
              <a:t>, made disparaging remarks about you in the staff lounge yesterday when you were home sick.  It was a Monday and the rumor is that Mr. Gossip joked that you are always “conveniently sick” around a weekend and have been diagnosed with “full week-itis.”  It is the 3</a:t>
            </a:r>
            <a:r>
              <a:rPr lang="en-US" altLang="en-US" sz="3200" baseline="30000" dirty="0"/>
              <a:t>rd</a:t>
            </a:r>
            <a:r>
              <a:rPr lang="en-US" altLang="en-US" sz="3200" dirty="0"/>
              <a:t> time you have been absent this year.  2 were on Mondays and 1 on a Friday.</a:t>
            </a:r>
          </a:p>
          <a:p>
            <a:r>
              <a:rPr lang="en-US" altLang="en-US" sz="3200" dirty="0"/>
              <a:t>What do you do now?</a:t>
            </a:r>
          </a:p>
          <a:p>
            <a:endParaRPr lang="en-US" dirty="0"/>
          </a:p>
        </p:txBody>
      </p:sp>
      <p:sp>
        <p:nvSpPr>
          <p:cNvPr id="4" name="Slide Number Placeholder 3">
            <a:extLst>
              <a:ext uri="{FF2B5EF4-FFF2-40B4-BE49-F238E27FC236}">
                <a16:creationId xmlns:a16="http://schemas.microsoft.com/office/drawing/2014/main" id="{F088D5D0-113C-7C0D-50CA-D4FA009DA60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70256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B7D7-7EDA-0E99-2152-05069E1D0123}"/>
              </a:ext>
            </a:extLst>
          </p:cNvPr>
          <p:cNvSpPr>
            <a:spLocks noGrp="1"/>
          </p:cNvSpPr>
          <p:nvPr>
            <p:ph type="title"/>
          </p:nvPr>
        </p:nvSpPr>
        <p:spPr/>
        <p:txBody>
          <a:bodyPr/>
          <a:lstStyle/>
          <a:p>
            <a:r>
              <a:rPr lang="en-US" dirty="0"/>
              <a:t>7. Politics in the Workplace</a:t>
            </a:r>
          </a:p>
        </p:txBody>
      </p:sp>
      <p:sp>
        <p:nvSpPr>
          <p:cNvPr id="3" name="Content Placeholder 2">
            <a:extLst>
              <a:ext uri="{FF2B5EF4-FFF2-40B4-BE49-F238E27FC236}">
                <a16:creationId xmlns:a16="http://schemas.microsoft.com/office/drawing/2014/main" id="{25D62C35-E020-C6FF-2079-41BE699B6540}"/>
              </a:ext>
            </a:extLst>
          </p:cNvPr>
          <p:cNvSpPr>
            <a:spLocks noGrp="1"/>
          </p:cNvSpPr>
          <p:nvPr>
            <p:ph idx="1"/>
          </p:nvPr>
        </p:nvSpPr>
        <p:spPr/>
        <p:txBody>
          <a:bodyPr>
            <a:normAutofit fontScale="92500"/>
          </a:bodyPr>
          <a:lstStyle/>
          <a:p>
            <a:r>
              <a:rPr lang="en-US" dirty="0"/>
              <a:t>A staff member comes in on Monday morning and says “did you see that joke of a debate last night.  They’re all morons and anyone who votes for one of those clowns is a moron too.”</a:t>
            </a:r>
          </a:p>
          <a:p>
            <a:r>
              <a:rPr lang="en-US" dirty="0"/>
              <a:t>You saw the debate and like one of the candidates.  You respond, “I liked one of the candidates.  Are you calling me a moron?”</a:t>
            </a:r>
          </a:p>
          <a:p>
            <a:r>
              <a:rPr lang="en-US" dirty="0"/>
              <a:t>What now? How might this escalate? How could it have been handled differently?</a:t>
            </a:r>
          </a:p>
        </p:txBody>
      </p:sp>
      <p:sp>
        <p:nvSpPr>
          <p:cNvPr id="4" name="Slide Number Placeholder 3">
            <a:extLst>
              <a:ext uri="{FF2B5EF4-FFF2-40B4-BE49-F238E27FC236}">
                <a16:creationId xmlns:a16="http://schemas.microsoft.com/office/drawing/2014/main" id="{F4A0E83C-642A-3212-24DD-8B8D4E4C2B5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388364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7C2D-45CA-DFFD-30AE-D0304112C4DD}"/>
              </a:ext>
            </a:extLst>
          </p:cNvPr>
          <p:cNvSpPr>
            <a:spLocks noGrp="1"/>
          </p:cNvSpPr>
          <p:nvPr>
            <p:ph type="title"/>
          </p:nvPr>
        </p:nvSpPr>
        <p:spPr/>
        <p:txBody>
          <a:bodyPr/>
          <a:lstStyle/>
          <a:p>
            <a:r>
              <a:rPr lang="en-US" dirty="0"/>
              <a:t>Types of relationships</a:t>
            </a:r>
          </a:p>
        </p:txBody>
      </p:sp>
    </p:spTree>
    <p:extLst>
      <p:ext uri="{BB962C8B-B14F-4D97-AF65-F5344CB8AC3E}">
        <p14:creationId xmlns:p14="http://schemas.microsoft.com/office/powerpoint/2010/main" val="295532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D8FFC-1FEF-0AAD-7148-F2B751CAB718}"/>
              </a:ext>
            </a:extLst>
          </p:cNvPr>
          <p:cNvSpPr>
            <a:spLocks noGrp="1"/>
          </p:cNvSpPr>
          <p:nvPr>
            <p:ph type="title"/>
          </p:nvPr>
        </p:nvSpPr>
        <p:spPr/>
        <p:txBody>
          <a:bodyPr/>
          <a:lstStyle/>
          <a:p>
            <a:r>
              <a:rPr lang="en-US" dirty="0"/>
              <a:t>Staff/Student</a:t>
            </a:r>
          </a:p>
        </p:txBody>
      </p:sp>
      <p:sp>
        <p:nvSpPr>
          <p:cNvPr id="3" name="Content Placeholder 2">
            <a:extLst>
              <a:ext uri="{FF2B5EF4-FFF2-40B4-BE49-F238E27FC236}">
                <a16:creationId xmlns:a16="http://schemas.microsoft.com/office/drawing/2014/main" id="{1FF51DEC-730D-99DA-32F5-E6DDBDB620AA}"/>
              </a:ext>
            </a:extLst>
          </p:cNvPr>
          <p:cNvSpPr>
            <a:spLocks noGrp="1"/>
          </p:cNvSpPr>
          <p:nvPr>
            <p:ph idx="1"/>
          </p:nvPr>
        </p:nvSpPr>
        <p:spPr/>
        <p:txBody>
          <a:bodyPr>
            <a:normAutofit fontScale="85000" lnSpcReduction="20000"/>
          </a:bodyPr>
          <a:lstStyle/>
          <a:p>
            <a:r>
              <a:rPr lang="en-US" dirty="0"/>
              <a:t>In-Class</a:t>
            </a:r>
          </a:p>
          <a:p>
            <a:r>
              <a:rPr lang="en-US" dirty="0"/>
              <a:t>Unique Student Needs</a:t>
            </a:r>
          </a:p>
          <a:p>
            <a:r>
              <a:rPr lang="en-US" dirty="0"/>
              <a:t>Athletics/Extracurricular Activities</a:t>
            </a:r>
          </a:p>
          <a:p>
            <a:r>
              <a:rPr lang="en-US" dirty="0"/>
              <a:t>Counseling</a:t>
            </a:r>
          </a:p>
          <a:p>
            <a:r>
              <a:rPr lang="en-US" dirty="0"/>
              <a:t>Student Discipline/Investigations</a:t>
            </a:r>
          </a:p>
          <a:p>
            <a:r>
              <a:rPr lang="en-US" dirty="0"/>
              <a:t>Less Structured Settings</a:t>
            </a:r>
          </a:p>
          <a:p>
            <a:pPr lvl="1"/>
            <a:r>
              <a:rPr lang="en-US" dirty="0"/>
              <a:t>Hallways, playgrounds, school bus, before or after school</a:t>
            </a:r>
          </a:p>
          <a:p>
            <a:r>
              <a:rPr lang="en-US" dirty="0"/>
              <a:t>Field Trips</a:t>
            </a:r>
          </a:p>
          <a:p>
            <a:r>
              <a:rPr lang="en-US" dirty="0"/>
              <a:t>Relative or Neighbor</a:t>
            </a:r>
          </a:p>
          <a:p>
            <a:r>
              <a:rPr lang="en-US" dirty="0"/>
              <a:t>Chance Meetings outside of school</a:t>
            </a:r>
          </a:p>
          <a:p>
            <a:r>
              <a:rPr lang="en-US" dirty="0"/>
              <a:t>Social Media/Electronic Communications</a:t>
            </a:r>
          </a:p>
        </p:txBody>
      </p:sp>
      <p:sp>
        <p:nvSpPr>
          <p:cNvPr id="4" name="Slide Number Placeholder 3">
            <a:extLst>
              <a:ext uri="{FF2B5EF4-FFF2-40B4-BE49-F238E27FC236}">
                <a16:creationId xmlns:a16="http://schemas.microsoft.com/office/drawing/2014/main" id="{0A6B7EAE-D0A6-0255-C159-F0F3D3F1CAA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75386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42BF-70AF-9B90-4A0E-5D53FB2C597B}"/>
              </a:ext>
            </a:extLst>
          </p:cNvPr>
          <p:cNvSpPr>
            <a:spLocks noGrp="1"/>
          </p:cNvSpPr>
          <p:nvPr>
            <p:ph type="title"/>
          </p:nvPr>
        </p:nvSpPr>
        <p:spPr/>
        <p:txBody>
          <a:bodyPr/>
          <a:lstStyle/>
          <a:p>
            <a:r>
              <a:rPr lang="en-US" dirty="0"/>
              <a:t>Student/Student</a:t>
            </a:r>
          </a:p>
        </p:txBody>
      </p:sp>
      <p:sp>
        <p:nvSpPr>
          <p:cNvPr id="3" name="Content Placeholder 2">
            <a:extLst>
              <a:ext uri="{FF2B5EF4-FFF2-40B4-BE49-F238E27FC236}">
                <a16:creationId xmlns:a16="http://schemas.microsoft.com/office/drawing/2014/main" id="{0685AFFC-E18D-2A1F-907E-3A5E491AC8C2}"/>
              </a:ext>
            </a:extLst>
          </p:cNvPr>
          <p:cNvSpPr>
            <a:spLocks noGrp="1"/>
          </p:cNvSpPr>
          <p:nvPr>
            <p:ph idx="1"/>
          </p:nvPr>
        </p:nvSpPr>
        <p:spPr/>
        <p:txBody>
          <a:bodyPr>
            <a:normAutofit fontScale="85000" lnSpcReduction="20000"/>
          </a:bodyPr>
          <a:lstStyle/>
          <a:p>
            <a:r>
              <a:rPr lang="en-US" dirty="0"/>
              <a:t>Same School</a:t>
            </a:r>
          </a:p>
          <a:p>
            <a:r>
              <a:rPr lang="en-US" dirty="0"/>
              <a:t>Different School/Different District</a:t>
            </a:r>
          </a:p>
          <a:p>
            <a:r>
              <a:rPr lang="en-US" dirty="0"/>
              <a:t>Classmates</a:t>
            </a:r>
          </a:p>
          <a:p>
            <a:r>
              <a:rPr lang="en-US" dirty="0"/>
              <a:t>Friends</a:t>
            </a:r>
          </a:p>
          <a:p>
            <a:r>
              <a:rPr lang="en-US" dirty="0"/>
              <a:t>Teammates</a:t>
            </a:r>
          </a:p>
          <a:p>
            <a:r>
              <a:rPr lang="en-US" dirty="0"/>
              <a:t>Dating</a:t>
            </a:r>
          </a:p>
          <a:p>
            <a:r>
              <a:rPr lang="en-US" dirty="0"/>
              <a:t>Ongoing Conflict/History</a:t>
            </a:r>
          </a:p>
          <a:p>
            <a:r>
              <a:rPr lang="en-US" dirty="0"/>
              <a:t>Power Imbalance</a:t>
            </a:r>
          </a:p>
          <a:p>
            <a:r>
              <a:rPr lang="en-US" dirty="0"/>
              <a:t>Developmental Level/Disability</a:t>
            </a:r>
          </a:p>
          <a:p>
            <a:r>
              <a:rPr lang="en-US" dirty="0"/>
              <a:t>Multilingual Learner</a:t>
            </a:r>
          </a:p>
          <a:p>
            <a:endParaRPr lang="en-US" dirty="0"/>
          </a:p>
        </p:txBody>
      </p:sp>
      <p:sp>
        <p:nvSpPr>
          <p:cNvPr id="4" name="Slide Number Placeholder 3">
            <a:extLst>
              <a:ext uri="{FF2B5EF4-FFF2-40B4-BE49-F238E27FC236}">
                <a16:creationId xmlns:a16="http://schemas.microsoft.com/office/drawing/2014/main" id="{059715DE-95F6-A274-4337-52A9AE689A2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165343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9325A-DB5F-DB90-337C-D4C842C14F3A}"/>
              </a:ext>
            </a:extLst>
          </p:cNvPr>
          <p:cNvSpPr>
            <a:spLocks noGrp="1"/>
          </p:cNvSpPr>
          <p:nvPr>
            <p:ph type="title"/>
          </p:nvPr>
        </p:nvSpPr>
        <p:spPr/>
        <p:txBody>
          <a:bodyPr/>
          <a:lstStyle/>
          <a:p>
            <a:r>
              <a:rPr lang="en-US" dirty="0"/>
              <a:t>Staff/Staff</a:t>
            </a:r>
          </a:p>
        </p:txBody>
      </p:sp>
      <p:sp>
        <p:nvSpPr>
          <p:cNvPr id="3" name="Content Placeholder 2">
            <a:extLst>
              <a:ext uri="{FF2B5EF4-FFF2-40B4-BE49-F238E27FC236}">
                <a16:creationId xmlns:a16="http://schemas.microsoft.com/office/drawing/2014/main" id="{4098F3A2-FAA5-85FC-E35B-7B04767B9226}"/>
              </a:ext>
            </a:extLst>
          </p:cNvPr>
          <p:cNvSpPr>
            <a:spLocks noGrp="1"/>
          </p:cNvSpPr>
          <p:nvPr>
            <p:ph idx="1"/>
          </p:nvPr>
        </p:nvSpPr>
        <p:spPr/>
        <p:txBody>
          <a:bodyPr>
            <a:normAutofit fontScale="92500" lnSpcReduction="10000"/>
          </a:bodyPr>
          <a:lstStyle/>
          <a:p>
            <a:r>
              <a:rPr lang="en-US" dirty="0"/>
              <a:t>Colleagues</a:t>
            </a:r>
          </a:p>
          <a:p>
            <a:r>
              <a:rPr lang="en-US" dirty="0"/>
              <a:t>Supervisor/Subordinate</a:t>
            </a:r>
          </a:p>
          <a:p>
            <a:r>
              <a:rPr lang="en-US" dirty="0"/>
              <a:t>Friends</a:t>
            </a:r>
          </a:p>
          <a:p>
            <a:r>
              <a:rPr lang="en-US" dirty="0"/>
              <a:t>Dating</a:t>
            </a:r>
          </a:p>
          <a:p>
            <a:r>
              <a:rPr lang="en-US" dirty="0"/>
              <a:t>Ongoing Conflict/History</a:t>
            </a:r>
          </a:p>
          <a:p>
            <a:r>
              <a:rPr lang="en-US" dirty="0"/>
              <a:t>New to School/District</a:t>
            </a:r>
          </a:p>
          <a:p>
            <a:r>
              <a:rPr lang="en-US" dirty="0"/>
              <a:t>Experienced v. Inexperienced</a:t>
            </a:r>
          </a:p>
          <a:p>
            <a:r>
              <a:rPr lang="en-US" dirty="0"/>
              <a:t>Vendors providing services otherwise offered by school employees</a:t>
            </a:r>
          </a:p>
          <a:p>
            <a:endParaRPr lang="en-US" dirty="0"/>
          </a:p>
          <a:p>
            <a:endParaRPr lang="en-US" dirty="0"/>
          </a:p>
        </p:txBody>
      </p:sp>
      <p:sp>
        <p:nvSpPr>
          <p:cNvPr id="4" name="Slide Number Placeholder 3">
            <a:extLst>
              <a:ext uri="{FF2B5EF4-FFF2-40B4-BE49-F238E27FC236}">
                <a16:creationId xmlns:a16="http://schemas.microsoft.com/office/drawing/2014/main" id="{88ACEF01-D34F-FE7B-E54A-8E5C80B851E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93551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B205-972B-4D5C-046B-2543B8E448E7}"/>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E66CD79-BDC1-9F74-D60F-45B3B627F52A}"/>
              </a:ext>
            </a:extLst>
          </p:cNvPr>
          <p:cNvSpPr>
            <a:spLocks noGrp="1"/>
          </p:cNvSpPr>
          <p:nvPr>
            <p:ph idx="1"/>
          </p:nvPr>
        </p:nvSpPr>
        <p:spPr/>
        <p:txBody>
          <a:bodyPr>
            <a:normAutofit lnSpcReduction="10000"/>
          </a:bodyPr>
          <a:lstStyle/>
          <a:p>
            <a:pPr defTabSz="457200" eaLnBrk="0" fontAlgn="base" hangingPunct="0">
              <a:spcBef>
                <a:spcPct val="0"/>
              </a:spcBef>
              <a:spcAft>
                <a:spcPct val="0"/>
              </a:spcAft>
              <a:defRPr/>
            </a:pPr>
            <a:r>
              <a:rPr lang="en-US" sz="3200" b="1" i="0" dirty="0">
                <a:solidFill>
                  <a:srgbClr val="000000"/>
                </a:solidFill>
                <a:effectLst/>
              </a:rPr>
              <a:t>David Nash, Esq., </a:t>
            </a:r>
            <a:r>
              <a:rPr lang="en-US" sz="3200" i="1" dirty="0">
                <a:solidFill>
                  <a:srgbClr val="000000"/>
                </a:solidFill>
                <a:effectLst/>
              </a:rPr>
              <a:t>Director of Legal Education and National Outreach</a:t>
            </a:r>
          </a:p>
          <a:p>
            <a:pPr defTabSz="457200" eaLnBrk="0" fontAlgn="base" hangingPunct="0">
              <a:spcBef>
                <a:spcPct val="0"/>
              </a:spcBef>
              <a:spcAft>
                <a:spcPct val="0"/>
              </a:spcAft>
              <a:defRPr/>
            </a:pPr>
            <a:endParaRPr lang="en-US" i="1" dirty="0">
              <a:solidFill>
                <a:srgbClr val="000000"/>
              </a:solidFill>
            </a:endParaRPr>
          </a:p>
          <a:p>
            <a:pPr defTabSz="457200" eaLnBrk="0" fontAlgn="base" hangingPunct="0">
              <a:spcBef>
                <a:spcPct val="0"/>
              </a:spcBef>
              <a:spcAft>
                <a:spcPct val="0"/>
              </a:spcAft>
              <a:defRPr/>
            </a:pPr>
            <a:r>
              <a:rPr lang="en-US" sz="3200" b="1" dirty="0">
                <a:solidFill>
                  <a:srgbClr val="000000"/>
                </a:solidFill>
                <a:effectLst/>
              </a:rPr>
              <a:t>Rebecca Gold, </a:t>
            </a:r>
            <a:r>
              <a:rPr lang="en-US" sz="3200" i="1" dirty="0">
                <a:solidFill>
                  <a:srgbClr val="000000"/>
                </a:solidFill>
                <a:effectLst/>
              </a:rPr>
              <a:t>LEGAL ONE Consultant</a:t>
            </a:r>
          </a:p>
          <a:p>
            <a:pPr defTabSz="457200" eaLnBrk="0" fontAlgn="base" hangingPunct="0">
              <a:spcBef>
                <a:spcPct val="0"/>
              </a:spcBef>
              <a:spcAft>
                <a:spcPct val="0"/>
              </a:spcAft>
              <a:defRPr/>
            </a:pPr>
            <a:endParaRPr lang="en-US" i="1" dirty="0">
              <a:solidFill>
                <a:srgbClr val="000000"/>
              </a:solidFill>
            </a:endParaRPr>
          </a:p>
          <a:p>
            <a:pPr defTabSz="457200" eaLnBrk="0" fontAlgn="base" hangingPunct="0">
              <a:spcBef>
                <a:spcPct val="0"/>
              </a:spcBef>
              <a:spcAft>
                <a:spcPct val="0"/>
              </a:spcAft>
              <a:defRPr/>
            </a:pPr>
            <a:r>
              <a:rPr lang="en-US" b="1" i="0" dirty="0">
                <a:solidFill>
                  <a:srgbClr val="1F1F1F"/>
                </a:solidFill>
                <a:effectLst/>
                <a:highlight>
                  <a:srgbClr val="FFFFFF"/>
                </a:highlight>
                <a:latin typeface="Google Sans"/>
              </a:rPr>
              <a:t>Dr. Rosetta </a:t>
            </a:r>
            <a:r>
              <a:rPr lang="en-US" b="1" i="0" dirty="0" err="1">
                <a:solidFill>
                  <a:srgbClr val="1F1F1F"/>
                </a:solidFill>
                <a:effectLst/>
                <a:highlight>
                  <a:srgbClr val="FFFFFF"/>
                </a:highlight>
                <a:latin typeface="Google Sans"/>
              </a:rPr>
              <a:t>Treece</a:t>
            </a:r>
            <a:r>
              <a:rPr lang="en-US" b="0" i="0" dirty="0">
                <a:solidFill>
                  <a:srgbClr val="1F1F1F"/>
                </a:solidFill>
                <a:effectLst/>
                <a:highlight>
                  <a:srgbClr val="FFFFFF"/>
                </a:highlight>
                <a:latin typeface="Google Sans"/>
              </a:rPr>
              <a:t>, </a:t>
            </a:r>
            <a:r>
              <a:rPr lang="en-US" b="0" i="1" dirty="0">
                <a:solidFill>
                  <a:srgbClr val="1F1F1F"/>
                </a:solidFill>
                <a:effectLst/>
                <a:highlight>
                  <a:srgbClr val="FFFFFF"/>
                </a:highlight>
                <a:latin typeface="Google Sans"/>
              </a:rPr>
              <a:t>Superintendent - Hopewell Valley Regional School District</a:t>
            </a:r>
            <a:endParaRPr lang="en-US" b="0" dirty="0">
              <a:solidFill>
                <a:srgbClr val="1F1F1F"/>
              </a:solidFill>
              <a:effectLst/>
              <a:highlight>
                <a:srgbClr val="FFFFFF"/>
              </a:highlight>
              <a:latin typeface="Google Sans"/>
            </a:endParaRPr>
          </a:p>
          <a:p>
            <a:pPr defTabSz="457200" eaLnBrk="0" fontAlgn="base" hangingPunct="0">
              <a:spcBef>
                <a:spcPct val="0"/>
              </a:spcBef>
              <a:spcAft>
                <a:spcPct val="0"/>
              </a:spcAft>
              <a:defRPr/>
            </a:pPr>
            <a:endParaRPr lang="en-US" sz="3200" i="1" dirty="0">
              <a:solidFill>
                <a:srgbClr val="1F1F1F"/>
              </a:solidFill>
              <a:highlight>
                <a:srgbClr val="FFFFFF"/>
              </a:highlight>
              <a:latin typeface="Google Sans"/>
            </a:endParaRPr>
          </a:p>
          <a:p>
            <a:pPr defTabSz="457200" eaLnBrk="0" fontAlgn="base" hangingPunct="0">
              <a:spcBef>
                <a:spcPct val="0"/>
              </a:spcBef>
              <a:spcAft>
                <a:spcPct val="0"/>
              </a:spcAft>
              <a:defRPr/>
            </a:pPr>
            <a:r>
              <a:rPr lang="en-US" sz="3200" b="1" dirty="0">
                <a:solidFill>
                  <a:srgbClr val="1F1F1F"/>
                </a:solidFill>
                <a:highlight>
                  <a:srgbClr val="FFFFFF"/>
                </a:highlight>
                <a:latin typeface="Google Sans"/>
              </a:rPr>
              <a:t>Dr. Charles Ford,</a:t>
            </a:r>
            <a:r>
              <a:rPr lang="en-US" sz="3200" dirty="0">
                <a:solidFill>
                  <a:srgbClr val="1F1F1F"/>
                </a:solidFill>
                <a:highlight>
                  <a:srgbClr val="FFFFFF"/>
                </a:highlight>
                <a:latin typeface="Google Sans"/>
              </a:rPr>
              <a:t> </a:t>
            </a:r>
            <a:r>
              <a:rPr lang="en-US" sz="3200" i="1" dirty="0">
                <a:solidFill>
                  <a:srgbClr val="1F1F1F"/>
                </a:solidFill>
                <a:highlight>
                  <a:srgbClr val="FFFFFF"/>
                </a:highlight>
                <a:latin typeface="Google Sans"/>
              </a:rPr>
              <a:t>Superintendent – Monmouth County Vocational School District</a:t>
            </a:r>
            <a:endParaRPr lang="en-US" sz="3200" b="1" i="1" dirty="0">
              <a:solidFill>
                <a:srgbClr val="000000"/>
              </a:solidFill>
              <a:effectLst/>
            </a:endParaRPr>
          </a:p>
          <a:p>
            <a:pPr defTabSz="457200" eaLnBrk="0" fontAlgn="base" hangingPunct="0">
              <a:spcBef>
                <a:spcPct val="0"/>
              </a:spcBef>
              <a:spcAft>
                <a:spcPct val="0"/>
              </a:spcAft>
              <a:defRPr/>
            </a:pPr>
            <a:endParaRPr lang="en-US" sz="3200" i="1"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107CE17A-182F-A598-7181-AD287274FB1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192400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693D-8212-087A-8F8A-051A8B13AFC4}"/>
              </a:ext>
            </a:extLst>
          </p:cNvPr>
          <p:cNvSpPr>
            <a:spLocks noGrp="1"/>
          </p:cNvSpPr>
          <p:nvPr>
            <p:ph type="title"/>
          </p:nvPr>
        </p:nvSpPr>
        <p:spPr/>
        <p:txBody>
          <a:bodyPr/>
          <a:lstStyle/>
          <a:p>
            <a:r>
              <a:rPr lang="en-US" dirty="0"/>
              <a:t>Types of boundaries</a:t>
            </a:r>
          </a:p>
        </p:txBody>
      </p:sp>
    </p:spTree>
    <p:extLst>
      <p:ext uri="{BB962C8B-B14F-4D97-AF65-F5344CB8AC3E}">
        <p14:creationId xmlns:p14="http://schemas.microsoft.com/office/powerpoint/2010/main" val="271650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92E7-D449-417D-E753-FC7BD902C8D7}"/>
              </a:ext>
            </a:extLst>
          </p:cNvPr>
          <p:cNvSpPr>
            <a:spLocks noGrp="1"/>
          </p:cNvSpPr>
          <p:nvPr>
            <p:ph type="title"/>
          </p:nvPr>
        </p:nvSpPr>
        <p:spPr/>
        <p:txBody>
          <a:bodyPr/>
          <a:lstStyle/>
          <a:p>
            <a:r>
              <a:rPr lang="en-US" dirty="0"/>
              <a:t>Physical Boundaries</a:t>
            </a:r>
          </a:p>
        </p:txBody>
      </p:sp>
      <p:sp>
        <p:nvSpPr>
          <p:cNvPr id="3" name="Content Placeholder 2">
            <a:extLst>
              <a:ext uri="{FF2B5EF4-FFF2-40B4-BE49-F238E27FC236}">
                <a16:creationId xmlns:a16="http://schemas.microsoft.com/office/drawing/2014/main" id="{EC6DB443-5413-6C65-27E8-8B6DF457A03A}"/>
              </a:ext>
            </a:extLst>
          </p:cNvPr>
          <p:cNvSpPr>
            <a:spLocks noGrp="1"/>
          </p:cNvSpPr>
          <p:nvPr>
            <p:ph idx="1"/>
          </p:nvPr>
        </p:nvSpPr>
        <p:spPr/>
        <p:txBody>
          <a:bodyPr>
            <a:normAutofit fontScale="92500" lnSpcReduction="20000"/>
          </a:bodyPr>
          <a:lstStyle/>
          <a:p>
            <a:r>
              <a:rPr lang="en-US" dirty="0"/>
              <a:t>Touching</a:t>
            </a:r>
          </a:p>
          <a:p>
            <a:r>
              <a:rPr lang="en-US" dirty="0"/>
              <a:t>Physical Proximity</a:t>
            </a:r>
          </a:p>
          <a:p>
            <a:r>
              <a:rPr lang="en-US" dirty="0"/>
              <a:t>Sound</a:t>
            </a:r>
          </a:p>
          <a:p>
            <a:r>
              <a:rPr lang="en-US" dirty="0"/>
              <a:t>Smell (e.g. allergies)</a:t>
            </a:r>
          </a:p>
          <a:p>
            <a:r>
              <a:rPr lang="en-US" dirty="0"/>
              <a:t>Visual</a:t>
            </a:r>
          </a:p>
          <a:p>
            <a:r>
              <a:rPr lang="en-US" dirty="0"/>
              <a:t>Sensory Limits/Overload</a:t>
            </a:r>
          </a:p>
          <a:p>
            <a:r>
              <a:rPr lang="en-US" dirty="0"/>
              <a:t>Prior History/Trauma</a:t>
            </a:r>
          </a:p>
          <a:p>
            <a:r>
              <a:rPr lang="en-US" dirty="0"/>
              <a:t>Closed Doors</a:t>
            </a:r>
          </a:p>
          <a:p>
            <a:r>
              <a:rPr lang="en-US" dirty="0"/>
              <a:t>Transporting</a:t>
            </a:r>
          </a:p>
        </p:txBody>
      </p:sp>
      <p:sp>
        <p:nvSpPr>
          <p:cNvPr id="4" name="Slide Number Placeholder 3">
            <a:extLst>
              <a:ext uri="{FF2B5EF4-FFF2-40B4-BE49-F238E27FC236}">
                <a16:creationId xmlns:a16="http://schemas.microsoft.com/office/drawing/2014/main" id="{F9694655-CBF5-274C-3061-37D2F9072B2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59466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3BE6-ECD5-DC6A-E631-EAC1F0F28464}"/>
              </a:ext>
            </a:extLst>
          </p:cNvPr>
          <p:cNvSpPr>
            <a:spLocks noGrp="1"/>
          </p:cNvSpPr>
          <p:nvPr>
            <p:ph type="title"/>
          </p:nvPr>
        </p:nvSpPr>
        <p:spPr/>
        <p:txBody>
          <a:bodyPr/>
          <a:lstStyle/>
          <a:p>
            <a:r>
              <a:rPr lang="en-US" dirty="0"/>
              <a:t>Virtual Boundaries</a:t>
            </a:r>
          </a:p>
        </p:txBody>
      </p:sp>
      <p:sp>
        <p:nvSpPr>
          <p:cNvPr id="3" name="Content Placeholder 2">
            <a:extLst>
              <a:ext uri="{FF2B5EF4-FFF2-40B4-BE49-F238E27FC236}">
                <a16:creationId xmlns:a16="http://schemas.microsoft.com/office/drawing/2014/main" id="{159C4DCE-1DC7-38DF-D9E1-8A1A99836992}"/>
              </a:ext>
            </a:extLst>
          </p:cNvPr>
          <p:cNvSpPr>
            <a:spLocks noGrp="1"/>
          </p:cNvSpPr>
          <p:nvPr>
            <p:ph idx="1"/>
          </p:nvPr>
        </p:nvSpPr>
        <p:spPr/>
        <p:txBody>
          <a:bodyPr>
            <a:normAutofit fontScale="92500" lnSpcReduction="20000"/>
          </a:bodyPr>
          <a:lstStyle/>
          <a:p>
            <a:r>
              <a:rPr lang="en-US" dirty="0"/>
              <a:t>Social Media</a:t>
            </a:r>
          </a:p>
          <a:p>
            <a:pPr lvl="1"/>
            <a:r>
              <a:rPr lang="en-US" dirty="0"/>
              <a:t>Privacy Settings</a:t>
            </a:r>
          </a:p>
          <a:p>
            <a:pPr lvl="1"/>
            <a:r>
              <a:rPr lang="en-US" dirty="0"/>
              <a:t>Identification with School/District</a:t>
            </a:r>
          </a:p>
          <a:p>
            <a:r>
              <a:rPr lang="en-US" dirty="0"/>
              <a:t>Electronic Communications</a:t>
            </a:r>
          </a:p>
          <a:p>
            <a:pPr lvl="1"/>
            <a:r>
              <a:rPr lang="en-US" dirty="0"/>
              <a:t>Push Out v. Two-Way</a:t>
            </a:r>
          </a:p>
          <a:p>
            <a:pPr lvl="1"/>
            <a:r>
              <a:rPr lang="en-US" dirty="0"/>
              <a:t>Transparency, Consent</a:t>
            </a:r>
          </a:p>
          <a:p>
            <a:r>
              <a:rPr lang="en-US" dirty="0"/>
              <a:t>Artificial Intelligence</a:t>
            </a:r>
          </a:p>
          <a:p>
            <a:pPr lvl="1"/>
            <a:r>
              <a:rPr lang="en-US" dirty="0"/>
              <a:t>Sharing Personally Identifiable Data</a:t>
            </a:r>
          </a:p>
          <a:p>
            <a:pPr lvl="1"/>
            <a:r>
              <a:rPr lang="en-US" dirty="0"/>
              <a:t>Using image, voice, video without permission</a:t>
            </a:r>
          </a:p>
          <a:p>
            <a:pPr lvl="1"/>
            <a:r>
              <a:rPr lang="en-US" dirty="0"/>
              <a:t>Creating new image, voice, video that appears authentic</a:t>
            </a:r>
          </a:p>
        </p:txBody>
      </p:sp>
      <p:sp>
        <p:nvSpPr>
          <p:cNvPr id="4" name="Slide Number Placeholder 3">
            <a:extLst>
              <a:ext uri="{FF2B5EF4-FFF2-40B4-BE49-F238E27FC236}">
                <a16:creationId xmlns:a16="http://schemas.microsoft.com/office/drawing/2014/main" id="{8CF234BC-9CA5-1293-2189-9CCB1BEBB5D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2556641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B5D6-5CDC-9628-4559-47E1471702A8}"/>
              </a:ext>
            </a:extLst>
          </p:cNvPr>
          <p:cNvSpPr>
            <a:spLocks noGrp="1"/>
          </p:cNvSpPr>
          <p:nvPr>
            <p:ph type="title"/>
          </p:nvPr>
        </p:nvSpPr>
        <p:spPr/>
        <p:txBody>
          <a:bodyPr/>
          <a:lstStyle/>
          <a:p>
            <a:r>
              <a:rPr lang="en-US" dirty="0"/>
              <a:t>Emotional/Intimacy Boundaries</a:t>
            </a:r>
          </a:p>
        </p:txBody>
      </p:sp>
      <p:sp>
        <p:nvSpPr>
          <p:cNvPr id="3" name="Content Placeholder 2">
            <a:extLst>
              <a:ext uri="{FF2B5EF4-FFF2-40B4-BE49-F238E27FC236}">
                <a16:creationId xmlns:a16="http://schemas.microsoft.com/office/drawing/2014/main" id="{899ABBEE-91B0-D2AE-14C1-4588F577534D}"/>
              </a:ext>
            </a:extLst>
          </p:cNvPr>
          <p:cNvSpPr>
            <a:spLocks noGrp="1"/>
          </p:cNvSpPr>
          <p:nvPr>
            <p:ph idx="1"/>
          </p:nvPr>
        </p:nvSpPr>
        <p:spPr/>
        <p:txBody>
          <a:bodyPr/>
          <a:lstStyle/>
          <a:p>
            <a:r>
              <a:rPr lang="en-US" dirty="0"/>
              <a:t>Sharing Personal History/Interests/Trauma</a:t>
            </a:r>
          </a:p>
          <a:p>
            <a:r>
              <a:rPr lang="en-US" dirty="0"/>
              <a:t>Asking others to share personal history/interests/trauma</a:t>
            </a:r>
          </a:p>
          <a:p>
            <a:r>
              <a:rPr lang="en-US" dirty="0"/>
              <a:t>Expressions of caring, support, love, anger, hate</a:t>
            </a:r>
          </a:p>
          <a:p>
            <a:r>
              <a:rPr lang="en-US" dirty="0"/>
              <a:t>Pursuing deeper emotional/intimacy connections</a:t>
            </a:r>
          </a:p>
        </p:txBody>
      </p:sp>
      <p:sp>
        <p:nvSpPr>
          <p:cNvPr id="4" name="Slide Number Placeholder 3">
            <a:extLst>
              <a:ext uri="{FF2B5EF4-FFF2-40B4-BE49-F238E27FC236}">
                <a16:creationId xmlns:a16="http://schemas.microsoft.com/office/drawing/2014/main" id="{F906C440-8E80-9295-10DA-D1766AB7C99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170733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A064-4DF4-9107-4220-EDDB577633EC}"/>
              </a:ext>
            </a:extLst>
          </p:cNvPr>
          <p:cNvSpPr>
            <a:spLocks noGrp="1"/>
          </p:cNvSpPr>
          <p:nvPr>
            <p:ph type="title"/>
          </p:nvPr>
        </p:nvSpPr>
        <p:spPr/>
        <p:txBody>
          <a:bodyPr/>
          <a:lstStyle/>
          <a:p>
            <a:r>
              <a:rPr lang="en-US" dirty="0"/>
              <a:t>Being </a:t>
            </a:r>
            <a:r>
              <a:rPr lang="en-US" dirty="0" err="1"/>
              <a:t>proACTIVE</a:t>
            </a:r>
            <a:endParaRPr lang="en-US" dirty="0"/>
          </a:p>
        </p:txBody>
      </p:sp>
    </p:spTree>
    <p:extLst>
      <p:ext uri="{BB962C8B-B14F-4D97-AF65-F5344CB8AC3E}">
        <p14:creationId xmlns:p14="http://schemas.microsoft.com/office/powerpoint/2010/main" val="3759675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a:t>
            </a:r>
          </a:p>
        </p:txBody>
      </p:sp>
      <p:sp>
        <p:nvSpPr>
          <p:cNvPr id="3" name="Content Placeholder 2"/>
          <p:cNvSpPr>
            <a:spLocks noGrp="1"/>
          </p:cNvSpPr>
          <p:nvPr>
            <p:ph idx="1"/>
          </p:nvPr>
        </p:nvSpPr>
        <p:spPr/>
        <p:txBody>
          <a:bodyPr/>
          <a:lstStyle/>
          <a:p>
            <a:pPr marL="457200" lvl="1" indent="0">
              <a:buNone/>
            </a:pPr>
            <a:r>
              <a:rPr lang="en-US" sz="4400" b="1" i="1" dirty="0"/>
              <a:t>Would I be doing this if the student’s family or my colleagues were standing next to me?</a:t>
            </a:r>
          </a:p>
          <a:p>
            <a:endParaRPr lang="en-US" dirty="0"/>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25</a:t>
            </a:fld>
            <a:endParaRPr lang="en-US" dirty="0"/>
          </a:p>
        </p:txBody>
      </p:sp>
    </p:spTree>
    <p:extLst>
      <p:ext uri="{BB962C8B-B14F-4D97-AF65-F5344CB8AC3E}">
        <p14:creationId xmlns:p14="http://schemas.microsoft.com/office/powerpoint/2010/main" val="55773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70" y="185573"/>
            <a:ext cx="8222530" cy="1143000"/>
          </a:xfrm>
        </p:spPr>
        <p:txBody>
          <a:bodyPr>
            <a:normAutofit/>
          </a:bodyPr>
          <a:lstStyle/>
          <a:p>
            <a:pPr algn="l"/>
            <a:r>
              <a:rPr lang="en-US" sz="30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HVRSD Staff and Student Interaction Guidelines</a:t>
            </a:r>
          </a:p>
        </p:txBody>
      </p:sp>
      <p:sp>
        <p:nvSpPr>
          <p:cNvPr id="3" name="Content Placeholder 2"/>
          <p:cNvSpPr>
            <a:spLocks noGrp="1"/>
          </p:cNvSpPr>
          <p:nvPr>
            <p:ph idx="1"/>
          </p:nvPr>
        </p:nvSpPr>
        <p:spPr>
          <a:xfrm>
            <a:off x="533400" y="1464788"/>
            <a:ext cx="8153400" cy="4525963"/>
          </a:xfrm>
        </p:spPr>
        <p:txBody>
          <a:bodyPr>
            <a:normAutofit/>
          </a:bodyPr>
          <a:lstStyle/>
          <a:p>
            <a:r>
              <a:rPr lang="en-US" sz="2200" dirty="0"/>
              <a:t>See R3281/4281 Inappropriate Support/Teaching Staff Conduct</a:t>
            </a:r>
          </a:p>
          <a:p>
            <a:r>
              <a:rPr lang="en-US" sz="2200" dirty="0"/>
              <a:t>See HVRSD Staff and Student Interaction Guidelines</a:t>
            </a:r>
          </a:p>
          <a:p>
            <a:r>
              <a:rPr lang="en-US" sz="2200" dirty="0"/>
              <a:t>Creating school-wide culture - students and staff understand responsibility to report without fearing retaliation</a:t>
            </a:r>
          </a:p>
          <a:p>
            <a:r>
              <a:rPr lang="en-US" sz="2200" dirty="0"/>
              <a:t>General rule: when meeting alone, meet in public or visible place</a:t>
            </a:r>
          </a:p>
          <a:p>
            <a:r>
              <a:rPr lang="en-US" sz="2200" dirty="0"/>
              <a:t>Avoid situations which could prompt suspicion.</a:t>
            </a:r>
          </a:p>
        </p:txBody>
      </p:sp>
      <p:sp>
        <p:nvSpPr>
          <p:cNvPr id="7" name="Slide Number Placeholder 4"/>
          <p:cNvSpPr txBox="1">
            <a:spLocks/>
          </p:cNvSpPr>
          <p:nvPr/>
        </p:nvSpPr>
        <p:spPr>
          <a:xfrm>
            <a:off x="8458200" y="6356349"/>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E7BCA6D-F268-4C6D-80B2-8955B6027DF8}" type="slidenum">
              <a:rPr lang="ar-SA" altLang="en-US" sz="1200" smtClean="0">
                <a:solidFill>
                  <a:schemeClr val="bg1"/>
                </a:solidFill>
              </a:rPr>
              <a:pPr/>
              <a:t>26</a:t>
            </a:fld>
            <a:endParaRPr lang="en-US" altLang="en-US" sz="1200" dirty="0">
              <a:solidFill>
                <a:schemeClr val="bg1"/>
              </a:solidFill>
            </a:endParaRPr>
          </a:p>
        </p:txBody>
      </p:sp>
      <p:pic>
        <p:nvPicPr>
          <p:cNvPr id="1026" name="Picture 2" descr="Image result for hvr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492" y="3917504"/>
            <a:ext cx="2951415" cy="295141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26</a:t>
            </a:fld>
            <a:endParaRPr lang="en-US" dirty="0"/>
          </a:p>
        </p:txBody>
      </p:sp>
    </p:spTree>
    <p:extLst>
      <p:ext uri="{BB962C8B-B14F-4D97-AF65-F5344CB8AC3E}">
        <p14:creationId xmlns:p14="http://schemas.microsoft.com/office/powerpoint/2010/main" val="419663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oundari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97649" y="2011649"/>
            <a:ext cx="6858000" cy="2834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47562"/>
            <a:ext cx="8229600" cy="1143000"/>
          </a:xfrm>
        </p:spPr>
        <p:txBody>
          <a:bodyPr>
            <a:normAutofit/>
          </a:bodyPr>
          <a:lstStyle/>
          <a:p>
            <a:r>
              <a:rPr lang="en-US" sz="30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Boundaries – Unacceptable Behaviors</a:t>
            </a:r>
            <a:r>
              <a:rPr lang="en-US" sz="3000" b="1" u="none"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89498" y="902866"/>
            <a:ext cx="6019800" cy="5052268"/>
          </a:xfrm>
        </p:spPr>
        <p:txBody>
          <a:bodyPr>
            <a:normAutofit lnSpcReduction="10000"/>
          </a:bodyPr>
          <a:lstStyle/>
          <a:p>
            <a:pPr marL="0" indent="0">
              <a:buNone/>
            </a:pPr>
            <a:r>
              <a:rPr lang="en-US" sz="2200" dirty="0"/>
              <a:t>Violation of District policies:</a:t>
            </a:r>
            <a:br>
              <a:rPr lang="en-US" sz="2200" dirty="0"/>
            </a:br>
            <a:endParaRPr lang="en-US" sz="2200" dirty="0"/>
          </a:p>
          <a:p>
            <a:r>
              <a:rPr lang="en-US" sz="2200" dirty="0"/>
              <a:t>Giving gifts – personal, intimate nature</a:t>
            </a:r>
            <a:br>
              <a:rPr lang="en-US" sz="2200" dirty="0"/>
            </a:br>
            <a:endParaRPr lang="en-US" sz="2200" dirty="0"/>
          </a:p>
          <a:p>
            <a:r>
              <a:rPr lang="en-US" sz="2200" dirty="0"/>
              <a:t>Unnecessary physical contact</a:t>
            </a:r>
            <a:br>
              <a:rPr lang="en-US" sz="2200" dirty="0"/>
            </a:br>
            <a:endParaRPr lang="en-US" sz="2200" dirty="0"/>
          </a:p>
          <a:p>
            <a:r>
              <a:rPr lang="en-US" sz="2200" dirty="0"/>
              <a:t>Being alone off campus without permission</a:t>
            </a:r>
            <a:br>
              <a:rPr lang="en-US" sz="2200" dirty="0"/>
            </a:br>
            <a:endParaRPr lang="en-US" sz="2200" dirty="0"/>
          </a:p>
          <a:p>
            <a:r>
              <a:rPr lang="en-US" sz="2200" dirty="0"/>
              <a:t>Making sexual comments, jokes, stories, etc.</a:t>
            </a:r>
            <a:br>
              <a:rPr lang="en-US" sz="2200" dirty="0"/>
            </a:br>
            <a:endParaRPr lang="en-US" sz="2200" dirty="0"/>
          </a:p>
          <a:p>
            <a:r>
              <a:rPr lang="en-US" sz="2200" dirty="0"/>
              <a:t>Seeking emotional involvement for employee’s benefit</a:t>
            </a:r>
            <a:br>
              <a:rPr lang="en-US" sz="2200" dirty="0"/>
            </a:br>
            <a:endParaRPr lang="en-US" sz="2200" dirty="0"/>
          </a:p>
          <a:p>
            <a:r>
              <a:rPr lang="en-US" sz="2200" dirty="0"/>
              <a:t>Being alone in a car with one child; giving student a ride to or from school activities</a:t>
            </a:r>
          </a:p>
        </p:txBody>
      </p:sp>
      <p:sp>
        <p:nvSpPr>
          <p:cNvPr id="7" name="Slide Number Placeholder 4"/>
          <p:cNvSpPr txBox="1">
            <a:spLocks/>
          </p:cNvSpPr>
          <p:nvPr/>
        </p:nvSpPr>
        <p:spPr>
          <a:xfrm>
            <a:off x="8458200" y="6356349"/>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E7BCA6D-F268-4C6D-80B2-8955B6027DF8}" type="slidenum">
              <a:rPr lang="ar-SA" altLang="en-US" sz="1200" smtClean="0">
                <a:solidFill>
                  <a:schemeClr val="bg1"/>
                </a:solidFill>
              </a:rPr>
              <a:pPr/>
              <a:t>27</a:t>
            </a:fld>
            <a:endParaRPr lang="en-US" altLang="en-US" sz="1200" dirty="0">
              <a:solidFill>
                <a:schemeClr val="bg1"/>
              </a:solidFill>
            </a:endParaRP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27</a:t>
            </a:fld>
            <a:endParaRPr lang="en-US" dirty="0"/>
          </a:p>
        </p:txBody>
      </p:sp>
    </p:spTree>
    <p:extLst>
      <p:ext uri="{BB962C8B-B14F-4D97-AF65-F5344CB8AC3E}">
        <p14:creationId xmlns:p14="http://schemas.microsoft.com/office/powerpoint/2010/main" val="3949745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179"/>
            <a:ext cx="8229600" cy="1143000"/>
          </a:xfrm>
        </p:spPr>
        <p:txBody>
          <a:bodyPr>
            <a:normAutofit/>
          </a:bodyPr>
          <a:lstStyle/>
          <a:p>
            <a:r>
              <a:rPr lang="en-US" sz="30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Boundaries – Unacceptable Behaviors:</a:t>
            </a:r>
          </a:p>
        </p:txBody>
      </p:sp>
      <p:sp>
        <p:nvSpPr>
          <p:cNvPr id="3" name="Content Placeholder 2"/>
          <p:cNvSpPr>
            <a:spLocks noGrp="1"/>
          </p:cNvSpPr>
          <p:nvPr>
            <p:ph idx="1"/>
          </p:nvPr>
        </p:nvSpPr>
        <p:spPr>
          <a:xfrm>
            <a:off x="3618092" y="1295400"/>
            <a:ext cx="5486400" cy="4876800"/>
          </a:xfrm>
        </p:spPr>
        <p:txBody>
          <a:bodyPr>
            <a:normAutofit fontScale="92500" lnSpcReduction="20000"/>
          </a:bodyPr>
          <a:lstStyle/>
          <a:p>
            <a:r>
              <a:rPr lang="en-US" sz="2400" dirty="0">
                <a:latin typeface="Arial" panose="020B0604020202020204" pitchFamily="34" charset="0"/>
                <a:cs typeface="Arial" panose="020B0604020202020204" pitchFamily="34" charset="0"/>
              </a:rPr>
              <a:t>Being alone at school with door and window blinds closed</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Inappropriate use of social media</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Excessive attention to one student</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Personal communications not related to school</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Failing to keep admin informed with issues involving student welfare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Using profanity or inappropriate language</a:t>
            </a:r>
          </a:p>
        </p:txBody>
      </p:sp>
      <p:sp>
        <p:nvSpPr>
          <p:cNvPr id="7" name="Slide Number Placeholder 4"/>
          <p:cNvSpPr txBox="1">
            <a:spLocks/>
          </p:cNvSpPr>
          <p:nvPr/>
        </p:nvSpPr>
        <p:spPr>
          <a:xfrm>
            <a:off x="8458200" y="6356349"/>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E7BCA6D-F268-4C6D-80B2-8955B6027DF8}" type="slidenum">
              <a:rPr lang="ar-SA" altLang="en-US" sz="1200" smtClean="0">
                <a:solidFill>
                  <a:schemeClr val="bg1"/>
                </a:solidFill>
              </a:rPr>
              <a:pPr/>
              <a:t>28</a:t>
            </a:fld>
            <a:endParaRPr lang="en-US" altLang="en-US" sz="1200" dirty="0">
              <a:solidFill>
                <a:schemeClr val="bg1"/>
              </a:solidFill>
            </a:endParaRPr>
          </a:p>
        </p:txBody>
      </p:sp>
      <p:pic>
        <p:nvPicPr>
          <p:cNvPr id="4098" name="Picture 2" descr="Image result for violation of polici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3618092"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28</a:t>
            </a:fld>
            <a:endParaRPr lang="en-US" dirty="0"/>
          </a:p>
        </p:txBody>
      </p:sp>
    </p:spTree>
    <p:extLst>
      <p:ext uri="{BB962C8B-B14F-4D97-AF65-F5344CB8AC3E}">
        <p14:creationId xmlns:p14="http://schemas.microsoft.com/office/powerpoint/2010/main" val="2671299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8229600" cy="1143000"/>
          </a:xfrm>
        </p:spPr>
        <p:txBody>
          <a:bodyPr>
            <a:normAutofit/>
          </a:bodyPr>
          <a:lstStyle/>
          <a:p>
            <a:r>
              <a:rPr lang="en-US" sz="30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Regulations</a:t>
            </a:r>
          </a:p>
        </p:txBody>
      </p:sp>
      <p:sp>
        <p:nvSpPr>
          <p:cNvPr id="3" name="Content Placeholder 2"/>
          <p:cNvSpPr>
            <a:spLocks noGrp="1"/>
          </p:cNvSpPr>
          <p:nvPr>
            <p:ph idx="1"/>
          </p:nvPr>
        </p:nvSpPr>
        <p:spPr>
          <a:xfrm>
            <a:off x="811861" y="1273968"/>
            <a:ext cx="7956615" cy="4525963"/>
          </a:xfrm>
        </p:spPr>
        <p:txBody>
          <a:bodyPr>
            <a:normAutofit/>
          </a:bodyPr>
          <a:lstStyle/>
          <a:p>
            <a:r>
              <a:rPr lang="en-US" sz="2200" dirty="0">
                <a:latin typeface="Arial" panose="020B0604020202020204" pitchFamily="34" charset="0"/>
                <a:cs typeface="Arial" panose="020B0604020202020204" pitchFamily="34" charset="0"/>
              </a:rPr>
              <a:t>Definitions</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Reporting Procedures – Boundaries or Suspected Abuse</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Investigations – Preliminary and Full</a:t>
            </a:r>
          </a:p>
        </p:txBody>
      </p:sp>
      <p:sp>
        <p:nvSpPr>
          <p:cNvPr id="8" name="Slide Number Placeholder 4"/>
          <p:cNvSpPr txBox="1">
            <a:spLocks/>
          </p:cNvSpPr>
          <p:nvPr/>
        </p:nvSpPr>
        <p:spPr>
          <a:xfrm>
            <a:off x="8458200" y="6356349"/>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E7BCA6D-F268-4C6D-80B2-8955B6027DF8}" type="slidenum">
              <a:rPr lang="ar-SA" altLang="en-US" sz="1200" smtClean="0">
                <a:solidFill>
                  <a:schemeClr val="bg1"/>
                </a:solidFill>
              </a:rPr>
              <a:pPr/>
              <a:t>29</a:t>
            </a:fld>
            <a:endParaRPr lang="en-US" altLang="en-US" sz="1200" dirty="0">
              <a:solidFill>
                <a:schemeClr val="bg1"/>
              </a:solidFill>
            </a:endParaRPr>
          </a:p>
        </p:txBody>
      </p:sp>
      <p:pic>
        <p:nvPicPr>
          <p:cNvPr id="5122" name="Picture 2" descr="Image result for regulation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810000"/>
            <a:ext cx="5008339" cy="28202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29</a:t>
            </a:fld>
            <a:endParaRPr lang="en-US" dirty="0"/>
          </a:p>
        </p:txBody>
      </p:sp>
    </p:spTree>
    <p:extLst>
      <p:ext uri="{BB962C8B-B14F-4D97-AF65-F5344CB8AC3E}">
        <p14:creationId xmlns:p14="http://schemas.microsoft.com/office/powerpoint/2010/main" val="153397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2345-D975-138B-5AB5-20998264DB42}"/>
              </a:ext>
            </a:extLst>
          </p:cNvPr>
          <p:cNvSpPr>
            <a:spLocks noGrp="1"/>
          </p:cNvSpPr>
          <p:nvPr>
            <p:ph type="title"/>
          </p:nvPr>
        </p:nvSpPr>
        <p:spPr/>
        <p:txBody>
          <a:bodyPr/>
          <a:lstStyle/>
          <a:p>
            <a:r>
              <a:rPr lang="en-US" dirty="0"/>
              <a:t>Great Partnership</a:t>
            </a:r>
          </a:p>
        </p:txBody>
      </p:sp>
      <p:sp>
        <p:nvSpPr>
          <p:cNvPr id="3" name="Content Placeholder 2">
            <a:extLst>
              <a:ext uri="{FF2B5EF4-FFF2-40B4-BE49-F238E27FC236}">
                <a16:creationId xmlns:a16="http://schemas.microsoft.com/office/drawing/2014/main" id="{15EF4CED-2692-0342-6522-221D83DBE340}"/>
              </a:ext>
            </a:extLst>
          </p:cNvPr>
          <p:cNvSpPr>
            <a:spLocks noGrp="1"/>
          </p:cNvSpPr>
          <p:nvPr>
            <p:ph idx="1"/>
          </p:nvPr>
        </p:nvSpPr>
        <p:spPr/>
        <p:txBody>
          <a:bodyPr/>
          <a:lstStyle/>
          <a:p>
            <a:r>
              <a:rPr lang="en-US" dirty="0"/>
              <a:t>LEGAL ONE partnership with Arthur J. Gallagher, Alliant, New Jersey Schools Insurance Group</a:t>
            </a:r>
          </a:p>
          <a:p>
            <a:pPr marL="0" indent="0">
              <a:buNone/>
            </a:pPr>
            <a:endParaRPr lang="en-US" dirty="0"/>
          </a:p>
          <a:p>
            <a:r>
              <a:rPr lang="en-US" dirty="0"/>
              <a:t>Upcoming training and podcasts</a:t>
            </a:r>
          </a:p>
          <a:p>
            <a:endParaRPr lang="en-US" dirty="0"/>
          </a:p>
          <a:p>
            <a:r>
              <a:rPr lang="en-US" dirty="0"/>
              <a:t>School Law Central</a:t>
            </a:r>
          </a:p>
        </p:txBody>
      </p:sp>
      <p:sp>
        <p:nvSpPr>
          <p:cNvPr id="4" name="Slide Number Placeholder 3">
            <a:extLst>
              <a:ext uri="{FF2B5EF4-FFF2-40B4-BE49-F238E27FC236}">
                <a16:creationId xmlns:a16="http://schemas.microsoft.com/office/drawing/2014/main" id="{B2BBF414-BDF1-D956-D737-45790F88C44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804320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Needs Children</a:t>
            </a:r>
          </a:p>
        </p:txBody>
      </p:sp>
      <p:sp>
        <p:nvSpPr>
          <p:cNvPr id="3" name="Content Placeholder 2"/>
          <p:cNvSpPr>
            <a:spLocks noGrp="1"/>
          </p:cNvSpPr>
          <p:nvPr>
            <p:ph idx="1"/>
          </p:nvPr>
        </p:nvSpPr>
        <p:spPr/>
        <p:txBody>
          <a:bodyPr/>
          <a:lstStyle/>
          <a:p>
            <a:r>
              <a:rPr lang="en-US" dirty="0"/>
              <a:t>Staff members who work with special needs and/or very young students are often required to use various forms of physical guidance and prompting with a student in order to teacher them and/or help them perform specific tasks such as self-care and self-help responses, academic tasks, social skills, gross and fine motor skills.  </a:t>
            </a: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30</a:t>
            </a:fld>
            <a:endParaRPr lang="en-US" dirty="0"/>
          </a:p>
        </p:txBody>
      </p:sp>
    </p:spTree>
    <p:extLst>
      <p:ext uri="{BB962C8B-B14F-4D97-AF65-F5344CB8AC3E}">
        <p14:creationId xmlns:p14="http://schemas.microsoft.com/office/powerpoint/2010/main" val="2647644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Needs Children (cont’d)</a:t>
            </a:r>
          </a:p>
        </p:txBody>
      </p:sp>
      <p:sp>
        <p:nvSpPr>
          <p:cNvPr id="3" name="Content Placeholder 2"/>
          <p:cNvSpPr>
            <a:spLocks noGrp="1"/>
          </p:cNvSpPr>
          <p:nvPr>
            <p:ph idx="1"/>
          </p:nvPr>
        </p:nvSpPr>
        <p:spPr/>
        <p:txBody>
          <a:bodyPr/>
          <a:lstStyle/>
          <a:p>
            <a:r>
              <a:rPr lang="en-US" dirty="0"/>
              <a:t>These staff members are trained to provide physical prompting as part of evidence-based procedures for teaching skills to acquisition.</a:t>
            </a:r>
          </a:p>
          <a:p>
            <a:r>
              <a:rPr lang="en-US" dirty="0"/>
              <a:t>The use of these prompts is expected to decrease over time as students gain a greater sense of independence.</a:t>
            </a: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31</a:t>
            </a:fld>
            <a:endParaRPr lang="en-US" dirty="0"/>
          </a:p>
        </p:txBody>
      </p:sp>
    </p:spTree>
    <p:extLst>
      <p:ext uri="{BB962C8B-B14F-4D97-AF65-F5344CB8AC3E}">
        <p14:creationId xmlns:p14="http://schemas.microsoft.com/office/powerpoint/2010/main" val="110176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Young Children</a:t>
            </a:r>
          </a:p>
        </p:txBody>
      </p:sp>
      <p:sp>
        <p:nvSpPr>
          <p:cNvPr id="3" name="Content Placeholder 2"/>
          <p:cNvSpPr>
            <a:spLocks noGrp="1"/>
          </p:cNvSpPr>
          <p:nvPr>
            <p:ph idx="1"/>
          </p:nvPr>
        </p:nvSpPr>
        <p:spPr/>
        <p:txBody>
          <a:bodyPr>
            <a:normAutofit fontScale="85000" lnSpcReduction="10000"/>
          </a:bodyPr>
          <a:lstStyle/>
          <a:p>
            <a:r>
              <a:rPr lang="en-US" dirty="0"/>
              <a:t>Age, development and context should be understood in terms of when or how physical contact may or may not be appropriate.  For example, with very young children, physical contact in the form of </a:t>
            </a:r>
          </a:p>
          <a:p>
            <a:pPr lvl="1"/>
            <a:r>
              <a:rPr lang="en-US" dirty="0"/>
              <a:t>hugs, </a:t>
            </a:r>
          </a:p>
          <a:p>
            <a:pPr lvl="1"/>
            <a:r>
              <a:rPr lang="en-US" dirty="0"/>
              <a:t>pats on the back or shoulder, and </a:t>
            </a:r>
          </a:p>
          <a:p>
            <a:pPr lvl="1"/>
            <a:r>
              <a:rPr lang="en-US" dirty="0"/>
              <a:t>holding hands while walking are common and appropriate interactions. </a:t>
            </a:r>
          </a:p>
          <a:p>
            <a:r>
              <a:rPr lang="en-US" dirty="0"/>
              <a:t>Such interactions are not appropriate with developmentally older students and should not occur.</a:t>
            </a: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32</a:t>
            </a:fld>
            <a:endParaRPr lang="en-US" dirty="0"/>
          </a:p>
        </p:txBody>
      </p:sp>
    </p:spTree>
    <p:extLst>
      <p:ext uri="{BB962C8B-B14F-4D97-AF65-F5344CB8AC3E}">
        <p14:creationId xmlns:p14="http://schemas.microsoft.com/office/powerpoint/2010/main" val="2688691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Examples of </a:t>
            </a:r>
            <a:br>
              <a:rPr lang="en-US" dirty="0"/>
            </a:br>
            <a:r>
              <a:rPr lang="en-US" dirty="0"/>
              <a:t>Appropriate Contact</a:t>
            </a:r>
          </a:p>
        </p:txBody>
      </p:sp>
      <p:sp>
        <p:nvSpPr>
          <p:cNvPr id="3" name="Content Placeholder 2"/>
          <p:cNvSpPr>
            <a:spLocks noGrp="1"/>
          </p:cNvSpPr>
          <p:nvPr>
            <p:ph idx="1"/>
          </p:nvPr>
        </p:nvSpPr>
        <p:spPr/>
        <p:txBody>
          <a:bodyPr/>
          <a:lstStyle/>
          <a:p>
            <a:r>
              <a:rPr lang="en-US" dirty="0"/>
              <a:t>Skill development in areas such as:</a:t>
            </a:r>
          </a:p>
          <a:p>
            <a:pPr lvl="1"/>
            <a:r>
              <a:rPr lang="en-US" dirty="0"/>
              <a:t>Sports</a:t>
            </a:r>
          </a:p>
          <a:p>
            <a:pPr lvl="1"/>
            <a:r>
              <a:rPr lang="en-US" dirty="0"/>
              <a:t>Instrumental Music</a:t>
            </a:r>
          </a:p>
          <a:p>
            <a:pPr lvl="1"/>
            <a:r>
              <a:rPr lang="en-US" dirty="0"/>
              <a:t>Art</a:t>
            </a:r>
          </a:p>
          <a:p>
            <a:pPr lvl="1"/>
            <a:r>
              <a:rPr lang="en-US" dirty="0"/>
              <a:t>Dance</a:t>
            </a: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33</a:t>
            </a:fld>
            <a:endParaRPr lang="en-US" dirty="0"/>
          </a:p>
        </p:txBody>
      </p:sp>
    </p:spTree>
    <p:extLst>
      <p:ext uri="{BB962C8B-B14F-4D97-AF65-F5344CB8AC3E}">
        <p14:creationId xmlns:p14="http://schemas.microsoft.com/office/powerpoint/2010/main" val="376606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Relationships</a:t>
            </a:r>
          </a:p>
        </p:txBody>
      </p:sp>
      <p:sp>
        <p:nvSpPr>
          <p:cNvPr id="3" name="Content Placeholder 2"/>
          <p:cNvSpPr>
            <a:spLocks noGrp="1"/>
          </p:cNvSpPr>
          <p:nvPr>
            <p:ph idx="1"/>
          </p:nvPr>
        </p:nvSpPr>
        <p:spPr/>
        <p:txBody>
          <a:bodyPr/>
          <a:lstStyle/>
          <a:p>
            <a:r>
              <a:rPr lang="en-US" dirty="0"/>
              <a:t>“Inappropriate conduct” includes … a request by a school staff member to a student to enter into a social relationship outside the school staff/student relationship.</a:t>
            </a: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34</a:t>
            </a:fld>
            <a:endParaRPr lang="en-US" dirty="0"/>
          </a:p>
        </p:txBody>
      </p:sp>
    </p:spTree>
    <p:extLst>
      <p:ext uri="{BB962C8B-B14F-4D97-AF65-F5344CB8AC3E}">
        <p14:creationId xmlns:p14="http://schemas.microsoft.com/office/powerpoint/2010/main" val="292577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81B8-6A5C-A06F-933C-1377DD2C1A28}"/>
              </a:ext>
            </a:extLst>
          </p:cNvPr>
          <p:cNvSpPr>
            <a:spLocks noGrp="1"/>
          </p:cNvSpPr>
          <p:nvPr>
            <p:ph type="title"/>
          </p:nvPr>
        </p:nvSpPr>
        <p:spPr/>
        <p:txBody>
          <a:bodyPr/>
          <a:lstStyle/>
          <a:p>
            <a:r>
              <a:rPr lang="en-US" dirty="0"/>
              <a:t>Applicable law/policies</a:t>
            </a:r>
          </a:p>
        </p:txBody>
      </p:sp>
    </p:spTree>
    <p:extLst>
      <p:ext uri="{BB962C8B-B14F-4D97-AF65-F5344CB8AC3E}">
        <p14:creationId xmlns:p14="http://schemas.microsoft.com/office/powerpoint/2010/main" val="2112251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CA84-2D14-07C9-97EC-6586E93F8198}"/>
              </a:ext>
            </a:extLst>
          </p:cNvPr>
          <p:cNvSpPr>
            <a:spLocks noGrp="1"/>
          </p:cNvSpPr>
          <p:nvPr>
            <p:ph type="title"/>
          </p:nvPr>
        </p:nvSpPr>
        <p:spPr/>
        <p:txBody>
          <a:bodyPr/>
          <a:lstStyle/>
          <a:p>
            <a:r>
              <a:rPr lang="en-US" dirty="0"/>
              <a:t>Student Information/Interactions</a:t>
            </a:r>
          </a:p>
        </p:txBody>
      </p:sp>
      <p:sp>
        <p:nvSpPr>
          <p:cNvPr id="3" name="Content Placeholder 2">
            <a:extLst>
              <a:ext uri="{FF2B5EF4-FFF2-40B4-BE49-F238E27FC236}">
                <a16:creationId xmlns:a16="http://schemas.microsoft.com/office/drawing/2014/main" id="{DFC605E4-B5DF-327B-3746-A361A6B58D7E}"/>
              </a:ext>
            </a:extLst>
          </p:cNvPr>
          <p:cNvSpPr>
            <a:spLocks noGrp="1"/>
          </p:cNvSpPr>
          <p:nvPr>
            <p:ph idx="1"/>
          </p:nvPr>
        </p:nvSpPr>
        <p:spPr/>
        <p:txBody>
          <a:bodyPr>
            <a:normAutofit fontScale="92500" lnSpcReduction="20000"/>
          </a:bodyPr>
          <a:lstStyle/>
          <a:p>
            <a:r>
              <a:rPr lang="en-US" dirty="0"/>
              <a:t>FERPA</a:t>
            </a:r>
          </a:p>
          <a:p>
            <a:r>
              <a:rPr lang="en-US" dirty="0"/>
              <a:t>HIPAA</a:t>
            </a:r>
          </a:p>
          <a:p>
            <a:r>
              <a:rPr lang="en-US" dirty="0"/>
              <a:t>Anti-Bullying Bill of Rights</a:t>
            </a:r>
          </a:p>
          <a:p>
            <a:r>
              <a:rPr lang="en-US" dirty="0"/>
              <a:t>Dating Violence Law</a:t>
            </a:r>
          </a:p>
          <a:p>
            <a:r>
              <a:rPr lang="en-US" dirty="0"/>
              <a:t>Title IX</a:t>
            </a:r>
          </a:p>
          <a:p>
            <a:r>
              <a:rPr lang="en-US" dirty="0"/>
              <a:t>NJ Law Against Discrimination/Other Anti-Discrimination Laws</a:t>
            </a:r>
          </a:p>
          <a:p>
            <a:r>
              <a:rPr lang="en-US" dirty="0"/>
              <a:t>Code of Student Conduct/Board Policies</a:t>
            </a:r>
          </a:p>
          <a:p>
            <a:r>
              <a:rPr lang="en-US" dirty="0"/>
              <a:t>Curriculum</a:t>
            </a:r>
          </a:p>
          <a:p>
            <a:r>
              <a:rPr lang="en-US" dirty="0"/>
              <a:t>Constitutional/Statutory Due Process Protections</a:t>
            </a:r>
          </a:p>
          <a:p>
            <a:endParaRPr lang="en-US" dirty="0"/>
          </a:p>
        </p:txBody>
      </p:sp>
      <p:sp>
        <p:nvSpPr>
          <p:cNvPr id="4" name="Slide Number Placeholder 3">
            <a:extLst>
              <a:ext uri="{FF2B5EF4-FFF2-40B4-BE49-F238E27FC236}">
                <a16:creationId xmlns:a16="http://schemas.microsoft.com/office/drawing/2014/main" id="{B4E47730-4DCB-3DAD-BB85-D1174E1C9DD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2487455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0E01-8452-2369-15F1-018E2D60184B}"/>
              </a:ext>
            </a:extLst>
          </p:cNvPr>
          <p:cNvSpPr>
            <a:spLocks noGrp="1"/>
          </p:cNvSpPr>
          <p:nvPr>
            <p:ph type="title"/>
          </p:nvPr>
        </p:nvSpPr>
        <p:spPr/>
        <p:txBody>
          <a:bodyPr/>
          <a:lstStyle/>
          <a:p>
            <a:r>
              <a:rPr lang="en-US" dirty="0"/>
              <a:t>Staff Interactions/Information</a:t>
            </a:r>
          </a:p>
        </p:txBody>
      </p:sp>
      <p:sp>
        <p:nvSpPr>
          <p:cNvPr id="3" name="Content Placeholder 2">
            <a:extLst>
              <a:ext uri="{FF2B5EF4-FFF2-40B4-BE49-F238E27FC236}">
                <a16:creationId xmlns:a16="http://schemas.microsoft.com/office/drawing/2014/main" id="{BD21FCE0-8164-9D97-C66F-CE5EE4689A07}"/>
              </a:ext>
            </a:extLst>
          </p:cNvPr>
          <p:cNvSpPr>
            <a:spLocks noGrp="1"/>
          </p:cNvSpPr>
          <p:nvPr>
            <p:ph idx="1"/>
          </p:nvPr>
        </p:nvSpPr>
        <p:spPr/>
        <p:txBody>
          <a:bodyPr>
            <a:normAutofit lnSpcReduction="10000"/>
          </a:bodyPr>
          <a:lstStyle/>
          <a:p>
            <a:r>
              <a:rPr lang="en-US" dirty="0"/>
              <a:t>Open Public Records Act</a:t>
            </a:r>
          </a:p>
          <a:p>
            <a:r>
              <a:rPr lang="en-US" dirty="0"/>
              <a:t>Open Public Meetings Act</a:t>
            </a:r>
          </a:p>
          <a:p>
            <a:r>
              <a:rPr lang="en-US" dirty="0"/>
              <a:t>PERC Law/Collective Bargaining Agreement</a:t>
            </a:r>
          </a:p>
          <a:p>
            <a:r>
              <a:rPr lang="en-US" dirty="0"/>
              <a:t>Affirmative Action/Anti-Discrimination Law</a:t>
            </a:r>
          </a:p>
          <a:p>
            <a:r>
              <a:rPr lang="en-US" dirty="0"/>
              <a:t>Healthy Workplace Environment</a:t>
            </a:r>
          </a:p>
          <a:p>
            <a:r>
              <a:rPr lang="en-US" dirty="0"/>
              <a:t>TEACHNJ</a:t>
            </a:r>
          </a:p>
          <a:p>
            <a:r>
              <a:rPr lang="en-US" dirty="0"/>
              <a:t>Progressive Supervision</a:t>
            </a:r>
          </a:p>
          <a:p>
            <a:r>
              <a:rPr lang="en-US" dirty="0"/>
              <a:t>Staff Professional Development</a:t>
            </a:r>
          </a:p>
          <a:p>
            <a:endParaRPr lang="en-US" dirty="0"/>
          </a:p>
        </p:txBody>
      </p:sp>
      <p:sp>
        <p:nvSpPr>
          <p:cNvPr id="4" name="Slide Number Placeholder 3">
            <a:extLst>
              <a:ext uri="{FF2B5EF4-FFF2-40B4-BE49-F238E27FC236}">
                <a16:creationId xmlns:a16="http://schemas.microsoft.com/office/drawing/2014/main" id="{63CF8D6F-D52E-724C-EDD9-95CB4ACF138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3130642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F8EB-1B58-2087-6132-D9A1429A6E31}"/>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F96431C0-7602-9C8C-AE5A-957E8C46631F}"/>
              </a:ext>
            </a:extLst>
          </p:cNvPr>
          <p:cNvSpPr>
            <a:spLocks noGrp="1"/>
          </p:cNvSpPr>
          <p:nvPr>
            <p:ph idx="1"/>
          </p:nvPr>
        </p:nvSpPr>
        <p:spPr/>
        <p:txBody>
          <a:bodyPr>
            <a:normAutofit lnSpcReduction="10000"/>
          </a:bodyPr>
          <a:lstStyle/>
          <a:p>
            <a:r>
              <a:rPr lang="en-US" dirty="0"/>
              <a:t>Child Abuse/Neglect</a:t>
            </a:r>
          </a:p>
          <a:p>
            <a:r>
              <a:rPr lang="en-US" dirty="0"/>
              <a:t>Discrimination Law</a:t>
            </a:r>
          </a:p>
          <a:p>
            <a:r>
              <a:rPr lang="en-US" dirty="0"/>
              <a:t>HIB</a:t>
            </a:r>
          </a:p>
          <a:p>
            <a:r>
              <a:rPr lang="en-US" dirty="0"/>
              <a:t>Student Substance Use</a:t>
            </a:r>
          </a:p>
          <a:p>
            <a:r>
              <a:rPr lang="en-US" dirty="0"/>
              <a:t>Special Education</a:t>
            </a:r>
          </a:p>
          <a:p>
            <a:r>
              <a:rPr lang="en-US" dirty="0"/>
              <a:t>Multilingual Learners</a:t>
            </a:r>
          </a:p>
          <a:p>
            <a:r>
              <a:rPr lang="en-US" dirty="0"/>
              <a:t>SEL</a:t>
            </a:r>
          </a:p>
          <a:p>
            <a:r>
              <a:rPr lang="en-US" dirty="0"/>
              <a:t>Mandated Reports to Law Enforcement</a:t>
            </a:r>
          </a:p>
          <a:p>
            <a:endParaRPr lang="en-US" dirty="0"/>
          </a:p>
        </p:txBody>
      </p:sp>
      <p:sp>
        <p:nvSpPr>
          <p:cNvPr id="4" name="Slide Number Placeholder 3">
            <a:extLst>
              <a:ext uri="{FF2B5EF4-FFF2-40B4-BE49-F238E27FC236}">
                <a16:creationId xmlns:a16="http://schemas.microsoft.com/office/drawing/2014/main" id="{CA7D9D5E-75D1-A28B-5868-59F857ADF7C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3511197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F96-C1D6-7B4C-DD37-39616DC05FEA}"/>
              </a:ext>
            </a:extLst>
          </p:cNvPr>
          <p:cNvSpPr>
            <a:spLocks noGrp="1"/>
          </p:cNvSpPr>
          <p:nvPr>
            <p:ph type="title"/>
          </p:nvPr>
        </p:nvSpPr>
        <p:spPr/>
        <p:txBody>
          <a:bodyPr>
            <a:normAutofit fontScale="90000"/>
          </a:bodyPr>
          <a:lstStyle/>
          <a:p>
            <a:r>
              <a:rPr lang="en-US" dirty="0"/>
              <a:t>Sample Health Workplace Environment Policy</a:t>
            </a:r>
          </a:p>
        </p:txBody>
      </p:sp>
      <p:sp>
        <p:nvSpPr>
          <p:cNvPr id="3" name="Content Placeholder 2">
            <a:extLst>
              <a:ext uri="{FF2B5EF4-FFF2-40B4-BE49-F238E27FC236}">
                <a16:creationId xmlns:a16="http://schemas.microsoft.com/office/drawing/2014/main" id="{A0498B79-7190-FA89-4C90-1AA6655E0D60}"/>
              </a:ext>
            </a:extLst>
          </p:cNvPr>
          <p:cNvSpPr>
            <a:spLocks noGrp="1"/>
          </p:cNvSpPr>
          <p:nvPr>
            <p:ph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The Board of Education recognizes a healthy workplace environment enables school support staff members to fully contribute their expertise and skills to their school district responsibilities.  A healthy workplace environment can improve productivity, reduce absenteeism, and reduce staff turnover while having a positive impact on the school district’s programs provided to pupils in the school district.</a:t>
            </a:r>
          </a:p>
          <a:p>
            <a:endParaRPr lang="en-US" sz="1800" dirty="0">
              <a:solidFill>
                <a:srgbClr val="000000"/>
              </a:solidFill>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significant characteristic of a healthy workplace environment is that employees interact with each other with dignity and respect regardless of an employee’s work assignment or position in the school district.  Repeated malicious conduct of an employee or group of employees directed toward another employee or group of employees in the workplace that a reasonable person would find hostile or offensive is unacceptable and is not conducive to establishing or maintaining a healthy workplace environment.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ADB7402-1EE2-7E21-9DC2-CEB1261E059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214370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85E0-1E17-05B5-B9B5-5695D86B52F2}"/>
              </a:ext>
            </a:extLst>
          </p:cNvPr>
          <p:cNvSpPr>
            <a:spLocks noGrp="1"/>
          </p:cNvSpPr>
          <p:nvPr>
            <p:ph type="title"/>
          </p:nvPr>
        </p:nvSpPr>
        <p:spPr/>
        <p:txBody>
          <a:bodyPr>
            <a:normAutofit fontScale="90000"/>
          </a:bodyPr>
          <a:lstStyle/>
          <a:p>
            <a:r>
              <a:rPr lang="en-US" dirty="0"/>
              <a:t>Upcoming Monday Madness Sessions</a:t>
            </a:r>
          </a:p>
        </p:txBody>
      </p:sp>
      <p:sp>
        <p:nvSpPr>
          <p:cNvPr id="3" name="Content Placeholder 2">
            <a:extLst>
              <a:ext uri="{FF2B5EF4-FFF2-40B4-BE49-F238E27FC236}">
                <a16:creationId xmlns:a16="http://schemas.microsoft.com/office/drawing/2014/main" id="{99B6E750-D4C9-17F5-60C2-ADEE6B17DAE5}"/>
              </a:ext>
            </a:extLst>
          </p:cNvPr>
          <p:cNvSpPr>
            <a:spLocks noGrp="1"/>
          </p:cNvSpPr>
          <p:nvPr>
            <p:ph idx="1"/>
          </p:nvPr>
        </p:nvSpPr>
        <p:spPr/>
        <p:txBody>
          <a:bodyPr>
            <a:normAutofit fontScale="92500" lnSpcReduction="20000"/>
          </a:bodyPr>
          <a:lstStyle/>
          <a:p>
            <a:r>
              <a:rPr lang="en-US" b="1" i="1" dirty="0"/>
              <a:t>FREE Sessions</a:t>
            </a:r>
          </a:p>
          <a:p>
            <a:r>
              <a:rPr lang="en-US" dirty="0"/>
              <a:t>August 19 - Is Your Staff Ready for the New School Year? Implementing Sound HR Protocols - </a:t>
            </a:r>
            <a:r>
              <a:rPr lang="en-US" dirty="0">
                <a:hlinkClick r:id="rId2"/>
              </a:rPr>
              <a:t>Registration</a:t>
            </a:r>
            <a:endParaRPr lang="en-US" dirty="0"/>
          </a:p>
          <a:p>
            <a:r>
              <a:rPr lang="en-US" dirty="0"/>
              <a:t>September 16 - Bullying, Discrimination Law and Public Schools: Navigating an Ever Changing Legal Landscape - </a:t>
            </a:r>
            <a:r>
              <a:rPr lang="en-US" dirty="0">
                <a:hlinkClick r:id="rId3"/>
              </a:rPr>
              <a:t>Registration</a:t>
            </a:r>
            <a:endParaRPr lang="en-US" dirty="0"/>
          </a:p>
          <a:p>
            <a:r>
              <a:rPr lang="en-US" dirty="0"/>
              <a:t>September 30 - The Role of Schools: Understanding the Parameters of Political Speech for Staff and Students in Crazy Times! - </a:t>
            </a:r>
            <a:r>
              <a:rPr lang="en-US" dirty="0">
                <a:hlinkClick r:id="rId4"/>
              </a:rPr>
              <a:t>Registration</a:t>
            </a:r>
            <a:endParaRPr lang="en-US" dirty="0"/>
          </a:p>
        </p:txBody>
      </p:sp>
      <p:sp>
        <p:nvSpPr>
          <p:cNvPr id="4" name="Slide Number Placeholder 3">
            <a:extLst>
              <a:ext uri="{FF2B5EF4-FFF2-40B4-BE49-F238E27FC236}">
                <a16:creationId xmlns:a16="http://schemas.microsoft.com/office/drawing/2014/main" id="{F0C62D75-8DEF-F9D4-2AE6-3A811D71417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1932334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F8F6-F199-6EC3-DA9E-68F7F65D02FE}"/>
              </a:ext>
            </a:extLst>
          </p:cNvPr>
          <p:cNvSpPr>
            <a:spLocks noGrp="1"/>
          </p:cNvSpPr>
          <p:nvPr>
            <p:ph type="title"/>
          </p:nvPr>
        </p:nvSpPr>
        <p:spPr/>
        <p:txBody>
          <a:bodyPr/>
          <a:lstStyle/>
          <a:p>
            <a:r>
              <a:rPr lang="en-US" dirty="0"/>
              <a:t>HWE Policy (cont’d)</a:t>
            </a:r>
          </a:p>
        </p:txBody>
      </p:sp>
      <p:sp>
        <p:nvSpPr>
          <p:cNvPr id="3" name="Content Placeholder 2">
            <a:extLst>
              <a:ext uri="{FF2B5EF4-FFF2-40B4-BE49-F238E27FC236}">
                <a16:creationId xmlns:a16="http://schemas.microsoft.com/office/drawing/2014/main" id="{F1867161-E4B3-5E1B-AC8E-5E0021199FC3}"/>
              </a:ext>
            </a:extLst>
          </p:cNvPr>
          <p:cNvSpPr>
            <a:spLocks noGrp="1"/>
          </p:cNvSpPr>
          <p:nvPr>
            <p:ph idx="1"/>
          </p:nvPr>
        </p:nvSpPr>
        <p:spPr/>
        <p:txBody>
          <a:bodyPr>
            <a:normAutofit fontScale="92500" lnSpcReduction="10000"/>
          </a:bodyPr>
          <a:lstStyle/>
          <a:p>
            <a:r>
              <a:rPr lang="en-US" sz="2800" dirty="0">
                <a:solidFill>
                  <a:srgbClr val="000000"/>
                </a:solidFill>
                <a:effectLst/>
                <a:latin typeface="Times New Roman" panose="02020603050405020304" pitchFamily="18" charset="0"/>
                <a:ea typeface="Times New Roman" panose="02020603050405020304" pitchFamily="18" charset="0"/>
              </a:rPr>
              <a:t>This unacceptable conduct may include, but is not limited to, repeated infliction of:</a:t>
            </a:r>
          </a:p>
          <a:p>
            <a:pPr lvl="1"/>
            <a:r>
              <a:rPr lang="en-US" dirty="0">
                <a:solidFill>
                  <a:srgbClr val="000000"/>
                </a:solidFill>
                <a:effectLst/>
                <a:latin typeface="Times New Roman" panose="02020603050405020304" pitchFamily="18" charset="0"/>
                <a:ea typeface="Times New Roman" panose="02020603050405020304" pitchFamily="18" charset="0"/>
              </a:rPr>
              <a:t> verbal abuse such as the use of derogatory remarks; insults; verbal or physical conduct that a reasonable person would find threatening, intimidating, or humiliating;</a:t>
            </a:r>
          </a:p>
          <a:p>
            <a:pPr lvl="1"/>
            <a:r>
              <a:rPr lang="en-US" dirty="0">
                <a:solidFill>
                  <a:srgbClr val="000000"/>
                </a:solidFill>
                <a:effectLst/>
                <a:latin typeface="Times New Roman" panose="02020603050405020304" pitchFamily="18" charset="0"/>
                <a:ea typeface="Times New Roman" panose="02020603050405020304" pitchFamily="18" charset="0"/>
              </a:rPr>
              <a:t>or the gratuitous sabotage or undermining of a person’s work performance.  </a:t>
            </a:r>
          </a:p>
          <a:p>
            <a:pPr lvl="1"/>
            <a:r>
              <a:rPr lang="en-US" dirty="0">
                <a:solidFill>
                  <a:srgbClr val="000000"/>
                </a:solidFill>
                <a:effectLst/>
                <a:latin typeface="Times New Roman" panose="02020603050405020304" pitchFamily="18" charset="0"/>
                <a:ea typeface="Times New Roman" panose="02020603050405020304" pitchFamily="18" charset="0"/>
              </a:rPr>
              <a:t>A single act of such conduct shall not constitute the unacceptable conduct prohibited by this policy unless it is especially severe and egregious.</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3BBC946-9291-A776-7A10-765D88ACA20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3278284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C4BD-E515-3DF2-85D5-5E3A3514CBF1}"/>
              </a:ext>
            </a:extLst>
          </p:cNvPr>
          <p:cNvSpPr>
            <a:spLocks noGrp="1"/>
          </p:cNvSpPr>
          <p:nvPr>
            <p:ph type="title"/>
          </p:nvPr>
        </p:nvSpPr>
        <p:spPr/>
        <p:txBody>
          <a:bodyPr/>
          <a:lstStyle/>
          <a:p>
            <a:r>
              <a:rPr lang="en-US" dirty="0"/>
              <a:t>HWE Policy (cont’d)</a:t>
            </a:r>
          </a:p>
        </p:txBody>
      </p:sp>
      <p:sp>
        <p:nvSpPr>
          <p:cNvPr id="3" name="Content Placeholder 2">
            <a:extLst>
              <a:ext uri="{FF2B5EF4-FFF2-40B4-BE49-F238E27FC236}">
                <a16:creationId xmlns:a16="http://schemas.microsoft.com/office/drawing/2014/main" id="{577942BE-12D0-9A5F-AA39-4E92511735E8}"/>
              </a:ext>
            </a:extLst>
          </p:cNvPr>
          <p:cNvSpPr>
            <a:spLocks noGrp="1"/>
          </p:cNvSpPr>
          <p:nvPr>
            <p:ph idx="1"/>
          </p:nvPr>
        </p:nvSpPr>
        <p:spPr/>
        <p:txBody>
          <a:bodyPr/>
          <a:lstStyle/>
          <a:p>
            <a:r>
              <a:rPr lang="en-US" sz="2400" dirty="0">
                <a:solidFill>
                  <a:srgbClr val="000000"/>
                </a:solidFill>
                <a:effectLst/>
                <a:latin typeface="Times New Roman" panose="02020603050405020304" pitchFamily="18" charset="0"/>
                <a:ea typeface="Times New Roman" panose="02020603050405020304" pitchFamily="18" charset="0"/>
              </a:rPr>
              <a:t>Unacceptable conduct, for the purposes of this policy, is not conduct toward an employee of a protected class or because of the employee’s protected activity.  These employees and activities are afforded the legal protections under various Federal and State anti-discrimination laws. </a:t>
            </a:r>
          </a:p>
          <a:p>
            <a:r>
              <a:rPr lang="en-US" sz="2400" dirty="0">
                <a:solidFill>
                  <a:srgbClr val="000000"/>
                </a:solidFill>
                <a:effectLst/>
                <a:latin typeface="Times New Roman" panose="02020603050405020304" pitchFamily="18" charset="0"/>
                <a:ea typeface="Times New Roman" panose="02020603050405020304" pitchFamily="18" charset="0"/>
              </a:rPr>
              <a:t> In addition, unacceptable conduct for the purposes of this policy shall not be confused with conduct of management employees exercising management rights including, but not limited to, assigning tasks, reprimanding, assigning discipline, or directing.</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6F09129-857B-B8DB-91B2-7203F65077D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41</a:t>
            </a:fld>
            <a:endParaRPr lang="en-US" dirty="0">
              <a:solidFill>
                <a:prstClr val="black">
                  <a:tint val="75000"/>
                </a:prstClr>
              </a:solidFill>
            </a:endParaRPr>
          </a:p>
        </p:txBody>
      </p:sp>
    </p:spTree>
    <p:extLst>
      <p:ext uri="{BB962C8B-B14F-4D97-AF65-F5344CB8AC3E}">
        <p14:creationId xmlns:p14="http://schemas.microsoft.com/office/powerpoint/2010/main" val="774578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D13B-7631-59FA-62E5-D2368F2BA3F4}"/>
              </a:ext>
            </a:extLst>
          </p:cNvPr>
          <p:cNvSpPr>
            <a:spLocks noGrp="1"/>
          </p:cNvSpPr>
          <p:nvPr>
            <p:ph type="title"/>
          </p:nvPr>
        </p:nvSpPr>
        <p:spPr/>
        <p:txBody>
          <a:bodyPr/>
          <a:lstStyle/>
          <a:p>
            <a:r>
              <a:rPr lang="en-US" dirty="0"/>
              <a:t>Hostile Work Environment</a:t>
            </a:r>
          </a:p>
        </p:txBody>
      </p:sp>
      <p:sp>
        <p:nvSpPr>
          <p:cNvPr id="3" name="Content Placeholder 2">
            <a:extLst>
              <a:ext uri="{FF2B5EF4-FFF2-40B4-BE49-F238E27FC236}">
                <a16:creationId xmlns:a16="http://schemas.microsoft.com/office/drawing/2014/main" id="{A568311D-BCF6-458C-4C6A-CDBF941D11B3}"/>
              </a:ext>
            </a:extLst>
          </p:cNvPr>
          <p:cNvSpPr>
            <a:spLocks noGrp="1"/>
          </p:cNvSpPr>
          <p:nvPr>
            <p:ph idx="1"/>
          </p:nvPr>
        </p:nvSpPr>
        <p:spPr/>
        <p:txBody>
          <a:bodyPr/>
          <a:lstStyle/>
          <a:p>
            <a:r>
              <a:rPr lang="en-US" dirty="0"/>
              <a:t>Severe or pervasive conduct that </a:t>
            </a:r>
            <a:r>
              <a:rPr lang="en-US" b="1" dirty="0"/>
              <a:t>causes harm </a:t>
            </a:r>
            <a:r>
              <a:rPr lang="en-US" dirty="0"/>
              <a:t>to an employee where a </a:t>
            </a:r>
            <a:r>
              <a:rPr lang="en-US" b="1" dirty="0"/>
              <a:t>reasonable employee </a:t>
            </a:r>
            <a:r>
              <a:rPr lang="en-US" dirty="0"/>
              <a:t>would find the behavior (gestures, comments, jokes, electronic communications, posters, etc.) offensive and the conduct in question involves some form of discrimination linked to a </a:t>
            </a:r>
            <a:r>
              <a:rPr lang="en-US" b="1" dirty="0"/>
              <a:t>protected class </a:t>
            </a:r>
            <a:r>
              <a:rPr lang="en-US" dirty="0"/>
              <a:t>under state or federal discrimination law</a:t>
            </a:r>
          </a:p>
          <a:p>
            <a:pPr marL="0" indent="0">
              <a:buNone/>
            </a:pPr>
            <a:endParaRPr lang="en-US" dirty="0"/>
          </a:p>
        </p:txBody>
      </p:sp>
      <p:sp>
        <p:nvSpPr>
          <p:cNvPr id="4" name="Slide Number Placeholder 3">
            <a:extLst>
              <a:ext uri="{FF2B5EF4-FFF2-40B4-BE49-F238E27FC236}">
                <a16:creationId xmlns:a16="http://schemas.microsoft.com/office/drawing/2014/main" id="{5565B93C-523C-EAE5-5CF2-FCF8312C7EB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42</a:t>
            </a:fld>
            <a:endParaRPr lang="en-US" dirty="0">
              <a:solidFill>
                <a:prstClr val="black">
                  <a:tint val="75000"/>
                </a:prstClr>
              </a:solidFill>
            </a:endParaRPr>
          </a:p>
        </p:txBody>
      </p:sp>
    </p:spTree>
    <p:extLst>
      <p:ext uri="{BB962C8B-B14F-4D97-AF65-F5344CB8AC3E}">
        <p14:creationId xmlns:p14="http://schemas.microsoft.com/office/powerpoint/2010/main" val="225481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body" idx="1"/>
          </p:nvPr>
        </p:nvSpPr>
        <p:spPr>
          <a:xfrm>
            <a:off x="457200" y="1281112"/>
            <a:ext cx="8229600" cy="5257800"/>
          </a:xfrm>
          <a:prstGeom prst="rect">
            <a:avLst/>
          </a:prstGeom>
          <a:noFill/>
          <a:ln>
            <a:noFill/>
          </a:ln>
        </p:spPr>
        <p:txBody>
          <a:bodyPr spcFirstLastPara="1" wrap="square" lIns="91423" tIns="45699" rIns="91423" bIns="45699" anchor="t" anchorCtr="0">
            <a:noAutofit/>
          </a:bodyPr>
          <a:lstStyle/>
          <a:p>
            <a:pPr>
              <a:lnSpc>
                <a:spcPct val="80000"/>
              </a:lnSpc>
              <a:spcBef>
                <a:spcPts val="0"/>
              </a:spcBef>
              <a:buClr>
                <a:schemeClr val="dk1"/>
              </a:buClr>
              <a:buSzPts val="1760"/>
            </a:pPr>
            <a:r>
              <a:rPr lang="en-US" sz="1700" dirty="0"/>
              <a:t>Employers--including parochial schools and public-school districts--may not discriminate against staff or students based on:</a:t>
            </a:r>
            <a:endParaRPr dirty="0"/>
          </a:p>
          <a:p>
            <a:pPr lvl="1">
              <a:lnSpc>
                <a:spcPct val="80000"/>
              </a:lnSpc>
              <a:spcBef>
                <a:spcPts val="308"/>
              </a:spcBef>
              <a:buClr>
                <a:schemeClr val="dk1"/>
              </a:buClr>
              <a:buSzPts val="1540"/>
              <a:buFont typeface="Arial"/>
              <a:buChar char="•"/>
            </a:pPr>
            <a:r>
              <a:rPr lang="en-US" sz="1600" dirty="0"/>
              <a:t>Race</a:t>
            </a:r>
            <a:endParaRPr dirty="0"/>
          </a:p>
          <a:p>
            <a:pPr lvl="1">
              <a:lnSpc>
                <a:spcPct val="80000"/>
              </a:lnSpc>
              <a:spcBef>
                <a:spcPts val="308"/>
              </a:spcBef>
              <a:buClr>
                <a:schemeClr val="dk1"/>
              </a:buClr>
              <a:buSzPts val="1540"/>
              <a:buFont typeface="Arial"/>
              <a:buChar char="•"/>
            </a:pPr>
            <a:r>
              <a:rPr lang="en-US" sz="1600" dirty="0"/>
              <a:t>Creed</a:t>
            </a:r>
            <a:endParaRPr dirty="0"/>
          </a:p>
          <a:p>
            <a:pPr lvl="1">
              <a:lnSpc>
                <a:spcPct val="80000"/>
              </a:lnSpc>
              <a:spcBef>
                <a:spcPts val="308"/>
              </a:spcBef>
              <a:buClr>
                <a:schemeClr val="dk1"/>
              </a:buClr>
              <a:buSzPts val="1540"/>
              <a:buFont typeface="Arial"/>
              <a:buChar char="•"/>
            </a:pPr>
            <a:r>
              <a:rPr lang="en-US" sz="1600" dirty="0"/>
              <a:t>Color</a:t>
            </a:r>
            <a:endParaRPr dirty="0"/>
          </a:p>
          <a:p>
            <a:pPr lvl="1">
              <a:lnSpc>
                <a:spcPct val="80000"/>
              </a:lnSpc>
              <a:spcBef>
                <a:spcPts val="308"/>
              </a:spcBef>
              <a:buClr>
                <a:schemeClr val="dk1"/>
              </a:buClr>
              <a:buSzPts val="1540"/>
              <a:buFont typeface="Arial"/>
              <a:buChar char="•"/>
            </a:pPr>
            <a:r>
              <a:rPr lang="en-US" sz="1600" dirty="0"/>
              <a:t>National origin</a:t>
            </a:r>
            <a:endParaRPr dirty="0"/>
          </a:p>
          <a:p>
            <a:pPr lvl="1">
              <a:lnSpc>
                <a:spcPct val="80000"/>
              </a:lnSpc>
              <a:spcBef>
                <a:spcPts val="308"/>
              </a:spcBef>
              <a:buClr>
                <a:schemeClr val="dk1"/>
              </a:buClr>
              <a:buSzPts val="1540"/>
              <a:buFont typeface="Arial"/>
              <a:buChar char="•"/>
            </a:pPr>
            <a:r>
              <a:rPr lang="en-US" sz="1600" dirty="0"/>
              <a:t>Ancestry</a:t>
            </a:r>
            <a:endParaRPr dirty="0"/>
          </a:p>
          <a:p>
            <a:pPr lvl="1">
              <a:lnSpc>
                <a:spcPct val="80000"/>
              </a:lnSpc>
              <a:spcBef>
                <a:spcPts val="308"/>
              </a:spcBef>
              <a:buClr>
                <a:schemeClr val="dk1"/>
              </a:buClr>
              <a:buSzPts val="1540"/>
              <a:buFont typeface="Arial"/>
              <a:buChar char="•"/>
            </a:pPr>
            <a:r>
              <a:rPr lang="en-US" sz="1600" dirty="0"/>
              <a:t>Age</a:t>
            </a:r>
            <a:endParaRPr dirty="0"/>
          </a:p>
          <a:p>
            <a:pPr lvl="1">
              <a:lnSpc>
                <a:spcPct val="80000"/>
              </a:lnSpc>
              <a:spcBef>
                <a:spcPts val="308"/>
              </a:spcBef>
              <a:buClr>
                <a:schemeClr val="dk1"/>
              </a:buClr>
              <a:buSzPts val="1540"/>
              <a:buFont typeface="Arial"/>
              <a:buChar char="•"/>
            </a:pPr>
            <a:r>
              <a:rPr lang="en-US" sz="1600" dirty="0"/>
              <a:t>Genetic information</a:t>
            </a:r>
            <a:endParaRPr dirty="0"/>
          </a:p>
          <a:p>
            <a:pPr lvl="1">
              <a:lnSpc>
                <a:spcPct val="80000"/>
              </a:lnSpc>
              <a:spcBef>
                <a:spcPts val="308"/>
              </a:spcBef>
              <a:buClr>
                <a:schemeClr val="dk1"/>
              </a:buClr>
              <a:buSzPts val="1540"/>
              <a:buFont typeface="Arial"/>
              <a:buChar char="•"/>
            </a:pPr>
            <a:r>
              <a:rPr lang="en-US" sz="1600" dirty="0"/>
              <a:t>Pregnancy</a:t>
            </a:r>
            <a:endParaRPr dirty="0"/>
          </a:p>
          <a:p>
            <a:pPr lvl="1">
              <a:lnSpc>
                <a:spcPct val="80000"/>
              </a:lnSpc>
              <a:spcBef>
                <a:spcPts val="308"/>
              </a:spcBef>
              <a:buClr>
                <a:schemeClr val="dk1"/>
              </a:buClr>
              <a:buSzPts val="1540"/>
              <a:buFont typeface="Arial"/>
              <a:buChar char="•"/>
            </a:pPr>
            <a:r>
              <a:rPr lang="en-US" sz="1600" dirty="0"/>
              <a:t>Sex</a:t>
            </a:r>
            <a:endParaRPr dirty="0"/>
          </a:p>
          <a:p>
            <a:pPr lvl="1">
              <a:lnSpc>
                <a:spcPct val="80000"/>
              </a:lnSpc>
              <a:spcBef>
                <a:spcPts val="308"/>
              </a:spcBef>
              <a:buClr>
                <a:schemeClr val="dk1"/>
              </a:buClr>
              <a:buSzPts val="1540"/>
              <a:buFont typeface="Arial"/>
              <a:buChar char="•"/>
            </a:pPr>
            <a:r>
              <a:rPr lang="en-US" sz="1600" dirty="0"/>
              <a:t>Religion</a:t>
            </a:r>
            <a:endParaRPr dirty="0"/>
          </a:p>
          <a:p>
            <a:pPr lvl="1">
              <a:lnSpc>
                <a:spcPct val="80000"/>
              </a:lnSpc>
              <a:spcBef>
                <a:spcPts val="308"/>
              </a:spcBef>
              <a:buClr>
                <a:schemeClr val="dk1"/>
              </a:buClr>
              <a:buSzPts val="1540"/>
              <a:buFont typeface="Arial"/>
              <a:buChar char="•"/>
            </a:pPr>
            <a:r>
              <a:rPr lang="en-US" sz="1600" dirty="0"/>
              <a:t>Disability</a:t>
            </a:r>
            <a:endParaRPr dirty="0"/>
          </a:p>
          <a:p>
            <a:pPr lvl="1">
              <a:lnSpc>
                <a:spcPct val="80000"/>
              </a:lnSpc>
              <a:spcBef>
                <a:spcPts val="308"/>
              </a:spcBef>
              <a:buClr>
                <a:schemeClr val="dk1"/>
              </a:buClr>
              <a:buSzPts val="1540"/>
              <a:buFont typeface="Arial"/>
              <a:buChar char="•"/>
            </a:pPr>
            <a:r>
              <a:rPr lang="en-US" sz="1600" dirty="0"/>
              <a:t>Military service</a:t>
            </a:r>
            <a:endParaRPr dirty="0"/>
          </a:p>
          <a:p>
            <a:pPr lvl="1">
              <a:lnSpc>
                <a:spcPct val="80000"/>
              </a:lnSpc>
              <a:spcBef>
                <a:spcPts val="308"/>
              </a:spcBef>
              <a:buClr>
                <a:schemeClr val="dk1"/>
              </a:buClr>
              <a:buSzPts val="1540"/>
              <a:buFont typeface="Arial"/>
              <a:buChar char="•"/>
            </a:pPr>
            <a:r>
              <a:rPr lang="en-US" sz="1600" dirty="0"/>
              <a:t>Atypical cellular blood trait</a:t>
            </a:r>
            <a:endParaRPr dirty="0"/>
          </a:p>
          <a:p>
            <a:pPr lvl="1">
              <a:lnSpc>
                <a:spcPct val="80000"/>
              </a:lnSpc>
              <a:spcBef>
                <a:spcPts val="308"/>
              </a:spcBef>
              <a:buClr>
                <a:schemeClr val="dk1"/>
              </a:buClr>
              <a:buSzPts val="1540"/>
              <a:buFont typeface="Arial"/>
              <a:buChar char="•"/>
            </a:pPr>
            <a:r>
              <a:rPr lang="en-US" sz="1600" dirty="0"/>
              <a:t>Nationality </a:t>
            </a:r>
            <a:endParaRPr dirty="0"/>
          </a:p>
          <a:p>
            <a:pPr lvl="1" indent="-187954">
              <a:lnSpc>
                <a:spcPct val="80000"/>
              </a:lnSpc>
              <a:spcBef>
                <a:spcPts val="308"/>
              </a:spcBef>
              <a:buClr>
                <a:schemeClr val="dk1"/>
              </a:buClr>
              <a:buSzPts val="1540"/>
              <a:buNone/>
            </a:pPr>
            <a:endParaRPr sz="1600" dirty="0"/>
          </a:p>
          <a:p>
            <a:pPr>
              <a:lnSpc>
                <a:spcPct val="80000"/>
              </a:lnSpc>
              <a:spcBef>
                <a:spcPts val="352"/>
              </a:spcBef>
              <a:buClr>
                <a:schemeClr val="dk1"/>
              </a:buClr>
              <a:buSzPts val="1760"/>
            </a:pPr>
            <a:r>
              <a:rPr lang="en-US" sz="1700" dirty="0"/>
              <a:t>NJ LAD</a:t>
            </a:r>
            <a:endParaRPr dirty="0"/>
          </a:p>
          <a:p>
            <a:pPr lvl="1">
              <a:lnSpc>
                <a:spcPct val="80000"/>
              </a:lnSpc>
              <a:spcBef>
                <a:spcPts val="308"/>
              </a:spcBef>
              <a:buClr>
                <a:schemeClr val="dk1"/>
              </a:buClr>
              <a:buSzPts val="1540"/>
            </a:pPr>
            <a:r>
              <a:rPr lang="en-US" sz="1600" dirty="0"/>
              <a:t>Marital/domestic partnership/civil union status</a:t>
            </a:r>
            <a:endParaRPr dirty="0"/>
          </a:p>
          <a:p>
            <a:pPr lvl="1">
              <a:lnSpc>
                <a:spcPct val="80000"/>
              </a:lnSpc>
              <a:spcBef>
                <a:spcPts val="308"/>
              </a:spcBef>
              <a:buClr>
                <a:schemeClr val="dk1"/>
              </a:buClr>
              <a:buSzPts val="1540"/>
            </a:pPr>
            <a:r>
              <a:rPr lang="en-US" sz="1600" dirty="0" err="1"/>
              <a:t>Affectional</a:t>
            </a:r>
            <a:r>
              <a:rPr lang="en-US" sz="1600" dirty="0"/>
              <a:t> or sexual orientation</a:t>
            </a:r>
            <a:endParaRPr dirty="0"/>
          </a:p>
          <a:p>
            <a:pPr lvl="1">
              <a:lnSpc>
                <a:spcPct val="80000"/>
              </a:lnSpc>
              <a:spcBef>
                <a:spcPts val="308"/>
              </a:spcBef>
              <a:buClr>
                <a:schemeClr val="dk1"/>
              </a:buClr>
              <a:buSzPts val="1540"/>
            </a:pPr>
            <a:r>
              <a:rPr lang="en-US" sz="1600" dirty="0"/>
              <a:t>Gender identification or expression</a:t>
            </a:r>
          </a:p>
          <a:p>
            <a:pPr lvl="1">
              <a:lnSpc>
                <a:spcPct val="80000"/>
              </a:lnSpc>
              <a:spcBef>
                <a:spcPts val="308"/>
              </a:spcBef>
              <a:buClr>
                <a:schemeClr val="dk1"/>
              </a:buClr>
              <a:buSzPts val="1540"/>
            </a:pPr>
            <a:r>
              <a:rPr lang="en-US" sz="1600" dirty="0"/>
              <a:t>Hair</a:t>
            </a:r>
            <a:endParaRPr dirty="0"/>
          </a:p>
          <a:p>
            <a:pPr indent="-231134">
              <a:lnSpc>
                <a:spcPct val="80000"/>
              </a:lnSpc>
              <a:spcBef>
                <a:spcPts val="352"/>
              </a:spcBef>
              <a:buClr>
                <a:schemeClr val="dk1"/>
              </a:buClr>
              <a:buSzPts val="1760"/>
              <a:buNone/>
            </a:pPr>
            <a:endParaRPr sz="1700" dirty="0"/>
          </a:p>
        </p:txBody>
      </p:sp>
      <p:sp>
        <p:nvSpPr>
          <p:cNvPr id="289" name="Google Shape;289;p44"/>
          <p:cNvSpPr txBox="1">
            <a:spLocks noGrp="1"/>
          </p:cNvSpPr>
          <p:nvPr>
            <p:ph type="title"/>
          </p:nvPr>
        </p:nvSpPr>
        <p:spPr>
          <a:xfrm>
            <a:off x="457200" y="165417"/>
            <a:ext cx="8229600" cy="944563"/>
          </a:xfrm>
          <a:prstGeom prst="rect">
            <a:avLst/>
          </a:prstGeom>
          <a:noFill/>
          <a:ln>
            <a:noFill/>
          </a:ln>
        </p:spPr>
        <p:txBody>
          <a:bodyPr spcFirstLastPara="1" wrap="square" lIns="91423" tIns="45699" rIns="91423" bIns="45699" anchor="ctr" anchorCtr="0">
            <a:noAutofit/>
          </a:bodyPr>
          <a:lstStyle/>
          <a:p>
            <a:pPr>
              <a:spcBef>
                <a:spcPts val="0"/>
              </a:spcBef>
              <a:buClr>
                <a:schemeClr val="dk1"/>
              </a:buClr>
              <a:buSzPts val="4400"/>
            </a:pPr>
            <a:r>
              <a:rPr lang="en-US" u="sng" dirty="0"/>
              <a:t>Protected Classes</a:t>
            </a:r>
            <a:endParaRPr dirty="0"/>
          </a:p>
        </p:txBody>
      </p:sp>
      <p:sp>
        <p:nvSpPr>
          <p:cNvPr id="290" name="Google Shape;290;p44"/>
          <p:cNvSpPr txBox="1">
            <a:spLocks noGrp="1"/>
          </p:cNvSpPr>
          <p:nvPr>
            <p:ph type="sldNum" idx="12"/>
          </p:nvPr>
        </p:nvSpPr>
        <p:spPr>
          <a:xfrm>
            <a:off x="6553200" y="6356351"/>
            <a:ext cx="2133600" cy="365125"/>
          </a:xfrm>
          <a:prstGeom prst="rect">
            <a:avLst/>
          </a:prstGeom>
          <a:noFill/>
          <a:ln>
            <a:noFill/>
          </a:ln>
        </p:spPr>
        <p:txBody>
          <a:bodyPr spcFirstLastPara="1" wrap="square" lIns="91423" tIns="45699" rIns="91423" bIns="45699" anchor="ctr" anchorCtr="0">
            <a:noAutofit/>
          </a:bodyPr>
          <a:lstStyle/>
          <a:p>
            <a:pPr>
              <a:spcBef>
                <a:spcPts val="0"/>
              </a:spcBef>
              <a:spcAft>
                <a:spcPts val="0"/>
              </a:spcAft>
            </a:pPr>
            <a:fld id="{00000000-1234-1234-1234-123412341234}" type="slidenum">
              <a:rPr lang="en-US"/>
              <a:pPr>
                <a:spcBef>
                  <a:spcPts val="0"/>
                </a:spcBef>
                <a:spcAft>
                  <a:spcPts val="0"/>
                </a:spcAft>
              </a:pPr>
              <a:t>43</a:t>
            </a:fld>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t>Weingarten Rights</a:t>
            </a:r>
          </a:p>
        </p:txBody>
      </p:sp>
      <p:sp>
        <p:nvSpPr>
          <p:cNvPr id="2" name="Content Placeholder 1"/>
          <p:cNvSpPr>
            <a:spLocks noGrp="1"/>
          </p:cNvSpPr>
          <p:nvPr>
            <p:ph idx="1"/>
          </p:nvPr>
        </p:nvSpPr>
        <p:spPr/>
        <p:txBody>
          <a:bodyPr/>
          <a:lstStyle/>
          <a:p>
            <a:r>
              <a:rPr lang="en-US" dirty="0"/>
              <a:t>When does an employee have a right to union representation during a meeting with a supervisor?</a:t>
            </a:r>
          </a:p>
          <a:p>
            <a:r>
              <a:rPr lang="en-US" dirty="0"/>
              <a:t>When does a meeting become an investigatory interview?</a:t>
            </a:r>
          </a:p>
          <a:p>
            <a:r>
              <a:rPr lang="en-US" dirty="0"/>
              <a:t>Does Weingarten apply to post-observation conferences?  </a:t>
            </a:r>
          </a:p>
        </p:txBody>
      </p:sp>
      <p:sp>
        <p:nvSpPr>
          <p:cNvPr id="4" name="Slide Number Placeholder 3"/>
          <p:cNvSpPr>
            <a:spLocks noGrp="1"/>
          </p:cNvSpPr>
          <p:nvPr>
            <p:ph type="sldNum" sz="quarter" idx="12"/>
          </p:nvPr>
        </p:nvSpPr>
        <p:spPr/>
        <p:txBody>
          <a:bodyPr/>
          <a:lstStyle/>
          <a:p>
            <a:fld id="{B7265B8B-3B2C-4E71-BEA4-8B05814DA7D0}" type="slidenum">
              <a:rPr lang="en-US" smtClean="0"/>
              <a:pPr/>
              <a:t>44</a:t>
            </a:fld>
            <a:endParaRPr lang="en-US" dirty="0"/>
          </a:p>
        </p:txBody>
      </p:sp>
    </p:spTree>
    <p:extLst>
      <p:ext uri="{BB962C8B-B14F-4D97-AF65-F5344CB8AC3E}">
        <p14:creationId xmlns:p14="http://schemas.microsoft.com/office/powerpoint/2010/main" val="390464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a:p>
            <a:pPr>
              <a:buNone/>
            </a:pPr>
            <a:r>
              <a:rPr lang="en-US" dirty="0"/>
              <a:t>Employees who report any form of discrimination are not to be retaliated against in the workplace for their reporting</a:t>
            </a:r>
          </a:p>
          <a:p>
            <a:pPr>
              <a:buNone/>
            </a:pPr>
            <a:endParaRPr lang="en-US" dirty="0"/>
          </a:p>
          <a:p>
            <a:pPr lvl="1"/>
            <a:r>
              <a:rPr lang="en-US" dirty="0"/>
              <a:t>	Civil Rights Act of 1964, NJLAD, etc.</a:t>
            </a:r>
          </a:p>
          <a:p>
            <a:pPr>
              <a:buNone/>
            </a:pPr>
            <a:endParaRPr lang="en-US" dirty="0"/>
          </a:p>
          <a:p>
            <a:endParaRPr lang="en-US" dirty="0"/>
          </a:p>
        </p:txBody>
      </p:sp>
      <p:sp>
        <p:nvSpPr>
          <p:cNvPr id="3" name="Title 2"/>
          <p:cNvSpPr>
            <a:spLocks noGrp="1"/>
          </p:cNvSpPr>
          <p:nvPr>
            <p:ph type="title"/>
          </p:nvPr>
        </p:nvSpPr>
        <p:spPr/>
        <p:txBody>
          <a:bodyPr/>
          <a:lstStyle/>
          <a:p>
            <a:r>
              <a:rPr lang="en-US" u="sng" dirty="0"/>
              <a:t>Law Against Retaliation</a:t>
            </a: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57200" y="274638"/>
            <a:ext cx="8229600" cy="411162"/>
          </a:xfrm>
          <a:prstGeom prst="rect">
            <a:avLst/>
          </a:prstGeom>
          <a:noFill/>
          <a:ln>
            <a:noFill/>
          </a:ln>
        </p:spPr>
        <p:txBody>
          <a:bodyPr spcFirstLastPara="1" wrap="square" lIns="91425" tIns="45700" rIns="91425" bIns="45700" anchor="ctr" anchorCtr="0">
            <a:noAutofit/>
          </a:bodyPr>
          <a:lstStyle/>
          <a:p>
            <a:pPr marL="0" lvl="0" indent="0">
              <a:buClr>
                <a:srgbClr val="3868D4"/>
              </a:buClr>
              <a:buSzPts val="3959"/>
            </a:pPr>
            <a:br>
              <a:rPr lang="en-US" b="1" dirty="0"/>
            </a:br>
            <a:r>
              <a:rPr lang="en-US" u="sng" dirty="0"/>
              <a:t>Non-Certificated Staff Members</a:t>
            </a:r>
            <a:endParaRPr u="sng" dirty="0">
              <a:solidFill>
                <a:schemeClr val="tx1"/>
              </a:solidFill>
            </a:endParaRPr>
          </a:p>
        </p:txBody>
      </p:sp>
      <p:sp>
        <p:nvSpPr>
          <p:cNvPr id="126" name="Google Shape;126;p21"/>
          <p:cNvSpPr txBox="1">
            <a:spLocks noGrp="1"/>
          </p:cNvSpPr>
          <p:nvPr>
            <p:ph type="body" idx="1"/>
          </p:nvPr>
        </p:nvSpPr>
        <p:spPr>
          <a:xfrm>
            <a:off x="304800" y="1676400"/>
            <a:ext cx="8610600" cy="4648200"/>
          </a:xfrm>
          <a:prstGeom prst="rect">
            <a:avLst/>
          </a:prstGeom>
          <a:noFill/>
          <a:ln>
            <a:noFill/>
          </a:ln>
        </p:spPr>
        <p:txBody>
          <a:bodyPr spcFirstLastPara="1" wrap="square" lIns="91425" tIns="45700" rIns="91425" bIns="45700" anchor="t" anchorCtr="0">
            <a:noAutofit/>
          </a:bodyPr>
          <a:lstStyle/>
          <a:p>
            <a:r>
              <a:rPr lang="en-US" sz="2800" b="1" dirty="0">
                <a:solidFill>
                  <a:srgbClr val="3868D4"/>
                </a:solidFill>
              </a:rPr>
              <a:t>P.L. 2020, c.66</a:t>
            </a:r>
            <a:r>
              <a:rPr lang="en-US" sz="2800" dirty="0">
                <a:solidFill>
                  <a:srgbClr val="3868D4"/>
                </a:solidFill>
              </a:rPr>
              <a:t> </a:t>
            </a:r>
            <a:r>
              <a:rPr lang="en-US" sz="2800" b="1" dirty="0">
                <a:solidFill>
                  <a:srgbClr val="3868D4"/>
                </a:solidFill>
              </a:rPr>
              <a:t>(8/13/2020) – </a:t>
            </a:r>
            <a:r>
              <a:rPr lang="en-US" sz="2800" dirty="0"/>
              <a:t>Employees who are not teaching staff members (</a:t>
            </a:r>
            <a:r>
              <a:rPr lang="en-US" sz="2800" b="1" dirty="0"/>
              <a:t>non-certificated staff</a:t>
            </a:r>
            <a:r>
              <a:rPr lang="en-US" sz="2800" dirty="0"/>
              <a:t>) shall have the right to submit to binding arbitration (through the contractual grievance procedure)  any dispute regarding whether there is </a:t>
            </a:r>
            <a:r>
              <a:rPr lang="en-US" sz="2800" b="1" dirty="0"/>
              <a:t>just cause for a disciplinary action</a:t>
            </a:r>
            <a:r>
              <a:rPr lang="en-US" sz="2800" dirty="0"/>
              <a:t>, including, but not limited to:</a:t>
            </a:r>
            <a:endParaRPr lang="en-US" sz="2400" dirty="0"/>
          </a:p>
          <a:p>
            <a:pPr lvl="1"/>
            <a:r>
              <a:rPr lang="en-US" dirty="0"/>
              <a:t>reprimands, withholding of increments, </a:t>
            </a:r>
            <a:r>
              <a:rPr lang="en-US" b="1" dirty="0"/>
              <a:t>termination or non-renewal of an employment contract, expiration or lapse of an employment contract or term, or lack of continuation of employment</a:t>
            </a:r>
            <a:r>
              <a:rPr lang="en-US" dirty="0"/>
              <a:t>, </a:t>
            </a:r>
          </a:p>
          <a:p>
            <a:pPr marL="0" indent="0">
              <a:buNone/>
            </a:pPr>
            <a:r>
              <a:rPr lang="en-US" sz="2800" b="1" dirty="0">
                <a:solidFill>
                  <a:srgbClr val="3868D4"/>
                </a:solidFill>
              </a:rPr>
              <a:t> </a:t>
            </a:r>
            <a:endParaRPr lang="en-US" sz="28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46</a:t>
            </a:fld>
            <a:endParaRPr lang="en-US" dirty="0"/>
          </a:p>
        </p:txBody>
      </p:sp>
    </p:spTree>
    <p:extLst>
      <p:ext uri="{BB962C8B-B14F-4D97-AF65-F5344CB8AC3E}">
        <p14:creationId xmlns:p14="http://schemas.microsoft.com/office/powerpoint/2010/main" val="1882048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57200" y="274638"/>
            <a:ext cx="8229600" cy="411162"/>
          </a:xfrm>
          <a:prstGeom prst="rect">
            <a:avLst/>
          </a:prstGeom>
          <a:noFill/>
          <a:ln>
            <a:noFill/>
          </a:ln>
        </p:spPr>
        <p:txBody>
          <a:bodyPr spcFirstLastPara="1" wrap="square" lIns="91425" tIns="45700" rIns="91425" bIns="45700" anchor="ctr" anchorCtr="0">
            <a:noAutofit/>
          </a:bodyPr>
          <a:lstStyle/>
          <a:p>
            <a:pPr marL="0" lvl="0" indent="0">
              <a:buClr>
                <a:srgbClr val="3868D4"/>
              </a:buClr>
              <a:buSzPts val="3959"/>
            </a:pPr>
            <a:br>
              <a:rPr lang="en-US" b="1" dirty="0"/>
            </a:br>
            <a:r>
              <a:rPr lang="en-US" u="sng" dirty="0"/>
              <a:t>Non-Certificated Staff Members</a:t>
            </a:r>
            <a:endParaRPr u="sng" dirty="0">
              <a:solidFill>
                <a:schemeClr val="tx1"/>
              </a:solidFill>
            </a:endParaRPr>
          </a:p>
        </p:txBody>
      </p:sp>
      <p:sp>
        <p:nvSpPr>
          <p:cNvPr id="126" name="Google Shape;126;p21"/>
          <p:cNvSpPr txBox="1">
            <a:spLocks noGrp="1"/>
          </p:cNvSpPr>
          <p:nvPr>
            <p:ph type="body" idx="1"/>
          </p:nvPr>
        </p:nvSpPr>
        <p:spPr>
          <a:xfrm>
            <a:off x="266700" y="1524000"/>
            <a:ext cx="8610600" cy="4648200"/>
          </a:xfrm>
          <a:prstGeom prst="rect">
            <a:avLst/>
          </a:prstGeom>
          <a:noFill/>
          <a:ln>
            <a:noFill/>
          </a:ln>
        </p:spPr>
        <p:txBody>
          <a:bodyPr spcFirstLastPara="1" wrap="square" lIns="91425" tIns="45700" rIns="91425" bIns="45700" anchor="t" anchorCtr="0">
            <a:noAutofit/>
          </a:bodyPr>
          <a:lstStyle/>
          <a:p>
            <a:r>
              <a:rPr lang="en-US" sz="2750" b="1" dirty="0">
                <a:solidFill>
                  <a:srgbClr val="3868D4"/>
                </a:solidFill>
              </a:rPr>
              <a:t>P.L. 2020, c.66</a:t>
            </a:r>
            <a:r>
              <a:rPr lang="en-US" sz="2750" dirty="0">
                <a:solidFill>
                  <a:srgbClr val="3868D4"/>
                </a:solidFill>
              </a:rPr>
              <a:t> </a:t>
            </a:r>
            <a:r>
              <a:rPr lang="en-US" sz="2750" b="1" dirty="0">
                <a:solidFill>
                  <a:srgbClr val="3868D4"/>
                </a:solidFill>
              </a:rPr>
              <a:t>(8/13/2020) </a:t>
            </a:r>
            <a:r>
              <a:rPr lang="en-US" sz="2750" dirty="0"/>
              <a:t>The ability to submit these matters to binding arbitration is </a:t>
            </a:r>
            <a:r>
              <a:rPr lang="en-US" sz="2750" b="1" dirty="0"/>
              <a:t>irrespective of the reason for the employer's action or failure to act, and irrespective of any contractual or negotiated provision or lack thereof. </a:t>
            </a:r>
          </a:p>
          <a:p>
            <a:r>
              <a:rPr lang="en-US" sz="2750" dirty="0"/>
              <a:t>In the arbitration, the burden of proof shall be on the employer. </a:t>
            </a:r>
          </a:p>
          <a:p>
            <a:r>
              <a:rPr lang="en-US" sz="2750" dirty="0"/>
              <a:t>Nothing in this section shall be regarded as affecting the right of any teaching staff member or majority representative to submit to binding arbitration any dispute involving or relating to a teaching staff member.</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47</a:t>
            </a:fld>
            <a:endParaRPr lang="en-US" dirty="0"/>
          </a:p>
        </p:txBody>
      </p:sp>
    </p:spTree>
    <p:extLst>
      <p:ext uri="{BB962C8B-B14F-4D97-AF65-F5344CB8AC3E}">
        <p14:creationId xmlns:p14="http://schemas.microsoft.com/office/powerpoint/2010/main" val="529328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t>Interactive Process Critical</a:t>
            </a:r>
          </a:p>
        </p:txBody>
      </p:sp>
      <p:sp>
        <p:nvSpPr>
          <p:cNvPr id="2" name="Content Placeholder 1"/>
          <p:cNvSpPr>
            <a:spLocks noGrp="1"/>
          </p:cNvSpPr>
          <p:nvPr>
            <p:ph idx="1"/>
          </p:nvPr>
        </p:nvSpPr>
        <p:spPr/>
        <p:txBody>
          <a:bodyPr>
            <a:normAutofit fontScale="85000" lnSpcReduction="20000"/>
          </a:bodyPr>
          <a:lstStyle/>
          <a:p>
            <a:pPr>
              <a:buNone/>
            </a:pPr>
            <a:r>
              <a:rPr lang="en-US" u="sng" dirty="0"/>
              <a:t>Taylor v. Phoenixville Sch. Dist</a:t>
            </a:r>
            <a:r>
              <a:rPr lang="en-US" dirty="0"/>
              <a:t>., 184 F. 3d 296 (3</a:t>
            </a:r>
            <a:r>
              <a:rPr lang="en-US" baseline="30000" dirty="0"/>
              <a:t>rd</a:t>
            </a:r>
            <a:r>
              <a:rPr lang="en-US" dirty="0"/>
              <a:t> Cir. 1999)</a:t>
            </a:r>
          </a:p>
          <a:p>
            <a:r>
              <a:rPr lang="en-US" dirty="0"/>
              <a:t>No need for “magic words” to put employer on notice</a:t>
            </a:r>
          </a:p>
          <a:p>
            <a:r>
              <a:rPr lang="en-US" dirty="0"/>
              <a:t>Secretary served for 20 years, glowing evaluations</a:t>
            </a:r>
          </a:p>
          <a:p>
            <a:r>
              <a:rPr lang="en-US" dirty="0"/>
              <a:t>Hospitalized and diagnosed with bipolar disorder</a:t>
            </a:r>
          </a:p>
          <a:p>
            <a:r>
              <a:rPr lang="en-US" dirty="0"/>
              <a:t>Brought suit under ADA</a:t>
            </a:r>
          </a:p>
          <a:p>
            <a:r>
              <a:rPr lang="en-US" dirty="0"/>
              <a:t>Court reversed summary judgment for district, held district was on notice and had not engaged in meaningful “interactive process”</a:t>
            </a:r>
          </a:p>
          <a:p>
            <a:pPr lvl="1"/>
            <a:r>
              <a:rPr lang="en-US" dirty="0"/>
              <a:t>Learn precise nature of disability</a:t>
            </a:r>
          </a:p>
          <a:p>
            <a:pPr lvl="1"/>
            <a:r>
              <a:rPr lang="en-US" dirty="0"/>
              <a:t>Discuss potential accommodations</a:t>
            </a:r>
          </a:p>
        </p:txBody>
      </p:sp>
      <p:sp>
        <p:nvSpPr>
          <p:cNvPr id="7" name="Slide Number Placeholder 6"/>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6AB8EC3-70AD-4CFB-AE4F-3F359721CA65}" type="slidenum">
              <a:rPr lang="en-US" smtClean="0"/>
              <a:pPr>
                <a:defRPr/>
              </a:pPr>
              <a:t>48</a:t>
            </a:fld>
            <a:endParaRPr lang="en-US" dirty="0"/>
          </a:p>
        </p:txBody>
      </p:sp>
    </p:spTree>
    <p:extLst>
      <p:ext uri="{BB962C8B-B14F-4D97-AF65-F5344CB8AC3E}">
        <p14:creationId xmlns:p14="http://schemas.microsoft.com/office/powerpoint/2010/main" val="858066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“Pass the Trash” Legislation</a:t>
            </a:r>
          </a:p>
        </p:txBody>
      </p:sp>
      <p:sp>
        <p:nvSpPr>
          <p:cNvPr id="3" name="Content Placeholder 2"/>
          <p:cNvSpPr>
            <a:spLocks noGrp="1"/>
          </p:cNvSpPr>
          <p:nvPr>
            <p:ph idx="1"/>
          </p:nvPr>
        </p:nvSpPr>
        <p:spPr/>
        <p:txBody>
          <a:bodyPr>
            <a:normAutofit lnSpcReduction="10000"/>
          </a:bodyPr>
          <a:lstStyle/>
          <a:p>
            <a:r>
              <a:rPr lang="en-US" dirty="0"/>
              <a:t>P.L. 2018, c.5 – Requires school districts, charter schools, nonpublic schools and contracted services providers working with school districts to determine if prospective employees have pending or substantiated allegations of child abuse or sexual misconduct over the past 20 years.</a:t>
            </a:r>
          </a:p>
          <a:p>
            <a:r>
              <a:rPr lang="en-US" dirty="0"/>
              <a:t>Signed April 11, 2018</a:t>
            </a:r>
          </a:p>
          <a:p>
            <a:r>
              <a:rPr lang="en-US" dirty="0"/>
              <a:t>Effective June 1, 2018</a:t>
            </a:r>
          </a:p>
        </p:txBody>
      </p:sp>
      <p:sp>
        <p:nvSpPr>
          <p:cNvPr id="9" name="Slide Number Placeholder 8"/>
          <p:cNvSpPr>
            <a:spLocks noGrp="1"/>
          </p:cNvSpPr>
          <p:nvPr>
            <p:ph type="sldNum" sz="quarter" idx="12"/>
          </p:nvPr>
        </p:nvSpPr>
        <p:spPr/>
        <p:txBody>
          <a:bodyPr/>
          <a:lstStyle/>
          <a:p>
            <a:pPr>
              <a:defRPr/>
            </a:pPr>
            <a:fld id="{E443D2D3-79D4-425E-A51E-1C8F275C5E7B}" type="slidenum">
              <a:rPr lang="en-US" smtClean="0"/>
              <a:pPr>
                <a:defRPr/>
              </a:pPr>
              <a:t>49</a:t>
            </a:fld>
            <a:endParaRPr lang="en-US" dirty="0"/>
          </a:p>
        </p:txBody>
      </p:sp>
    </p:spTree>
    <p:extLst>
      <p:ext uri="{BB962C8B-B14F-4D97-AF65-F5344CB8AC3E}">
        <p14:creationId xmlns:p14="http://schemas.microsoft.com/office/powerpoint/2010/main" val="292252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CCC3-A0C9-A100-1B6F-C1475EF8E1D6}"/>
              </a:ext>
            </a:extLst>
          </p:cNvPr>
          <p:cNvSpPr>
            <a:spLocks noGrp="1"/>
          </p:cNvSpPr>
          <p:nvPr>
            <p:ph type="title"/>
          </p:nvPr>
        </p:nvSpPr>
        <p:spPr/>
        <p:txBody>
          <a:bodyPr/>
          <a:lstStyle/>
          <a:p>
            <a:r>
              <a:rPr lang="en-US" dirty="0"/>
              <a:t>Upcoming Podcast Episodes</a:t>
            </a:r>
          </a:p>
        </p:txBody>
      </p:sp>
      <p:sp>
        <p:nvSpPr>
          <p:cNvPr id="3" name="Content Placeholder 2">
            <a:extLst>
              <a:ext uri="{FF2B5EF4-FFF2-40B4-BE49-F238E27FC236}">
                <a16:creationId xmlns:a16="http://schemas.microsoft.com/office/drawing/2014/main" id="{9DEFD05E-5D56-EDB0-85A2-6F7B2D699311}"/>
              </a:ext>
            </a:extLst>
          </p:cNvPr>
          <p:cNvSpPr>
            <a:spLocks noGrp="1"/>
          </p:cNvSpPr>
          <p:nvPr>
            <p:ph idx="1"/>
          </p:nvPr>
        </p:nvSpPr>
        <p:spPr/>
        <p:txBody>
          <a:bodyPr>
            <a:normAutofit fontScale="92500"/>
          </a:bodyPr>
          <a:lstStyle/>
          <a:p>
            <a:r>
              <a:rPr lang="en-US" dirty="0"/>
              <a:t>The LEGAL ONE Podcast - </a:t>
            </a:r>
            <a:r>
              <a:rPr lang="en-US" dirty="0">
                <a:hlinkClick r:id="rId2"/>
              </a:rPr>
              <a:t>https://www.thelegalonepodcast.com/</a:t>
            </a:r>
            <a:r>
              <a:rPr lang="en-US" dirty="0"/>
              <a:t> </a:t>
            </a:r>
          </a:p>
          <a:p>
            <a:r>
              <a:rPr lang="en-US" dirty="0"/>
              <a:t>Schools and Athletics (Alliant)</a:t>
            </a:r>
          </a:p>
          <a:p>
            <a:pPr lvl="1"/>
            <a:r>
              <a:rPr lang="en-US" dirty="0"/>
              <a:t>August 19 - Addressing Student Athlete Mental Health</a:t>
            </a:r>
          </a:p>
          <a:p>
            <a:pPr lvl="1"/>
            <a:r>
              <a:rPr lang="en-US" dirty="0"/>
              <a:t>August 26 - New Rules for Student Athlete Clearance</a:t>
            </a:r>
          </a:p>
          <a:p>
            <a:pPr lvl="1"/>
            <a:r>
              <a:rPr lang="en-US" dirty="0"/>
              <a:t>September 2 – The New Title IX</a:t>
            </a:r>
          </a:p>
          <a:p>
            <a:r>
              <a:rPr lang="en-US" dirty="0"/>
              <a:t>Schools and Human Resources (Arthur J. Gallagher)</a:t>
            </a:r>
          </a:p>
          <a:p>
            <a:pPr lvl="1"/>
            <a:r>
              <a:rPr lang="en-US" dirty="0"/>
              <a:t>September 16 – October 4</a:t>
            </a:r>
          </a:p>
        </p:txBody>
      </p:sp>
      <p:sp>
        <p:nvSpPr>
          <p:cNvPr id="4" name="Slide Number Placeholder 3">
            <a:extLst>
              <a:ext uri="{FF2B5EF4-FFF2-40B4-BE49-F238E27FC236}">
                <a16:creationId xmlns:a16="http://schemas.microsoft.com/office/drawing/2014/main" id="{F1402673-9F59-E32F-F7C0-1825B499118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425089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9614-8A83-443F-8EFA-EA66641937DA}"/>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02256D8B-7E22-4E2B-A823-E218B8299133}"/>
              </a:ext>
            </a:extLst>
          </p:cNvPr>
          <p:cNvSpPr>
            <a:spLocks noGrp="1"/>
          </p:cNvSpPr>
          <p:nvPr>
            <p:ph idx="1"/>
          </p:nvPr>
        </p:nvSpPr>
        <p:spPr/>
        <p:txBody>
          <a:bodyPr>
            <a:normAutofit lnSpcReduction="10000"/>
          </a:bodyPr>
          <a:lstStyle/>
          <a:p>
            <a:r>
              <a:rPr lang="en-US" dirty="0"/>
              <a:t>Notice of district policies, staff code of conduct, reporting procedures</a:t>
            </a:r>
          </a:p>
          <a:p>
            <a:r>
              <a:rPr lang="en-US" dirty="0"/>
              <a:t>Professional development beyond simply requiring “sign off” that policies were reviewed</a:t>
            </a:r>
          </a:p>
          <a:p>
            <a:r>
              <a:rPr lang="en-US" dirty="0"/>
              <a:t>Professional development that is responsive to individual, school, and districtwide needs</a:t>
            </a:r>
          </a:p>
          <a:p>
            <a:r>
              <a:rPr lang="en-US" dirty="0"/>
              <a:t>Professional development that is constantly assessed to determine its effectiveness</a:t>
            </a:r>
          </a:p>
        </p:txBody>
      </p:sp>
      <p:sp>
        <p:nvSpPr>
          <p:cNvPr id="4" name="Slide Number Placeholder 3">
            <a:extLst>
              <a:ext uri="{FF2B5EF4-FFF2-40B4-BE49-F238E27FC236}">
                <a16:creationId xmlns:a16="http://schemas.microsoft.com/office/drawing/2014/main" id="{024D07D9-9C4B-4DD1-9431-A46C877607D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50</a:t>
            </a:fld>
            <a:endParaRPr lang="en-US" dirty="0">
              <a:solidFill>
                <a:prstClr val="black">
                  <a:tint val="75000"/>
                </a:prstClr>
              </a:solidFill>
            </a:endParaRPr>
          </a:p>
        </p:txBody>
      </p:sp>
    </p:spTree>
    <p:extLst>
      <p:ext uri="{BB962C8B-B14F-4D97-AF65-F5344CB8AC3E}">
        <p14:creationId xmlns:p14="http://schemas.microsoft.com/office/powerpoint/2010/main" val="3134323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buSzPts val="990"/>
            </a:pPr>
            <a:r>
              <a:rPr lang="en" sz="4267" dirty="0">
                <a:latin typeface="Calibri"/>
                <a:ea typeface="Calibri"/>
                <a:cs typeface="Calibri"/>
                <a:sym typeface="Calibri"/>
              </a:rPr>
              <a:t>First Amendment Rights</a:t>
            </a:r>
            <a:endParaRPr sz="4267" dirty="0">
              <a:latin typeface="Calibri"/>
              <a:ea typeface="Calibri"/>
              <a:cs typeface="Calibri"/>
              <a:sym typeface="Calibri"/>
            </a:endParaRPr>
          </a:p>
        </p:txBody>
      </p:sp>
      <p:sp>
        <p:nvSpPr>
          <p:cNvPr id="264" name="Google Shape;264;p36"/>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buNone/>
            </a:pPr>
            <a:r>
              <a:rPr lang="en" sz="1900" b="1" dirty="0">
                <a:solidFill>
                  <a:schemeClr val="dk1"/>
                </a:solidFill>
                <a:latin typeface="Calibri"/>
                <a:ea typeface="Calibri"/>
                <a:cs typeface="Calibri"/>
                <a:sym typeface="Calibri"/>
              </a:rPr>
              <a:t>Students</a:t>
            </a:r>
            <a:r>
              <a:rPr lang="en" sz="1900" dirty="0">
                <a:solidFill>
                  <a:schemeClr val="dk1"/>
                </a:solidFill>
                <a:latin typeface="Calibri"/>
                <a:ea typeface="Calibri"/>
                <a:cs typeface="Calibri"/>
                <a:sym typeface="Calibri"/>
              </a:rPr>
              <a:t> - Focus on whether speech results in substantial disruption to the school environment - </a:t>
            </a:r>
            <a:r>
              <a:rPr lang="en" sz="1900" u="sng" dirty="0">
                <a:solidFill>
                  <a:schemeClr val="dk1"/>
                </a:solidFill>
                <a:latin typeface="Calibri"/>
                <a:ea typeface="Calibri"/>
                <a:cs typeface="Calibri"/>
                <a:sym typeface="Calibri"/>
              </a:rPr>
              <a:t>Tinker v. Des Moines</a:t>
            </a:r>
            <a:r>
              <a:rPr lang="en" sz="1900" dirty="0">
                <a:solidFill>
                  <a:schemeClr val="dk1"/>
                </a:solidFill>
                <a:latin typeface="Calibri"/>
                <a:ea typeface="Calibri"/>
                <a:cs typeface="Calibri"/>
                <a:sym typeface="Calibri"/>
              </a:rPr>
              <a:t>. SCOTUS. No protection for hate speech or speech that is threatening, lewd or vulgar, or promotes activities that are illegal or violation of district policy.  But see </a:t>
            </a:r>
            <a:r>
              <a:rPr lang="en" sz="1900" u="sng" dirty="0">
                <a:solidFill>
                  <a:schemeClr val="dk1"/>
                </a:solidFill>
                <a:latin typeface="Calibri"/>
                <a:ea typeface="Calibri"/>
                <a:cs typeface="Calibri"/>
                <a:sym typeface="Calibri"/>
              </a:rPr>
              <a:t>Levy v. Mahanoy Area School District</a:t>
            </a:r>
            <a:r>
              <a:rPr lang="en" sz="1900" dirty="0">
                <a:solidFill>
                  <a:schemeClr val="dk1"/>
                </a:solidFill>
                <a:latin typeface="Calibri"/>
                <a:ea typeface="Calibri"/>
                <a:cs typeface="Calibri"/>
                <a:sym typeface="Calibri"/>
              </a:rPr>
              <a:t>. SCOTUS. Student speech outside of school, no HIB, not threatening, outside jurisdiction of school district.</a:t>
            </a:r>
            <a:endParaRPr sz="1900" dirty="0">
              <a:solidFill>
                <a:schemeClr val="dk1"/>
              </a:solidFill>
              <a:latin typeface="Calibri"/>
              <a:ea typeface="Calibri"/>
              <a:cs typeface="Calibri"/>
              <a:sym typeface="Calibri"/>
            </a:endParaRPr>
          </a:p>
          <a:p>
            <a:pPr marL="0" indent="0">
              <a:spcBef>
                <a:spcPts val="1200"/>
              </a:spcBef>
              <a:buNone/>
            </a:pPr>
            <a:r>
              <a:rPr lang="en" sz="1900" b="1" dirty="0">
                <a:solidFill>
                  <a:schemeClr val="dk1"/>
                </a:solidFill>
                <a:latin typeface="Calibri"/>
                <a:ea typeface="Calibri"/>
                <a:cs typeface="Calibri"/>
                <a:sym typeface="Calibri"/>
              </a:rPr>
              <a:t>Staff</a:t>
            </a:r>
            <a:r>
              <a:rPr lang="en" sz="1900" dirty="0">
                <a:solidFill>
                  <a:schemeClr val="dk1"/>
                </a:solidFill>
                <a:latin typeface="Calibri"/>
                <a:ea typeface="Calibri"/>
                <a:cs typeface="Calibri"/>
                <a:sym typeface="Calibri"/>
              </a:rPr>
              <a:t> Speech Key Questions - </a:t>
            </a:r>
            <a:r>
              <a:rPr lang="en" sz="1900" u="sng" dirty="0">
                <a:solidFill>
                  <a:schemeClr val="dk1"/>
                </a:solidFill>
                <a:latin typeface="Calibri"/>
                <a:ea typeface="Calibri"/>
                <a:cs typeface="Calibri"/>
                <a:sym typeface="Calibri"/>
              </a:rPr>
              <a:t>Pickering</a:t>
            </a:r>
            <a:endParaRPr sz="1900" u="sng" dirty="0">
              <a:solidFill>
                <a:schemeClr val="dk1"/>
              </a:solidFill>
              <a:latin typeface="Calibri"/>
              <a:ea typeface="Calibri"/>
              <a:cs typeface="Calibri"/>
              <a:sym typeface="Calibri"/>
            </a:endParaRPr>
          </a:p>
          <a:p>
            <a:pPr indent="-349234">
              <a:spcBef>
                <a:spcPts val="1200"/>
              </a:spcBef>
              <a:buClr>
                <a:schemeClr val="dk1"/>
              </a:buClr>
              <a:buSzPts val="1900"/>
              <a:buFont typeface="Calibri"/>
              <a:buChar char="●"/>
            </a:pPr>
            <a:r>
              <a:rPr lang="en" sz="1900" dirty="0">
                <a:solidFill>
                  <a:schemeClr val="dk1"/>
                </a:solidFill>
                <a:latin typeface="Calibri"/>
                <a:ea typeface="Calibri"/>
                <a:cs typeface="Calibri"/>
                <a:sym typeface="Calibri"/>
              </a:rPr>
              <a:t>Did the statement concern a matter of general public concern?</a:t>
            </a:r>
            <a:endParaRPr sz="1900" dirty="0">
              <a:solidFill>
                <a:schemeClr val="dk1"/>
              </a:solidFill>
              <a:latin typeface="Calibri"/>
              <a:ea typeface="Calibri"/>
              <a:cs typeface="Calibri"/>
              <a:sym typeface="Calibri"/>
            </a:endParaRPr>
          </a:p>
          <a:p>
            <a:pPr indent="-349234">
              <a:buClr>
                <a:schemeClr val="dk1"/>
              </a:buClr>
              <a:buSzPts val="1900"/>
              <a:buFont typeface="Calibri"/>
              <a:buChar char="●"/>
            </a:pPr>
            <a:r>
              <a:rPr lang="en" sz="1900" dirty="0">
                <a:solidFill>
                  <a:schemeClr val="dk1"/>
                </a:solidFill>
                <a:latin typeface="Calibri"/>
                <a:ea typeface="Calibri"/>
                <a:cs typeface="Calibri"/>
                <a:sym typeface="Calibri"/>
              </a:rPr>
              <a:t>Was the employee speaking as a private citizen or during the course of his duties?</a:t>
            </a:r>
            <a:endParaRPr sz="1900" dirty="0">
              <a:solidFill>
                <a:schemeClr val="dk1"/>
              </a:solidFill>
              <a:latin typeface="Calibri"/>
              <a:ea typeface="Calibri"/>
              <a:cs typeface="Calibri"/>
              <a:sym typeface="Calibri"/>
            </a:endParaRPr>
          </a:p>
          <a:p>
            <a:pPr indent="-349234">
              <a:buClr>
                <a:schemeClr val="dk1"/>
              </a:buClr>
              <a:buSzPts val="1900"/>
              <a:buFont typeface="Calibri"/>
              <a:buChar char="●"/>
            </a:pPr>
            <a:r>
              <a:rPr lang="en" sz="1900" dirty="0">
                <a:solidFill>
                  <a:schemeClr val="dk1"/>
                </a:solidFill>
                <a:latin typeface="Calibri"/>
                <a:ea typeface="Calibri"/>
                <a:cs typeface="Calibri"/>
                <a:sym typeface="Calibri"/>
              </a:rPr>
              <a:t>Was th</a:t>
            </a:r>
            <a:r>
              <a:rPr lang="en-US" sz="1900" dirty="0">
                <a:solidFill>
                  <a:schemeClr val="dk1"/>
                </a:solidFill>
                <a:latin typeface="Calibri"/>
                <a:ea typeface="Calibri"/>
                <a:cs typeface="Calibri"/>
                <a:sym typeface="Calibri"/>
              </a:rPr>
              <a:t>e statement likely to disrupt a close working relationship?</a:t>
            </a:r>
          </a:p>
          <a:p>
            <a:pPr lvl="1" indent="-349234">
              <a:buClr>
                <a:schemeClr val="dk1"/>
              </a:buClr>
              <a:buSzPts val="1900"/>
              <a:buFont typeface="Calibri"/>
              <a:buChar char="●"/>
            </a:pPr>
            <a:r>
              <a:rPr lang="en-US" sz="1500" dirty="0">
                <a:solidFill>
                  <a:schemeClr val="dk1"/>
                </a:solidFill>
                <a:latin typeface="Calibri"/>
                <a:ea typeface="Calibri"/>
                <a:cs typeface="Calibri"/>
                <a:sym typeface="Calibri"/>
              </a:rPr>
              <a:t>See e.g. </a:t>
            </a:r>
            <a:r>
              <a:rPr lang="en-US" sz="1500" u="sng" dirty="0">
                <a:solidFill>
                  <a:schemeClr val="dk1"/>
                </a:solidFill>
                <a:latin typeface="Calibri"/>
                <a:ea typeface="Calibri"/>
                <a:cs typeface="Calibri"/>
                <a:sym typeface="Calibri"/>
              </a:rPr>
              <a:t>In Re O’Brien</a:t>
            </a:r>
            <a:r>
              <a:rPr lang="en-US" sz="1500" dirty="0">
                <a:solidFill>
                  <a:schemeClr val="dk1"/>
                </a:solidFill>
                <a:latin typeface="Calibri"/>
                <a:ea typeface="Calibri"/>
                <a:cs typeface="Calibri"/>
                <a:sym typeface="Calibri"/>
              </a:rPr>
              <a:t> (First grade teacher, “warden to future criminals”_)</a:t>
            </a:r>
          </a:p>
        </p:txBody>
      </p:sp>
      <p:sp>
        <p:nvSpPr>
          <p:cNvPr id="2" name="Slide Number Placeholder 1">
            <a:extLst>
              <a:ext uri="{FF2B5EF4-FFF2-40B4-BE49-F238E27FC236}">
                <a16:creationId xmlns:a16="http://schemas.microsoft.com/office/drawing/2014/main" id="{7B3F02A2-487C-784E-AB1F-7A3EC8F32EC3}"/>
              </a:ext>
            </a:extLst>
          </p:cNvPr>
          <p:cNvSpPr>
            <a:spLocks noGrp="1"/>
          </p:cNvSpPr>
          <p:nvPr>
            <p:ph type="sldNum" sz="quarter" idx="12"/>
          </p:nvPr>
        </p:nvSpPr>
        <p:spPr/>
        <p:txBody>
          <a:bodyPr/>
          <a:lstStyle/>
          <a:p>
            <a:fld id="{00000000-1234-1234-1234-123412341234}" type="slidenum">
              <a:rPr lang="en" smtClean="0"/>
              <a:pPr/>
              <a:t>51</a:t>
            </a:fld>
            <a:endParaRPr lang="e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u="sng" dirty="0"/>
              <a:t>Social Media Laws</a:t>
            </a:r>
          </a:p>
        </p:txBody>
      </p:sp>
      <p:sp>
        <p:nvSpPr>
          <p:cNvPr id="30722" name="Content Placeholder 1"/>
          <p:cNvSpPr>
            <a:spLocks noGrp="1"/>
          </p:cNvSpPr>
          <p:nvPr>
            <p:ph idx="1"/>
          </p:nvPr>
        </p:nvSpPr>
        <p:spPr/>
        <p:txBody>
          <a:bodyPr>
            <a:normAutofit fontScale="92500" lnSpcReduction="10000"/>
          </a:bodyPr>
          <a:lstStyle/>
          <a:p>
            <a:pPr>
              <a:buNone/>
            </a:pPr>
            <a:r>
              <a:rPr lang="en-US" sz="2800" dirty="0"/>
              <a:t>P.L. 2014, c.2 defines “electronic communication” as a communication transmitted by means of an electronic device including, but not limited to, a telephone, cellular phone, computer, computer network, personal data assistant, or pager.</a:t>
            </a:r>
          </a:p>
          <a:p>
            <a:pPr>
              <a:buNone/>
            </a:pPr>
            <a:endParaRPr lang="en-US" sz="2800" dirty="0"/>
          </a:p>
          <a:p>
            <a:pPr>
              <a:buNone/>
            </a:pPr>
            <a:r>
              <a:rPr lang="en-US" sz="2800" dirty="0"/>
              <a:t>Electronic Communications include, but are not limited to:</a:t>
            </a:r>
          </a:p>
          <a:p>
            <a:pPr lvl="1">
              <a:buFont typeface="Wingdings" pitchFamily="2" charset="2"/>
              <a:buChar char="ü"/>
            </a:pPr>
            <a:r>
              <a:rPr lang="en-US" sz="2400" dirty="0"/>
              <a:t>E-mails</a:t>
            </a:r>
          </a:p>
          <a:p>
            <a:pPr lvl="1">
              <a:buFont typeface="Wingdings" pitchFamily="2" charset="2"/>
              <a:buChar char="ü"/>
            </a:pPr>
            <a:r>
              <a:rPr lang="en-US" sz="2400" dirty="0"/>
              <a:t>Text Messages</a:t>
            </a:r>
          </a:p>
          <a:p>
            <a:pPr lvl="1">
              <a:buFont typeface="Wingdings" pitchFamily="2" charset="2"/>
              <a:buChar char="ü"/>
            </a:pPr>
            <a:r>
              <a:rPr lang="en-US" sz="2400" dirty="0"/>
              <a:t>Instant Messages</a:t>
            </a:r>
          </a:p>
          <a:p>
            <a:pPr lvl="1">
              <a:buFont typeface="Wingdings" pitchFamily="2" charset="2"/>
              <a:buChar char="ü"/>
            </a:pPr>
            <a:r>
              <a:rPr lang="en-US" sz="2400" dirty="0"/>
              <a:t>Internet Website Communications including Social Media and Social Networking Websites </a:t>
            </a:r>
          </a:p>
        </p:txBody>
      </p:sp>
      <p:sp>
        <p:nvSpPr>
          <p:cNvPr id="5" name="Footer Placeholder 6"/>
          <p:cNvSpPr>
            <a:spLocks noGrp="1"/>
          </p:cNvSpPr>
          <p:nvPr/>
        </p:nvSpPr>
        <p:spPr>
          <a:xfrm rot="10800000" flipV="1">
            <a:off x="533400" y="6324600"/>
            <a:ext cx="8077200" cy="381001"/>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p:txBody>
          <a:bodyPr/>
          <a:lstStyle/>
          <a:p>
            <a:pPr>
              <a:defRPr/>
            </a:pPr>
            <a:fld id="{E443D2D3-79D4-425E-A51E-1C8F275C5E7B}" type="slidenum">
              <a:rPr lang="en-US" smtClean="0"/>
              <a:pPr>
                <a:defRPr/>
              </a:pPr>
              <a:t>52</a:t>
            </a:fld>
            <a:endParaRPr lang="en-US" dirty="0"/>
          </a:p>
        </p:txBody>
      </p:sp>
    </p:spTree>
    <p:extLst>
      <p:ext uri="{BB962C8B-B14F-4D97-AF65-F5344CB8AC3E}">
        <p14:creationId xmlns:p14="http://schemas.microsoft.com/office/powerpoint/2010/main" val="1712473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pPr algn="ctr"/>
            <a:r>
              <a:rPr lang="en-US" sz="3600" u="sng" dirty="0"/>
              <a:t>Social Media, Staff &amp; Students “Friending”</a:t>
            </a:r>
          </a:p>
        </p:txBody>
      </p:sp>
      <p:sp>
        <p:nvSpPr>
          <p:cNvPr id="3" name="Content Placeholder 2"/>
          <p:cNvSpPr>
            <a:spLocks noGrp="1"/>
          </p:cNvSpPr>
          <p:nvPr>
            <p:ph idx="1"/>
          </p:nvPr>
        </p:nvSpPr>
        <p:spPr>
          <a:xfrm>
            <a:off x="457200" y="1447800"/>
            <a:ext cx="8229600" cy="4724400"/>
          </a:xfrm>
        </p:spPr>
        <p:txBody>
          <a:bodyPr>
            <a:normAutofit/>
          </a:bodyPr>
          <a:lstStyle/>
          <a:p>
            <a:r>
              <a:rPr lang="en-US" dirty="0"/>
              <a:t>Staff/Student boundary issues--</a:t>
            </a:r>
          </a:p>
          <a:p>
            <a:pPr lvl="1"/>
            <a:r>
              <a:rPr lang="en-US" dirty="0"/>
              <a:t>Community Culture</a:t>
            </a:r>
          </a:p>
          <a:p>
            <a:pPr lvl="1"/>
            <a:r>
              <a:rPr lang="en-US" dirty="0"/>
              <a:t>Blurring Roles/Favoritism</a:t>
            </a:r>
          </a:p>
          <a:p>
            <a:r>
              <a:rPr lang="en-US" dirty="0"/>
              <a:t>Legislation requires School Districts to adopt policies concerning electronic communications between employees &amp; students– P.L. 2014, Ch.2</a:t>
            </a:r>
          </a:p>
        </p:txBody>
      </p:sp>
      <p:sp>
        <p:nvSpPr>
          <p:cNvPr id="6" name="Slide Number Placeholder 5"/>
          <p:cNvSpPr>
            <a:spLocks noGrp="1"/>
          </p:cNvSpPr>
          <p:nvPr>
            <p:ph type="sldNum" sz="quarter" idx="12"/>
          </p:nvPr>
        </p:nvSpPr>
        <p:spPr/>
        <p:txBody>
          <a:bodyPr/>
          <a:lstStyle/>
          <a:p>
            <a:pPr>
              <a:defRPr/>
            </a:pPr>
            <a:fld id="{E443D2D3-79D4-425E-A51E-1C8F275C5E7B}" type="slidenum">
              <a:rPr lang="en-US" smtClean="0"/>
              <a:pPr>
                <a:defRPr/>
              </a:pPr>
              <a:t>53</a:t>
            </a:fld>
            <a:endParaRPr lang="en-US" dirty="0"/>
          </a:p>
        </p:txBody>
      </p:sp>
    </p:spTree>
    <p:extLst>
      <p:ext uri="{BB962C8B-B14F-4D97-AF65-F5344CB8AC3E}">
        <p14:creationId xmlns:p14="http://schemas.microsoft.com/office/powerpoint/2010/main" val="2120110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C17D-C1AD-483A-9453-01C01DE4942A}"/>
              </a:ext>
            </a:extLst>
          </p:cNvPr>
          <p:cNvSpPr>
            <a:spLocks noGrp="1"/>
          </p:cNvSpPr>
          <p:nvPr>
            <p:ph type="title"/>
          </p:nvPr>
        </p:nvSpPr>
        <p:spPr>
          <a:xfrm>
            <a:off x="457200" y="274638"/>
            <a:ext cx="8229600" cy="639762"/>
          </a:xfrm>
        </p:spPr>
        <p:txBody>
          <a:bodyPr>
            <a:noAutofit/>
          </a:bodyPr>
          <a:lstStyle/>
          <a:p>
            <a:r>
              <a:rPr lang="en-US" sz="3200" dirty="0"/>
              <a:t>August 2021 Tenure Case Decision</a:t>
            </a:r>
          </a:p>
        </p:txBody>
      </p:sp>
      <p:sp>
        <p:nvSpPr>
          <p:cNvPr id="3" name="Content Placeholder 2">
            <a:extLst>
              <a:ext uri="{FF2B5EF4-FFF2-40B4-BE49-F238E27FC236}">
                <a16:creationId xmlns:a16="http://schemas.microsoft.com/office/drawing/2014/main" id="{629660E4-13D6-49B4-A195-73721FF57936}"/>
              </a:ext>
            </a:extLst>
          </p:cNvPr>
          <p:cNvSpPr>
            <a:spLocks noGrp="1"/>
          </p:cNvSpPr>
          <p:nvPr>
            <p:ph idx="1"/>
          </p:nvPr>
        </p:nvSpPr>
        <p:spPr>
          <a:xfrm>
            <a:off x="457200" y="1119884"/>
            <a:ext cx="8229600" cy="5463478"/>
          </a:xfrm>
        </p:spPr>
        <p:txBody>
          <a:bodyPr>
            <a:normAutofit fontScale="92500" lnSpcReduction="20000"/>
          </a:bodyPr>
          <a:lstStyle/>
          <a:p>
            <a:pPr marL="0" indent="0">
              <a:buNone/>
            </a:pPr>
            <a:r>
              <a:rPr lang="en-US" b="1" dirty="0"/>
              <a:t>Donna Coleman v. Borough of Roselle SD – 8/20/21</a:t>
            </a:r>
            <a:endParaRPr lang="en-US" dirty="0"/>
          </a:p>
          <a:p>
            <a:pPr lvl="1">
              <a:buFont typeface="Calibri" panose="020F0502020204030204" pitchFamily="34" charset="0"/>
              <a:buChar char="—"/>
            </a:pPr>
            <a:r>
              <a:rPr lang="en-US" b="1" dirty="0"/>
              <a:t>  </a:t>
            </a:r>
            <a:r>
              <a:rPr lang="en-US" dirty="0"/>
              <a:t>Conduct Unbecoming, Insubordination &amp; Other Just Cause Charges filed against 17-year Tenured English Teacher for racially charged post on her personal Face Book account during May 2020 re:  George Floyd.</a:t>
            </a:r>
          </a:p>
          <a:p>
            <a:pPr lvl="2">
              <a:buFont typeface="Calibri" panose="020F0502020204030204" pitchFamily="34" charset="0"/>
              <a:buChar char="—"/>
            </a:pPr>
            <a:r>
              <a:rPr lang="en-US" dirty="0"/>
              <a:t>Post reported to SD.  Many responses to the post</a:t>
            </a:r>
          </a:p>
          <a:p>
            <a:pPr lvl="2">
              <a:buFont typeface="Calibri" panose="020F0502020204030204" pitchFamily="34" charset="0"/>
              <a:buChar char="—"/>
            </a:pPr>
            <a:r>
              <a:rPr lang="en-US" dirty="0"/>
              <a:t>SD claimed the incident had caused serious, negative and lasting damage to the Roselle School District community environment and that she provided no plausible explanation to justify her actions and her failure to show any remorse for her hurtful behavior. </a:t>
            </a:r>
          </a:p>
          <a:p>
            <a:pPr lvl="2">
              <a:buFont typeface="Calibri" panose="020F0502020204030204" pitchFamily="34" charset="0"/>
              <a:buChar char="—"/>
            </a:pPr>
            <a:r>
              <a:rPr lang="en-US" dirty="0"/>
              <a:t>Teacher claimed she accidentally posted comment, then took it down, but someone else saw it, hacked into her account and reposted as if they were the teacher</a:t>
            </a:r>
          </a:p>
          <a:p>
            <a:pPr lvl="1">
              <a:buFont typeface="Calibri" panose="020F0502020204030204" pitchFamily="34" charset="0"/>
              <a:buChar char="—"/>
            </a:pPr>
            <a:r>
              <a:rPr lang="en-US" b="1" dirty="0"/>
              <a:t>  </a:t>
            </a:r>
            <a:r>
              <a:rPr lang="en-US" u="sng" dirty="0"/>
              <a:t>Decision</a:t>
            </a:r>
            <a:r>
              <a:rPr lang="en-US" dirty="0"/>
              <a:t>:  Sustained.  Teacher Dismissed.</a:t>
            </a:r>
            <a:endParaRPr lang="en-US" b="1" dirty="0"/>
          </a:p>
        </p:txBody>
      </p:sp>
      <p:sp>
        <p:nvSpPr>
          <p:cNvPr id="4" name="Slide Number Placeholder 3">
            <a:extLst>
              <a:ext uri="{FF2B5EF4-FFF2-40B4-BE49-F238E27FC236}">
                <a16:creationId xmlns:a16="http://schemas.microsoft.com/office/drawing/2014/main" id="{A6290B06-57A1-424E-A080-775A28BAB36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54</a:t>
            </a:fld>
            <a:endParaRPr lang="en-US" dirty="0">
              <a:solidFill>
                <a:prstClr val="black">
                  <a:tint val="75000"/>
                </a:prstClr>
              </a:solidFill>
            </a:endParaRPr>
          </a:p>
        </p:txBody>
      </p:sp>
    </p:spTree>
    <p:extLst>
      <p:ext uri="{BB962C8B-B14F-4D97-AF65-F5344CB8AC3E}">
        <p14:creationId xmlns:p14="http://schemas.microsoft.com/office/powerpoint/2010/main" val="2475241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buFont typeface="Calibri" panose="020F0502020204030204" pitchFamily="34" charset="0"/>
              <a:buNone/>
              <a:defRPr/>
            </a:pPr>
            <a:r>
              <a:rPr lang="en-US" u="sng" dirty="0"/>
              <a:t>FACTS</a:t>
            </a:r>
            <a:r>
              <a:rPr lang="en-US" dirty="0"/>
              <a:t>: </a:t>
            </a:r>
          </a:p>
          <a:p>
            <a:pPr>
              <a:defRPr/>
            </a:pPr>
            <a:r>
              <a:rPr lang="en-US" dirty="0"/>
              <a:t>On March 3, 2015, The BOE first became aware of this incident after receiving a letter from the Teacher's attorney.  The letter noted that it had failed to notify the SD of this incident earlier, and requested that the SD overlook the omission.  After a meeting between the SD, the Teacher and her representative on March 4, 2015, the Teacher was suspended with pay until May of 2015.</a:t>
            </a:r>
          </a:p>
          <a:p>
            <a:pPr>
              <a:buFont typeface="Calibri" panose="020F0502020204030204" pitchFamily="34" charset="0"/>
              <a:buNone/>
              <a:defRPr/>
            </a:pPr>
            <a:r>
              <a:rPr lang="en-US" dirty="0"/>
              <a:t> </a:t>
            </a:r>
          </a:p>
          <a:p>
            <a:pPr>
              <a:defRPr/>
            </a:pPr>
            <a:r>
              <a:rPr lang="en-US" dirty="0"/>
              <a:t>On March 5, 2016, the Teacher shoplifted a shell picture frame from a store in Beach Haven, NJ.  </a:t>
            </a:r>
            <a:r>
              <a:rPr lang="en-US" b="1" u="sng" dirty="0"/>
              <a:t>The store owner posted the surveillance video of the Teacher committing the theft on Facebook, and she was ultimately identified by one of her 4th grade students and arrested.  </a:t>
            </a:r>
            <a:r>
              <a:rPr lang="en-US" dirty="0"/>
              <a:t>The Teacher entered a Conditional Dismissal Program which included a guilty plea and a one year probationary period.</a:t>
            </a:r>
          </a:p>
          <a:p>
            <a:pPr>
              <a:buFont typeface="Calibri" panose="020F0502020204030204" pitchFamily="34" charset="0"/>
              <a:buNone/>
              <a:defRPr/>
            </a:pPr>
            <a:r>
              <a:rPr lang="en-US" dirty="0"/>
              <a:t> </a:t>
            </a:r>
          </a:p>
          <a:p>
            <a:pPr>
              <a:defRPr/>
            </a:pPr>
            <a:r>
              <a:rPr lang="en-US" dirty="0"/>
              <a:t>The second arrest was widely known throughout the SD, and caused problems among the students and parents.  The Teacher claimed that her mental history and issues with changing prescriptions were causative factors in her behavior.  Although she concedes the behavior, she argues that her mental heath issues should serve as a mitigating factor in any disciplinary action taken.</a:t>
            </a:r>
          </a:p>
          <a:p>
            <a:pPr>
              <a:buFont typeface="Calibri" panose="020F0502020204030204" pitchFamily="34" charset="0"/>
              <a:buNone/>
              <a:defRPr/>
            </a:pPr>
            <a:endParaRPr lang="en-US" dirty="0"/>
          </a:p>
        </p:txBody>
      </p:sp>
      <p:sp>
        <p:nvSpPr>
          <p:cNvPr id="5" name="Slide Number Placeholder 4"/>
          <p:cNvSpPr>
            <a:spLocks noGrp="1"/>
          </p:cNvSpPr>
          <p:nvPr>
            <p:ph type="sldNum" sz="quarter" idx="12"/>
          </p:nvPr>
        </p:nvSpPr>
        <p:spPr/>
        <p:txBody>
          <a:bodyPr/>
          <a:lstStyle/>
          <a:p>
            <a:pPr>
              <a:defRPr/>
            </a:pPr>
            <a:fld id="{45769C96-935F-4BF0-812A-2A25FCFFC5EF}" type="slidenum">
              <a:rPr lang="en-US" altLang="en-US" smtClean="0"/>
              <a:pPr>
                <a:defRPr/>
              </a:pPr>
              <a:t>55</a:t>
            </a:fld>
            <a:endParaRPr lang="en-US" altLang="en-US" dirty="0"/>
          </a:p>
        </p:txBody>
      </p:sp>
      <p:sp>
        <p:nvSpPr>
          <p:cNvPr id="7" name="Title 1">
            <a:extLst>
              <a:ext uri="{FF2B5EF4-FFF2-40B4-BE49-F238E27FC236}">
                <a16:creationId xmlns:a16="http://schemas.microsoft.com/office/drawing/2014/main" id="{69452CF0-8220-F641-9D18-2A4A4479B62E}"/>
              </a:ext>
            </a:extLst>
          </p:cNvPr>
          <p:cNvSpPr>
            <a:spLocks noGrp="1"/>
          </p:cNvSpPr>
          <p:nvPr>
            <p:ph type="title"/>
          </p:nvPr>
        </p:nvSpPr>
        <p:spPr>
          <a:xfrm>
            <a:off x="457200" y="224385"/>
            <a:ext cx="8229600" cy="1143000"/>
          </a:xfrm>
        </p:spPr>
        <p:txBody>
          <a:bodyPr>
            <a:noAutofit/>
          </a:bodyPr>
          <a:lstStyle/>
          <a:p>
            <a:pPr>
              <a:defRPr/>
            </a:pPr>
            <a:r>
              <a:rPr lang="en-US" sz="3200" i="1" dirty="0"/>
              <a:t>Michele Schwab v. Woodbridge Township BOE</a:t>
            </a:r>
            <a:br>
              <a:rPr lang="en-US" sz="4000" dirty="0"/>
            </a:br>
            <a:r>
              <a:rPr lang="en-US" sz="3200" dirty="0"/>
              <a:t>1/5/17</a:t>
            </a:r>
          </a:p>
        </p:txBody>
      </p:sp>
    </p:spTree>
    <p:extLst>
      <p:ext uri="{BB962C8B-B14F-4D97-AF65-F5344CB8AC3E}">
        <p14:creationId xmlns:p14="http://schemas.microsoft.com/office/powerpoint/2010/main" val="1609630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4385"/>
            <a:ext cx="8229600" cy="1143000"/>
          </a:xfrm>
        </p:spPr>
        <p:txBody>
          <a:bodyPr>
            <a:noAutofit/>
          </a:bodyPr>
          <a:lstStyle/>
          <a:p>
            <a:pPr>
              <a:defRPr/>
            </a:pPr>
            <a:r>
              <a:rPr lang="en-US" sz="3200" i="1" dirty="0"/>
              <a:t>Michele Schwab v. Woodbridge Township BOE</a:t>
            </a:r>
            <a:br>
              <a:rPr lang="en-US" sz="4000" dirty="0"/>
            </a:br>
            <a:r>
              <a:rPr lang="en-US" sz="3200" dirty="0"/>
              <a:t>1/5/17</a:t>
            </a:r>
          </a:p>
        </p:txBody>
      </p:sp>
      <p:sp>
        <p:nvSpPr>
          <p:cNvPr id="100354" name="Content Placeholder 2"/>
          <p:cNvSpPr>
            <a:spLocks noGrp="1"/>
          </p:cNvSpPr>
          <p:nvPr>
            <p:ph idx="1"/>
          </p:nvPr>
        </p:nvSpPr>
        <p:spPr/>
        <p:txBody>
          <a:bodyPr>
            <a:normAutofit fontScale="55000" lnSpcReduction="20000"/>
          </a:bodyPr>
          <a:lstStyle/>
          <a:p>
            <a:pPr>
              <a:buFont typeface="Calibri" panose="020F0502020204030204" pitchFamily="34" charset="0"/>
              <a:buNone/>
            </a:pPr>
            <a:r>
              <a:rPr lang="en-US" altLang="en-US" u="sng" dirty="0"/>
              <a:t>DECISION</a:t>
            </a:r>
            <a:r>
              <a:rPr lang="en-US" altLang="en-US" dirty="0"/>
              <a:t>:  Granted.  Teacher is terminated.</a:t>
            </a:r>
          </a:p>
          <a:p>
            <a:pPr>
              <a:buFont typeface="Calibri" panose="020F0502020204030204" pitchFamily="34" charset="0"/>
              <a:buNone/>
            </a:pPr>
            <a:endParaRPr lang="en-US" altLang="en-US" u="sng" dirty="0"/>
          </a:p>
          <a:p>
            <a:pPr>
              <a:buFont typeface="Calibri" panose="020F0502020204030204" pitchFamily="34" charset="0"/>
              <a:buNone/>
            </a:pPr>
            <a:r>
              <a:rPr lang="en-US" altLang="en-US" u="sng" dirty="0"/>
              <a:t>RATIONALE</a:t>
            </a:r>
            <a:r>
              <a:rPr lang="en-US" altLang="en-US" dirty="0"/>
              <a:t>:</a:t>
            </a:r>
          </a:p>
          <a:p>
            <a:r>
              <a:rPr lang="en-US" altLang="en-US" dirty="0"/>
              <a:t>The teacher concedes that her arrests for the 2 admitted shoplifting instances constitutes inappropriate conduct.  Although this conduct is outside the Teacher's normal duties, the SD demonstrated that the behavior had an "adverse impact on students and affected the proper operation of the schools.</a:t>
            </a:r>
          </a:p>
          <a:p>
            <a:pPr>
              <a:buFont typeface="Calibri" panose="020F0502020204030204" pitchFamily="34" charset="0"/>
              <a:buNone/>
            </a:pPr>
            <a:r>
              <a:rPr lang="en-US" altLang="en-US" dirty="0"/>
              <a:t> </a:t>
            </a:r>
          </a:p>
          <a:p>
            <a:r>
              <a:rPr lang="en-US" altLang="en-US" dirty="0"/>
              <a:t>During the Teacher's suspension for the first instance, the SD was required to utilize a substitute teacher in her 4th grade classroom.  The "arrest and acknowledgement of her conduct, even without a criminal conviction, is sufficient basis to find a violation of her job description that requires a teacher to 'behave in accordance with the law and </a:t>
            </a:r>
            <a:r>
              <a:rPr lang="en-US" altLang="en-US" b="1" dirty="0"/>
              <a:t>exhibit high standards of professional ethical behavior</a:t>
            </a:r>
            <a:r>
              <a:rPr lang="en-US" altLang="en-US" dirty="0"/>
              <a:t>.'  Any doubt as to this conclusion is resolved by the Teacher's second act" of shoplifting.</a:t>
            </a:r>
          </a:p>
          <a:p>
            <a:pPr>
              <a:buFont typeface="Calibri" panose="020F0502020204030204" pitchFamily="34" charset="0"/>
              <a:buNone/>
            </a:pPr>
            <a:r>
              <a:rPr lang="en-US" altLang="en-US" dirty="0"/>
              <a:t> </a:t>
            </a:r>
          </a:p>
          <a:p>
            <a:pPr>
              <a:buFont typeface="Calibri" panose="020F0502020204030204" pitchFamily="34" charset="0"/>
              <a:buNone/>
            </a:pPr>
            <a:endParaRPr lang="en-US" altLang="en-US" dirty="0"/>
          </a:p>
        </p:txBody>
      </p:sp>
      <p:sp>
        <p:nvSpPr>
          <p:cNvPr id="3" name="Slide Number Placeholder 2"/>
          <p:cNvSpPr>
            <a:spLocks noGrp="1"/>
          </p:cNvSpPr>
          <p:nvPr>
            <p:ph type="sldNum" sz="quarter" idx="12"/>
          </p:nvPr>
        </p:nvSpPr>
        <p:spPr/>
        <p:txBody>
          <a:bodyPr/>
          <a:lstStyle/>
          <a:p>
            <a:pPr>
              <a:defRPr/>
            </a:pPr>
            <a:fld id="{F084FE4E-2302-460B-AB94-F30E2D2A7423}" type="slidenum">
              <a:rPr lang="en-US" altLang="en-US" smtClean="0"/>
              <a:pPr>
                <a:defRPr/>
              </a:pPr>
              <a:t>56</a:t>
            </a:fld>
            <a:endParaRPr lang="en-US" altLang="en-US" dirty="0"/>
          </a:p>
        </p:txBody>
      </p:sp>
    </p:spTree>
    <p:extLst>
      <p:ext uri="{BB962C8B-B14F-4D97-AF65-F5344CB8AC3E}">
        <p14:creationId xmlns:p14="http://schemas.microsoft.com/office/powerpoint/2010/main" val="1854551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304800" y="1219200"/>
            <a:ext cx="8610600" cy="5410200"/>
          </a:xfrm>
        </p:spPr>
        <p:txBody>
          <a:bodyPr>
            <a:normAutofit fontScale="70000" lnSpcReduction="20000"/>
          </a:bodyPr>
          <a:lstStyle/>
          <a:p>
            <a:pPr>
              <a:buFont typeface="Calibri" panose="020F0502020204030204" pitchFamily="34" charset="0"/>
              <a:buNone/>
            </a:pPr>
            <a:r>
              <a:rPr lang="en-US" altLang="en-US" dirty="0"/>
              <a:t> </a:t>
            </a:r>
            <a:r>
              <a:rPr lang="en-US" altLang="en-US" u="sng" dirty="0"/>
              <a:t>RATIONALE</a:t>
            </a:r>
            <a:r>
              <a:rPr lang="en-US" altLang="en-US" dirty="0"/>
              <a:t>:</a:t>
            </a:r>
          </a:p>
          <a:p>
            <a:pPr>
              <a:buFont typeface="Calibri" panose="020F0502020204030204" pitchFamily="34" charset="0"/>
              <a:buNone/>
            </a:pPr>
            <a:endParaRPr lang="en-US" altLang="en-US" dirty="0"/>
          </a:p>
          <a:p>
            <a:r>
              <a:rPr lang="en-US" altLang="en-US" dirty="0"/>
              <a:t>The second arrest "prompted events that caused the SD to cover her class for the remainder of the semester and to counsel all of the fourth grade students who became aware of the Teacher's arrest due mainly to the publicity surrounding the store's posting of the surveillance tape.  </a:t>
            </a:r>
            <a:r>
              <a:rPr lang="en-US" altLang="en-US" b="1" dirty="0"/>
              <a:t>The extent to which the video was observed cannot be determined, but the record clearly supports the conclusion that it was either seen [on social media] or its contents described by faculty, parents and students who became aware that a SD teacher had committed an unlawful act of dishonesty."</a:t>
            </a:r>
          </a:p>
          <a:p>
            <a:pPr>
              <a:buFont typeface="Calibri" panose="020F0502020204030204" pitchFamily="34" charset="0"/>
              <a:buNone/>
            </a:pPr>
            <a:r>
              <a:rPr lang="en-US" altLang="en-US" dirty="0"/>
              <a:t> </a:t>
            </a:r>
          </a:p>
          <a:p>
            <a:r>
              <a:rPr lang="en-US" altLang="en-US" dirty="0"/>
              <a:t>The SD correctly asserts that the notice of the first arrest was also untimely and inadequate.  The Teacher's two acts of dishonesty within a 13 month period are sufficient to warrant dismissal in this case.  The Teacher's mental health history does not serve as a mitigating factor in this case.</a:t>
            </a:r>
          </a:p>
          <a:p>
            <a:pPr>
              <a:buFont typeface="Calibri" panose="020F0502020204030204" pitchFamily="34" charset="0"/>
              <a:buNone/>
            </a:pPr>
            <a:endParaRPr lang="en-US" altLang="en-US" dirty="0"/>
          </a:p>
        </p:txBody>
      </p:sp>
      <p:sp>
        <p:nvSpPr>
          <p:cNvPr id="3" name="Slide Number Placeholder 2"/>
          <p:cNvSpPr>
            <a:spLocks noGrp="1"/>
          </p:cNvSpPr>
          <p:nvPr>
            <p:ph type="sldNum" sz="quarter" idx="12"/>
          </p:nvPr>
        </p:nvSpPr>
        <p:spPr/>
        <p:txBody>
          <a:bodyPr/>
          <a:lstStyle/>
          <a:p>
            <a:pPr>
              <a:defRPr/>
            </a:pPr>
            <a:fld id="{3BD76DE0-A26B-45D0-A5BF-BAB7BF546628}" type="slidenum">
              <a:rPr lang="en-US" altLang="en-US" smtClean="0"/>
              <a:pPr>
                <a:defRPr/>
              </a:pPr>
              <a:t>57</a:t>
            </a:fld>
            <a:endParaRPr lang="en-US" altLang="en-US" dirty="0"/>
          </a:p>
        </p:txBody>
      </p:sp>
      <p:sp>
        <p:nvSpPr>
          <p:cNvPr id="10" name="Title 1">
            <a:extLst>
              <a:ext uri="{FF2B5EF4-FFF2-40B4-BE49-F238E27FC236}">
                <a16:creationId xmlns:a16="http://schemas.microsoft.com/office/drawing/2014/main" id="{8CD97F58-D59E-3F47-9A8F-9BF458533728}"/>
              </a:ext>
            </a:extLst>
          </p:cNvPr>
          <p:cNvSpPr>
            <a:spLocks noGrp="1"/>
          </p:cNvSpPr>
          <p:nvPr>
            <p:ph type="title"/>
          </p:nvPr>
        </p:nvSpPr>
        <p:spPr>
          <a:xfrm>
            <a:off x="457200" y="224385"/>
            <a:ext cx="8229600" cy="1143000"/>
          </a:xfrm>
        </p:spPr>
        <p:txBody>
          <a:bodyPr>
            <a:noAutofit/>
          </a:bodyPr>
          <a:lstStyle/>
          <a:p>
            <a:pPr>
              <a:defRPr/>
            </a:pPr>
            <a:r>
              <a:rPr lang="en-US" sz="3200" i="1" dirty="0"/>
              <a:t>Michele Schwab v. Woodbridge Township BOE</a:t>
            </a:r>
            <a:br>
              <a:rPr lang="en-US" sz="4000" dirty="0"/>
            </a:br>
            <a:r>
              <a:rPr lang="en-US" sz="3200" dirty="0"/>
              <a:t>1/5/17</a:t>
            </a:r>
          </a:p>
        </p:txBody>
      </p:sp>
    </p:spTree>
    <p:extLst>
      <p:ext uri="{BB962C8B-B14F-4D97-AF65-F5344CB8AC3E}">
        <p14:creationId xmlns:p14="http://schemas.microsoft.com/office/powerpoint/2010/main" val="1356993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ED03-F9F2-46E8-8992-2E007E52A3A0}"/>
              </a:ext>
            </a:extLst>
          </p:cNvPr>
          <p:cNvSpPr>
            <a:spLocks noGrp="1"/>
          </p:cNvSpPr>
          <p:nvPr>
            <p:ph type="title"/>
          </p:nvPr>
        </p:nvSpPr>
        <p:spPr>
          <a:xfrm>
            <a:off x="457200" y="274638"/>
            <a:ext cx="8229600" cy="457199"/>
          </a:xfrm>
        </p:spPr>
        <p:txBody>
          <a:bodyPr>
            <a:normAutofit fontScale="90000"/>
          </a:bodyPr>
          <a:lstStyle/>
          <a:p>
            <a:r>
              <a:rPr lang="en-US" dirty="0"/>
              <a:t>Other Tenure Case Decisions</a:t>
            </a:r>
          </a:p>
        </p:txBody>
      </p:sp>
      <p:sp>
        <p:nvSpPr>
          <p:cNvPr id="3" name="Content Placeholder 2">
            <a:extLst>
              <a:ext uri="{FF2B5EF4-FFF2-40B4-BE49-F238E27FC236}">
                <a16:creationId xmlns:a16="http://schemas.microsoft.com/office/drawing/2014/main" id="{7CC8F933-5D81-4420-BA4F-1097E411128E}"/>
              </a:ext>
            </a:extLst>
          </p:cNvPr>
          <p:cNvSpPr>
            <a:spLocks noGrp="1"/>
          </p:cNvSpPr>
          <p:nvPr>
            <p:ph idx="1"/>
          </p:nvPr>
        </p:nvSpPr>
        <p:spPr>
          <a:xfrm>
            <a:off x="266700" y="959778"/>
            <a:ext cx="8610600" cy="5486400"/>
          </a:xfrm>
        </p:spPr>
        <p:txBody>
          <a:bodyPr>
            <a:normAutofit/>
          </a:bodyPr>
          <a:lstStyle/>
          <a:p>
            <a:pPr marL="0" indent="0">
              <a:buNone/>
            </a:pPr>
            <a:r>
              <a:rPr lang="en-US" sz="2000" b="1" dirty="0"/>
              <a:t>John Podesta v. Dumont Borough SD  6/23/20</a:t>
            </a:r>
          </a:p>
          <a:p>
            <a:pPr marL="685800" lvl="1"/>
            <a:r>
              <a:rPr lang="en-US" sz="1800" dirty="0"/>
              <a:t>Conduct Unbecoming Charges against Principal for inappropriate behavior towards his female Vice Principal</a:t>
            </a:r>
          </a:p>
          <a:p>
            <a:pPr marL="685800" lvl="1"/>
            <a:r>
              <a:rPr lang="en-US" sz="1800" u="sng" dirty="0"/>
              <a:t>Decision</a:t>
            </a:r>
            <a:r>
              <a:rPr lang="en-US" sz="1800" dirty="0"/>
              <a:t>:  Tenure Charges Granted – Egregious Conduct.  Principal is Dismissed.</a:t>
            </a:r>
          </a:p>
          <a:p>
            <a:pPr marL="685800" lvl="1"/>
            <a:endParaRPr lang="en-US" sz="1800" u="sng" dirty="0"/>
          </a:p>
          <a:p>
            <a:pPr marL="0" indent="0">
              <a:buNone/>
            </a:pPr>
            <a:r>
              <a:rPr lang="en-US" sz="2000" b="1" dirty="0"/>
              <a:t>Bruce </a:t>
            </a:r>
            <a:r>
              <a:rPr lang="en-US" sz="2000" b="1" dirty="0" err="1"/>
              <a:t>Bassetti</a:t>
            </a:r>
            <a:r>
              <a:rPr lang="en-US" sz="2000" b="1" dirty="0"/>
              <a:t> v. </a:t>
            </a:r>
            <a:r>
              <a:rPr lang="en-US" sz="2000" b="1" dirty="0" err="1"/>
              <a:t>Penns</a:t>
            </a:r>
            <a:r>
              <a:rPr lang="en-US" sz="2000" b="1" dirty="0"/>
              <a:t> Grove-Carneys Point Regional SD  7/17/2020</a:t>
            </a:r>
          </a:p>
          <a:p>
            <a:pPr marL="685800" lvl="1"/>
            <a:r>
              <a:rPr lang="en-US" sz="1600" dirty="0"/>
              <a:t>2nd Arbitration Decision</a:t>
            </a:r>
          </a:p>
          <a:p>
            <a:pPr marL="685800" lvl="1"/>
            <a:r>
              <a:rPr lang="en-US" sz="1600" dirty="0"/>
              <a:t>Conduct Unbecoming, Incapacity, &amp; Other Just Cause for using a racial slur (n*****) in front of his class</a:t>
            </a:r>
          </a:p>
          <a:p>
            <a:pPr marL="685800" lvl="1"/>
            <a:r>
              <a:rPr lang="en-US" sz="1600" u="sng" dirty="0"/>
              <a:t>Decision</a:t>
            </a:r>
            <a:r>
              <a:rPr lang="en-US" sz="1600" dirty="0"/>
              <a:t>:  </a:t>
            </a:r>
            <a:r>
              <a:rPr lang="en-US" sz="1800" dirty="0"/>
              <a:t>Conduct Unbecoming Charges and Other Just Cause granted.  Incapacity Charges Denied.  Teacher is Terminated.</a:t>
            </a:r>
            <a:endParaRPr lang="en-US" sz="1800" u="sng" dirty="0"/>
          </a:p>
          <a:p>
            <a:pPr marL="0" indent="0">
              <a:buNone/>
            </a:pPr>
            <a:endParaRPr lang="en-US" sz="2000" b="1" dirty="0"/>
          </a:p>
          <a:p>
            <a:pPr marL="0" indent="0">
              <a:buNone/>
            </a:pPr>
            <a:r>
              <a:rPr lang="en-US" sz="2000" b="1" dirty="0"/>
              <a:t>Thomas Rolston v. Ocean County Voc. Tech. SD BOE  12/4/20</a:t>
            </a:r>
          </a:p>
          <a:p>
            <a:pPr marL="685800" lvl="1"/>
            <a:r>
              <a:rPr lang="en-US" sz="1600" dirty="0"/>
              <a:t>Conduct Unbecoming Charges against English Teacher for inappropriate comments to staff and students during CPR class, comments about the Superintendent and a “cover-up”, and inappropriate confrontation(s) with staff members</a:t>
            </a:r>
          </a:p>
          <a:p>
            <a:pPr marL="685800" lvl="1"/>
            <a:r>
              <a:rPr lang="en-US" sz="1600" u="sng" dirty="0"/>
              <a:t>Decision</a:t>
            </a:r>
            <a:r>
              <a:rPr lang="en-US" sz="1600" dirty="0"/>
              <a:t>:  </a:t>
            </a:r>
            <a:r>
              <a:rPr lang="en-US" sz="1800" dirty="0"/>
              <a:t>Conduct Unbecoming Charges Granted.  Teacher is Dismissed.</a:t>
            </a:r>
            <a:endParaRPr lang="en-US" sz="1600" u="sng" dirty="0"/>
          </a:p>
          <a:p>
            <a:pPr marL="0" indent="0">
              <a:buNone/>
            </a:pPr>
            <a:endParaRPr lang="en-US" sz="2000" u="sng" dirty="0"/>
          </a:p>
        </p:txBody>
      </p:sp>
      <p:sp>
        <p:nvSpPr>
          <p:cNvPr id="4" name="Slide Number Placeholder 3">
            <a:extLst>
              <a:ext uri="{FF2B5EF4-FFF2-40B4-BE49-F238E27FC236}">
                <a16:creationId xmlns:a16="http://schemas.microsoft.com/office/drawing/2014/main" id="{CF21CB1D-113D-42D6-B650-53F152D848C6}"/>
              </a:ext>
            </a:extLst>
          </p:cNvPr>
          <p:cNvSpPr>
            <a:spLocks noGrp="1"/>
          </p:cNvSpPr>
          <p:nvPr>
            <p:ph type="sldNum" sz="quarter" idx="12"/>
          </p:nvPr>
        </p:nvSpPr>
        <p:spPr/>
        <p:txBody>
          <a:bodyPr/>
          <a:lstStyle/>
          <a:p>
            <a:pPr>
              <a:defRPr/>
            </a:pPr>
            <a:fld id="{E443D2D3-79D4-425E-A51E-1C8F275C5E7B}" type="slidenum">
              <a:rPr lang="en-US" smtClean="0"/>
              <a:pPr>
                <a:defRPr/>
              </a:pPr>
              <a:t>58</a:t>
            </a:fld>
            <a:endParaRPr lang="en-US" dirty="0"/>
          </a:p>
        </p:txBody>
      </p:sp>
    </p:spTree>
    <p:extLst>
      <p:ext uri="{BB962C8B-B14F-4D97-AF65-F5344CB8AC3E}">
        <p14:creationId xmlns:p14="http://schemas.microsoft.com/office/powerpoint/2010/main" val="628934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A7EE-2B62-E5A9-2D94-14860B6BC6EA}"/>
              </a:ext>
            </a:extLst>
          </p:cNvPr>
          <p:cNvSpPr>
            <a:spLocks noGrp="1"/>
          </p:cNvSpPr>
          <p:nvPr>
            <p:ph type="title"/>
          </p:nvPr>
        </p:nvSpPr>
        <p:spPr/>
        <p:txBody>
          <a:bodyPr/>
          <a:lstStyle/>
          <a:p>
            <a:r>
              <a:rPr lang="en-US" dirty="0"/>
              <a:t>Conducting investigations</a:t>
            </a:r>
          </a:p>
        </p:txBody>
      </p:sp>
    </p:spTree>
    <p:extLst>
      <p:ext uri="{BB962C8B-B14F-4D97-AF65-F5344CB8AC3E}">
        <p14:creationId xmlns:p14="http://schemas.microsoft.com/office/powerpoint/2010/main" val="406546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a:solidFill>
                  <a:prstClr val="black">
                    <a:lumMod val="50000"/>
                    <a:lumOff val="50000"/>
                  </a:prstClr>
                </a:solidFill>
                <a:latin typeface="Calibri"/>
              </a:rPr>
              <a:pPr defTabSz="457189">
                <a:defRPr/>
              </a:pPr>
              <a:t>6</a:t>
            </a:fld>
            <a:endParaRPr lang="en-US"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3931920" y="2959895"/>
            <a:ext cx="1280160" cy="1121664"/>
          </a:xfrm>
          <a:prstGeom prst="rect">
            <a:avLst/>
          </a:prstGeom>
          <a:noFill/>
        </p:spPr>
      </p:pic>
    </p:spTree>
    <p:extLst>
      <p:ext uri="{BB962C8B-B14F-4D97-AF65-F5344CB8AC3E}">
        <p14:creationId xmlns:p14="http://schemas.microsoft.com/office/powerpoint/2010/main" val="1299438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F064-D3B4-13B8-262D-FBF14D9FB498}"/>
              </a:ext>
            </a:extLst>
          </p:cNvPr>
          <p:cNvSpPr>
            <a:spLocks noGrp="1"/>
          </p:cNvSpPr>
          <p:nvPr>
            <p:ph type="title"/>
          </p:nvPr>
        </p:nvSpPr>
        <p:spPr/>
        <p:txBody>
          <a:bodyPr/>
          <a:lstStyle/>
          <a:p>
            <a:r>
              <a:rPr lang="en-US" dirty="0"/>
              <a:t>Key Questions</a:t>
            </a:r>
          </a:p>
        </p:txBody>
      </p:sp>
      <p:sp>
        <p:nvSpPr>
          <p:cNvPr id="3" name="Content Placeholder 2">
            <a:extLst>
              <a:ext uri="{FF2B5EF4-FFF2-40B4-BE49-F238E27FC236}">
                <a16:creationId xmlns:a16="http://schemas.microsoft.com/office/drawing/2014/main" id="{55E1C6F3-4272-DADF-2E5B-32AA1700C311}"/>
              </a:ext>
            </a:extLst>
          </p:cNvPr>
          <p:cNvSpPr>
            <a:spLocks noGrp="1"/>
          </p:cNvSpPr>
          <p:nvPr>
            <p:ph idx="1"/>
          </p:nvPr>
        </p:nvSpPr>
        <p:spPr/>
        <p:txBody>
          <a:bodyPr>
            <a:normAutofit lnSpcReduction="10000"/>
          </a:bodyPr>
          <a:lstStyle/>
          <a:p>
            <a:r>
              <a:rPr lang="en-US" dirty="0"/>
              <a:t>Is there a claim of discrimination based on a protected class?</a:t>
            </a:r>
          </a:p>
          <a:p>
            <a:r>
              <a:rPr lang="en-US" dirty="0"/>
              <a:t>Is there an allegation of HIB? Of dating violence?</a:t>
            </a:r>
          </a:p>
          <a:p>
            <a:r>
              <a:rPr lang="en-US" dirty="0"/>
              <a:t>Is there a credible threat?</a:t>
            </a:r>
          </a:p>
          <a:p>
            <a:r>
              <a:rPr lang="en-US" dirty="0"/>
              <a:t>Is there potential for adverse employment action?</a:t>
            </a:r>
          </a:p>
          <a:p>
            <a:r>
              <a:rPr lang="en-US" dirty="0"/>
              <a:t>Is there a requirement to conduct DCPP, IAIU, Law Enforcement?</a:t>
            </a:r>
          </a:p>
        </p:txBody>
      </p:sp>
      <p:sp>
        <p:nvSpPr>
          <p:cNvPr id="4" name="Slide Number Placeholder 3">
            <a:extLst>
              <a:ext uri="{FF2B5EF4-FFF2-40B4-BE49-F238E27FC236}">
                <a16:creationId xmlns:a16="http://schemas.microsoft.com/office/drawing/2014/main" id="{E5B75B42-1406-90FA-FE25-6947D3E5ED5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60</a:t>
            </a:fld>
            <a:endParaRPr lang="en-US" dirty="0">
              <a:solidFill>
                <a:prstClr val="black">
                  <a:tint val="75000"/>
                </a:prstClr>
              </a:solidFill>
            </a:endParaRPr>
          </a:p>
        </p:txBody>
      </p:sp>
    </p:spTree>
    <p:extLst>
      <p:ext uri="{BB962C8B-B14F-4D97-AF65-F5344CB8AC3E}">
        <p14:creationId xmlns:p14="http://schemas.microsoft.com/office/powerpoint/2010/main" val="1835362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11B9-8AB5-E175-1B6F-06241B4A6914}"/>
              </a:ext>
            </a:extLst>
          </p:cNvPr>
          <p:cNvSpPr>
            <a:spLocks noGrp="1"/>
          </p:cNvSpPr>
          <p:nvPr>
            <p:ph type="title"/>
          </p:nvPr>
        </p:nvSpPr>
        <p:spPr/>
        <p:txBody>
          <a:bodyPr/>
          <a:lstStyle/>
          <a:p>
            <a:r>
              <a:rPr lang="en-US" dirty="0"/>
              <a:t>Investigating Staff Behavior</a:t>
            </a:r>
          </a:p>
        </p:txBody>
      </p:sp>
      <p:sp>
        <p:nvSpPr>
          <p:cNvPr id="3" name="Content Placeholder 2">
            <a:extLst>
              <a:ext uri="{FF2B5EF4-FFF2-40B4-BE49-F238E27FC236}">
                <a16:creationId xmlns:a16="http://schemas.microsoft.com/office/drawing/2014/main" id="{BBB5FD39-AEA0-D916-2E85-5078AA32A3A7}"/>
              </a:ext>
            </a:extLst>
          </p:cNvPr>
          <p:cNvSpPr>
            <a:spLocks noGrp="1"/>
          </p:cNvSpPr>
          <p:nvPr>
            <p:ph idx="1"/>
          </p:nvPr>
        </p:nvSpPr>
        <p:spPr/>
        <p:txBody>
          <a:bodyPr>
            <a:normAutofit fontScale="62500" lnSpcReduction="20000"/>
          </a:bodyPr>
          <a:lstStyle/>
          <a:p>
            <a:r>
              <a:rPr lang="en-US" dirty="0"/>
              <a:t>Follow Policy</a:t>
            </a:r>
          </a:p>
          <a:p>
            <a:pPr lvl="1"/>
            <a:r>
              <a:rPr lang="en-US" dirty="0"/>
              <a:t>HWE v. Discrimination Claim (different processes)</a:t>
            </a:r>
          </a:p>
          <a:p>
            <a:r>
              <a:rPr lang="en-US" dirty="0"/>
              <a:t>No “drive by” notices!</a:t>
            </a:r>
          </a:p>
          <a:p>
            <a:r>
              <a:rPr lang="en-US" dirty="0"/>
              <a:t>Notify staff member if they are under investigation, provide reasonable opportunity to have representation present</a:t>
            </a:r>
          </a:p>
          <a:p>
            <a:pPr lvl="1"/>
            <a:r>
              <a:rPr lang="en-US" dirty="0"/>
              <a:t>Understand role of rep (NOT to interfere, take over, answer Qs)</a:t>
            </a:r>
          </a:p>
          <a:p>
            <a:r>
              <a:rPr lang="en-US" dirty="0"/>
              <a:t>Advise staff member NOT to discuss matter during investigation, NOT to approach other parties or witnesses</a:t>
            </a:r>
          </a:p>
          <a:p>
            <a:r>
              <a:rPr lang="en-US" dirty="0"/>
              <a:t>Provide opportunity for written statement</a:t>
            </a:r>
          </a:p>
          <a:p>
            <a:r>
              <a:rPr lang="en-US" dirty="0"/>
              <a:t>Review all evidence, interview all parties prior to reaching conclusion</a:t>
            </a:r>
          </a:p>
          <a:p>
            <a:r>
              <a:rPr lang="en-US" dirty="0"/>
              <a:t>Provide staff member with final outcome and written conclusion regarding each allegation</a:t>
            </a:r>
          </a:p>
          <a:p>
            <a:r>
              <a:rPr lang="en-US" dirty="0"/>
              <a:t>Are you consistent in addressing comparable staff behavior? </a:t>
            </a:r>
          </a:p>
          <a:p>
            <a:pPr lvl="1"/>
            <a:r>
              <a:rPr lang="en-US" dirty="0"/>
              <a:t>No anti-union animus, playing favorites, implicit bias, etc.</a:t>
            </a:r>
          </a:p>
        </p:txBody>
      </p:sp>
      <p:sp>
        <p:nvSpPr>
          <p:cNvPr id="4" name="Slide Number Placeholder 3">
            <a:extLst>
              <a:ext uri="{FF2B5EF4-FFF2-40B4-BE49-F238E27FC236}">
                <a16:creationId xmlns:a16="http://schemas.microsoft.com/office/drawing/2014/main" id="{350AEA18-D03F-A58F-8DF8-7C3472F771E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61</a:t>
            </a:fld>
            <a:endParaRPr lang="en-US" dirty="0">
              <a:solidFill>
                <a:prstClr val="black">
                  <a:tint val="75000"/>
                </a:prstClr>
              </a:solidFill>
            </a:endParaRPr>
          </a:p>
        </p:txBody>
      </p:sp>
    </p:spTree>
    <p:extLst>
      <p:ext uri="{BB962C8B-B14F-4D97-AF65-F5344CB8AC3E}">
        <p14:creationId xmlns:p14="http://schemas.microsoft.com/office/powerpoint/2010/main" val="1296774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58C4-5F24-90B3-9F92-158FFFBF2AE0}"/>
              </a:ext>
            </a:extLst>
          </p:cNvPr>
          <p:cNvSpPr>
            <a:spLocks noGrp="1"/>
          </p:cNvSpPr>
          <p:nvPr>
            <p:ph type="title"/>
          </p:nvPr>
        </p:nvSpPr>
        <p:spPr/>
        <p:txBody>
          <a:bodyPr/>
          <a:lstStyle/>
          <a:p>
            <a:r>
              <a:rPr lang="en-US" dirty="0"/>
              <a:t>Investigating Student Behavior</a:t>
            </a:r>
          </a:p>
        </p:txBody>
      </p:sp>
      <p:sp>
        <p:nvSpPr>
          <p:cNvPr id="3" name="Content Placeholder 2">
            <a:extLst>
              <a:ext uri="{FF2B5EF4-FFF2-40B4-BE49-F238E27FC236}">
                <a16:creationId xmlns:a16="http://schemas.microsoft.com/office/drawing/2014/main" id="{7B625B60-1178-7488-A0EE-1D9EEF87FC99}"/>
              </a:ext>
            </a:extLst>
          </p:cNvPr>
          <p:cNvSpPr>
            <a:spLocks noGrp="1"/>
          </p:cNvSpPr>
          <p:nvPr>
            <p:ph idx="1"/>
          </p:nvPr>
        </p:nvSpPr>
        <p:spPr/>
        <p:txBody>
          <a:bodyPr>
            <a:normAutofit fontScale="70000" lnSpcReduction="20000"/>
          </a:bodyPr>
          <a:lstStyle/>
          <a:p>
            <a:r>
              <a:rPr lang="en-US" dirty="0"/>
              <a:t>Follow Policy</a:t>
            </a:r>
          </a:p>
          <a:p>
            <a:pPr lvl="1"/>
            <a:r>
              <a:rPr lang="en-US" dirty="0"/>
              <a:t>HIB, Dating Violence, Code of Student Conduct, Title IX (different)</a:t>
            </a:r>
          </a:p>
          <a:p>
            <a:r>
              <a:rPr lang="en-US" dirty="0"/>
              <a:t>No “drive by” notices!</a:t>
            </a:r>
          </a:p>
          <a:p>
            <a:r>
              <a:rPr lang="en-US" dirty="0"/>
              <a:t>Notify student and parent if student is under investigation, but no mandate to notify parent prior to initial questioning of student</a:t>
            </a:r>
          </a:p>
          <a:p>
            <a:r>
              <a:rPr lang="en-US" dirty="0"/>
              <a:t>No right for parent to be present for interviews</a:t>
            </a:r>
          </a:p>
          <a:p>
            <a:r>
              <a:rPr lang="en-US" dirty="0"/>
              <a:t>Advise student NOT to discuss matter during investigation, NOT to approach other parties or witnesses</a:t>
            </a:r>
          </a:p>
          <a:p>
            <a:r>
              <a:rPr lang="en-US" dirty="0"/>
              <a:t>Gather written statements at outset (Day 1 if possible)</a:t>
            </a:r>
          </a:p>
          <a:p>
            <a:r>
              <a:rPr lang="en-US" dirty="0"/>
              <a:t>Review all evidence, interview all parties prior to reaching conclusion</a:t>
            </a:r>
          </a:p>
          <a:p>
            <a:r>
              <a:rPr lang="en-US" dirty="0"/>
              <a:t>Provide student and parent with final outcome of investigation</a:t>
            </a:r>
          </a:p>
          <a:p>
            <a:r>
              <a:rPr lang="en-US" dirty="0"/>
              <a:t>Are you consistent in addressing comparable student behavior? </a:t>
            </a:r>
          </a:p>
          <a:p>
            <a:pPr lvl="1"/>
            <a:r>
              <a:rPr lang="en-US" dirty="0"/>
              <a:t>No playing favorites, implicit bias, etc.</a:t>
            </a:r>
          </a:p>
          <a:p>
            <a:endParaRPr lang="en-US" dirty="0"/>
          </a:p>
        </p:txBody>
      </p:sp>
      <p:sp>
        <p:nvSpPr>
          <p:cNvPr id="4" name="Slide Number Placeholder 3">
            <a:extLst>
              <a:ext uri="{FF2B5EF4-FFF2-40B4-BE49-F238E27FC236}">
                <a16:creationId xmlns:a16="http://schemas.microsoft.com/office/drawing/2014/main" id="{D4C84946-4939-D2A6-94E4-105316BB475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62</a:t>
            </a:fld>
            <a:endParaRPr lang="en-US" dirty="0">
              <a:solidFill>
                <a:prstClr val="black">
                  <a:tint val="75000"/>
                </a:prstClr>
              </a:solidFill>
            </a:endParaRPr>
          </a:p>
        </p:txBody>
      </p:sp>
    </p:spTree>
    <p:extLst>
      <p:ext uri="{BB962C8B-B14F-4D97-AF65-F5344CB8AC3E}">
        <p14:creationId xmlns:p14="http://schemas.microsoft.com/office/powerpoint/2010/main" val="3474770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1577-5BB1-D40B-619A-EB700E85E9F1}"/>
              </a:ext>
            </a:extLst>
          </p:cNvPr>
          <p:cNvSpPr>
            <a:spLocks noGrp="1"/>
          </p:cNvSpPr>
          <p:nvPr>
            <p:ph type="title"/>
          </p:nvPr>
        </p:nvSpPr>
        <p:spPr/>
        <p:txBody>
          <a:bodyPr/>
          <a:lstStyle/>
          <a:p>
            <a:r>
              <a:rPr lang="en-US" dirty="0"/>
              <a:t>Assessing Credibility</a:t>
            </a:r>
          </a:p>
        </p:txBody>
      </p:sp>
      <p:sp>
        <p:nvSpPr>
          <p:cNvPr id="3" name="Content Placeholder 2">
            <a:extLst>
              <a:ext uri="{FF2B5EF4-FFF2-40B4-BE49-F238E27FC236}">
                <a16:creationId xmlns:a16="http://schemas.microsoft.com/office/drawing/2014/main" id="{760E0D60-1021-1929-BC2D-CC5CB45DA62E}"/>
              </a:ext>
            </a:extLst>
          </p:cNvPr>
          <p:cNvSpPr>
            <a:spLocks noGrp="1"/>
          </p:cNvSpPr>
          <p:nvPr>
            <p:ph idx="1"/>
          </p:nvPr>
        </p:nvSpPr>
        <p:spPr/>
        <p:txBody>
          <a:bodyPr/>
          <a:lstStyle/>
          <a:p>
            <a:r>
              <a:rPr lang="en-US" dirty="0"/>
              <a:t>Consistency in verbal and written statements</a:t>
            </a:r>
          </a:p>
          <a:p>
            <a:r>
              <a:rPr lang="en-US" dirty="0"/>
              <a:t>Corroborating Evidence</a:t>
            </a:r>
          </a:p>
          <a:p>
            <a:r>
              <a:rPr lang="en-US" dirty="0"/>
              <a:t>Baseline Demeanor and Changes</a:t>
            </a:r>
          </a:p>
          <a:p>
            <a:r>
              <a:rPr lang="en-US" dirty="0"/>
              <a:t>Questioning Techniques</a:t>
            </a:r>
          </a:p>
          <a:p>
            <a:pPr lvl="1"/>
            <a:r>
              <a:rPr lang="en-US" dirty="0"/>
              <a:t>Describe the scene?</a:t>
            </a:r>
          </a:p>
          <a:p>
            <a:pPr lvl="1"/>
            <a:r>
              <a:rPr lang="en-US" dirty="0"/>
              <a:t>What happened that day?</a:t>
            </a:r>
          </a:p>
          <a:p>
            <a:pPr lvl="1"/>
            <a:r>
              <a:rPr lang="en-US" dirty="0"/>
              <a:t>Describe out of order or in reverse order?</a:t>
            </a:r>
          </a:p>
          <a:p>
            <a:pPr lvl="1"/>
            <a:r>
              <a:rPr lang="en-US" dirty="0"/>
              <a:t>How do you think the other person felt?</a:t>
            </a:r>
          </a:p>
        </p:txBody>
      </p:sp>
      <p:sp>
        <p:nvSpPr>
          <p:cNvPr id="4" name="Slide Number Placeholder 3">
            <a:extLst>
              <a:ext uri="{FF2B5EF4-FFF2-40B4-BE49-F238E27FC236}">
                <a16:creationId xmlns:a16="http://schemas.microsoft.com/office/drawing/2014/main" id="{FC8B81C8-4953-3D09-1966-7D5E995FFC2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63</a:t>
            </a:fld>
            <a:endParaRPr lang="en-US" dirty="0">
              <a:solidFill>
                <a:prstClr val="black">
                  <a:tint val="75000"/>
                </a:prstClr>
              </a:solidFill>
            </a:endParaRPr>
          </a:p>
        </p:txBody>
      </p:sp>
    </p:spTree>
    <p:extLst>
      <p:ext uri="{BB962C8B-B14F-4D97-AF65-F5344CB8AC3E}">
        <p14:creationId xmlns:p14="http://schemas.microsoft.com/office/powerpoint/2010/main" val="3133655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4DB6-7A31-B1A7-175C-FF80AC67A318}"/>
              </a:ext>
            </a:extLst>
          </p:cNvPr>
          <p:cNvSpPr>
            <a:spLocks noGrp="1"/>
          </p:cNvSpPr>
          <p:nvPr>
            <p:ph type="title"/>
          </p:nvPr>
        </p:nvSpPr>
        <p:spPr/>
        <p:txBody>
          <a:bodyPr/>
          <a:lstStyle/>
          <a:p>
            <a:r>
              <a:rPr lang="en-US" dirty="0"/>
              <a:t>Bypassing District Investigations</a:t>
            </a:r>
          </a:p>
        </p:txBody>
      </p:sp>
      <p:sp>
        <p:nvSpPr>
          <p:cNvPr id="3" name="Content Placeholder 2">
            <a:extLst>
              <a:ext uri="{FF2B5EF4-FFF2-40B4-BE49-F238E27FC236}">
                <a16:creationId xmlns:a16="http://schemas.microsoft.com/office/drawing/2014/main" id="{1A0CD441-2163-0D79-6C5E-510DBA87A0B2}"/>
              </a:ext>
            </a:extLst>
          </p:cNvPr>
          <p:cNvSpPr>
            <a:spLocks noGrp="1"/>
          </p:cNvSpPr>
          <p:nvPr>
            <p:ph idx="1"/>
          </p:nvPr>
        </p:nvSpPr>
        <p:spPr/>
        <p:txBody>
          <a:bodyPr>
            <a:normAutofit fontScale="92500" lnSpcReduction="10000"/>
          </a:bodyPr>
          <a:lstStyle/>
          <a:p>
            <a:r>
              <a:rPr lang="en-US" dirty="0"/>
              <a:t>Staff or students may choose to bypass district process</a:t>
            </a:r>
          </a:p>
          <a:p>
            <a:r>
              <a:rPr lang="en-US" dirty="0"/>
              <a:t>File potential discrimination claims in state or federal court</a:t>
            </a:r>
          </a:p>
          <a:p>
            <a:r>
              <a:rPr lang="en-US" dirty="0"/>
              <a:t>Request investigation by NJDCR, OCR, EEOC</a:t>
            </a:r>
          </a:p>
          <a:p>
            <a:r>
              <a:rPr lang="en-US" dirty="0"/>
              <a:t>Statute of limitations</a:t>
            </a:r>
          </a:p>
          <a:p>
            <a:pPr lvl="1"/>
            <a:r>
              <a:rPr lang="en-US" dirty="0"/>
              <a:t>Generally 2 years BUT</a:t>
            </a:r>
          </a:p>
          <a:p>
            <a:pPr lvl="1"/>
            <a:r>
              <a:rPr lang="en-US" dirty="0"/>
              <a:t>If behavior is part of ongoing pattern may be extended</a:t>
            </a:r>
          </a:p>
          <a:p>
            <a:pPr lvl="1"/>
            <a:r>
              <a:rPr lang="en-US" dirty="0"/>
              <a:t>Student has 2 years from turning 18 to pursue claim</a:t>
            </a:r>
          </a:p>
        </p:txBody>
      </p:sp>
      <p:sp>
        <p:nvSpPr>
          <p:cNvPr id="4" name="Slide Number Placeholder 3">
            <a:extLst>
              <a:ext uri="{FF2B5EF4-FFF2-40B4-BE49-F238E27FC236}">
                <a16:creationId xmlns:a16="http://schemas.microsoft.com/office/drawing/2014/main" id="{4B9B9C22-F6B8-0B6C-184E-D1AA00DE470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64</a:t>
            </a:fld>
            <a:endParaRPr lang="en-US" dirty="0">
              <a:solidFill>
                <a:prstClr val="black">
                  <a:tint val="75000"/>
                </a:prstClr>
              </a:solidFill>
            </a:endParaRPr>
          </a:p>
        </p:txBody>
      </p:sp>
    </p:spTree>
    <p:extLst>
      <p:ext uri="{BB962C8B-B14F-4D97-AF65-F5344CB8AC3E}">
        <p14:creationId xmlns:p14="http://schemas.microsoft.com/office/powerpoint/2010/main" val="2091354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9CBC-A313-093E-ED15-FC979E89FA39}"/>
              </a:ext>
            </a:extLst>
          </p:cNvPr>
          <p:cNvSpPr>
            <a:spLocks noGrp="1"/>
          </p:cNvSpPr>
          <p:nvPr>
            <p:ph type="title"/>
          </p:nvPr>
        </p:nvSpPr>
        <p:spPr/>
        <p:txBody>
          <a:bodyPr/>
          <a:lstStyle/>
          <a:p>
            <a:r>
              <a:rPr lang="en-US" dirty="0"/>
              <a:t>Addressing concerning behavior</a:t>
            </a:r>
          </a:p>
        </p:txBody>
      </p:sp>
    </p:spTree>
    <p:extLst>
      <p:ext uri="{BB962C8B-B14F-4D97-AF65-F5344CB8AC3E}">
        <p14:creationId xmlns:p14="http://schemas.microsoft.com/office/powerpoint/2010/main" val="2818900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7227-A66E-BF86-23ED-8FBDD3FC89E4}"/>
              </a:ext>
            </a:extLst>
          </p:cNvPr>
          <p:cNvSpPr>
            <a:spLocks noGrp="1"/>
          </p:cNvSpPr>
          <p:nvPr>
            <p:ph type="title"/>
          </p:nvPr>
        </p:nvSpPr>
        <p:spPr/>
        <p:txBody>
          <a:bodyPr/>
          <a:lstStyle/>
          <a:p>
            <a:r>
              <a:rPr lang="en-US" dirty="0"/>
              <a:t>Addressing Staff Behavior</a:t>
            </a:r>
          </a:p>
        </p:txBody>
      </p:sp>
      <p:sp>
        <p:nvSpPr>
          <p:cNvPr id="3" name="Content Placeholder 2">
            <a:extLst>
              <a:ext uri="{FF2B5EF4-FFF2-40B4-BE49-F238E27FC236}">
                <a16:creationId xmlns:a16="http://schemas.microsoft.com/office/drawing/2014/main" id="{6EE4D8E2-A063-6EC8-5EA4-B1D62571AC28}"/>
              </a:ext>
            </a:extLst>
          </p:cNvPr>
          <p:cNvSpPr>
            <a:spLocks noGrp="1"/>
          </p:cNvSpPr>
          <p:nvPr>
            <p:ph idx="1"/>
          </p:nvPr>
        </p:nvSpPr>
        <p:spPr/>
        <p:txBody>
          <a:bodyPr>
            <a:normAutofit fontScale="70000" lnSpcReduction="20000"/>
          </a:bodyPr>
          <a:lstStyle/>
          <a:p>
            <a:r>
              <a:rPr lang="en-US" dirty="0"/>
              <a:t>Is there Egregious Conduct?</a:t>
            </a:r>
          </a:p>
          <a:p>
            <a:r>
              <a:rPr lang="en-US" dirty="0"/>
              <a:t>If not, has there been progressive discipline?</a:t>
            </a:r>
          </a:p>
          <a:p>
            <a:pPr lvl="1"/>
            <a:r>
              <a:rPr lang="en-US" dirty="0"/>
              <a:t>Is district trying to go from “0 to 60” without formally documenting past issues</a:t>
            </a:r>
          </a:p>
          <a:p>
            <a:pPr lvl="1"/>
            <a:r>
              <a:rPr lang="en-US" dirty="0"/>
              <a:t>Has there been verbal warning, email, formal disciplinary memo in file, notice of potential for additional discipline up to and including termination, consistent follow up, increment withholding, tenure </a:t>
            </a:r>
            <a:r>
              <a:rPr lang="en-US" dirty="0" err="1"/>
              <a:t>chages</a:t>
            </a:r>
            <a:endParaRPr lang="en-US" dirty="0"/>
          </a:p>
          <a:p>
            <a:r>
              <a:rPr lang="en-US" dirty="0"/>
              <a:t>Has professional development been provided?</a:t>
            </a:r>
          </a:p>
          <a:p>
            <a:r>
              <a:rPr lang="en-US" dirty="0"/>
              <a:t>Has there been an interactive process?</a:t>
            </a:r>
          </a:p>
          <a:p>
            <a:r>
              <a:rPr lang="en-US" dirty="0"/>
              <a:t>Is there a short-term improvement plan or a formal Corrective Action Plan?</a:t>
            </a:r>
          </a:p>
          <a:p>
            <a:r>
              <a:rPr lang="en-US" dirty="0"/>
              <a:t>If so, is the plan working?  Is it being adjusted if necessary?</a:t>
            </a:r>
          </a:p>
          <a:p>
            <a:r>
              <a:rPr lang="en-US" dirty="0"/>
              <a:t>If so, does the plan require more than simply “going through the process”?</a:t>
            </a:r>
          </a:p>
        </p:txBody>
      </p:sp>
      <p:sp>
        <p:nvSpPr>
          <p:cNvPr id="4" name="Slide Number Placeholder 3">
            <a:extLst>
              <a:ext uri="{FF2B5EF4-FFF2-40B4-BE49-F238E27FC236}">
                <a16:creationId xmlns:a16="http://schemas.microsoft.com/office/drawing/2014/main" id="{6CFF6D9C-29B4-C2E4-EFB3-AA48D27B505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66</a:t>
            </a:fld>
            <a:endParaRPr lang="en-US" dirty="0">
              <a:solidFill>
                <a:prstClr val="black">
                  <a:tint val="75000"/>
                </a:prstClr>
              </a:solidFill>
            </a:endParaRPr>
          </a:p>
        </p:txBody>
      </p:sp>
    </p:spTree>
    <p:extLst>
      <p:ext uri="{BB962C8B-B14F-4D97-AF65-F5344CB8AC3E}">
        <p14:creationId xmlns:p14="http://schemas.microsoft.com/office/powerpoint/2010/main" val="42193254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Progressive Supervision</a:t>
            </a:r>
            <a:endParaRPr lang="en-US" dirty="0"/>
          </a:p>
        </p:txBody>
      </p:sp>
      <p:sp>
        <p:nvSpPr>
          <p:cNvPr id="3" name="Content Placeholder 2"/>
          <p:cNvSpPr>
            <a:spLocks noGrp="1"/>
          </p:cNvSpPr>
          <p:nvPr>
            <p:ph idx="1"/>
          </p:nvPr>
        </p:nvSpPr>
        <p:spPr>
          <a:xfrm>
            <a:off x="152400" y="1600200"/>
            <a:ext cx="8686800" cy="4525963"/>
          </a:xfrm>
        </p:spPr>
        <p:txBody>
          <a:bodyPr>
            <a:normAutofit fontScale="77500" lnSpcReduction="20000"/>
          </a:bodyPr>
          <a:lstStyle/>
          <a:p>
            <a:r>
              <a:rPr lang="en-US" dirty="0"/>
              <a:t>A review of NJ Tenure Cases demonstrates that one of the primary reasons that employees are </a:t>
            </a:r>
            <a:r>
              <a:rPr lang="en-US" b="1" u="sng" dirty="0"/>
              <a:t>not</a:t>
            </a:r>
            <a:r>
              <a:rPr lang="en-US" dirty="0"/>
              <a:t> terminated when Tenure Charges are filed is due to a lack of “Progressive Discipline”</a:t>
            </a:r>
          </a:p>
          <a:p>
            <a:pPr>
              <a:buNone/>
            </a:pPr>
            <a:endParaRPr lang="en-US" dirty="0"/>
          </a:p>
          <a:p>
            <a:r>
              <a:rPr lang="en-US" dirty="0"/>
              <a:t>School Districts must be able to demonstrate that the employee has been given notice of the problem </a:t>
            </a:r>
            <a:r>
              <a:rPr lang="en-US" b="1" u="sng" dirty="0"/>
              <a:t>and</a:t>
            </a:r>
            <a:r>
              <a:rPr lang="en-US" dirty="0"/>
              <a:t> that there have been legitimate attempts by the School District to solve the problem prior to the step of seeking termination.</a:t>
            </a:r>
          </a:p>
          <a:p>
            <a:endParaRPr lang="en-US" dirty="0"/>
          </a:p>
          <a:p>
            <a:r>
              <a:rPr lang="en-US" dirty="0"/>
              <a:t>Egregious behavior such as Sexual Misconduct or endangering a student / staff member do not necessarily need to show a history of “Progressive Discipline”</a:t>
            </a:r>
          </a:p>
        </p:txBody>
      </p:sp>
      <p:sp>
        <p:nvSpPr>
          <p:cNvPr id="4" name="Slide Number Placeholder 3"/>
          <p:cNvSpPr>
            <a:spLocks noGrp="1"/>
          </p:cNvSpPr>
          <p:nvPr>
            <p:ph type="sldNum" sz="quarter" idx="12"/>
          </p:nvPr>
        </p:nvSpPr>
        <p:spPr/>
        <p:txBody>
          <a:bodyPr/>
          <a:lstStyle/>
          <a:p>
            <a:fld id="{B7265B8B-3B2C-4E71-BEA4-8B05814DA7D0}"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A972-A611-1FF9-F34B-D2297C002961}"/>
              </a:ext>
            </a:extLst>
          </p:cNvPr>
          <p:cNvSpPr>
            <a:spLocks noGrp="1"/>
          </p:cNvSpPr>
          <p:nvPr>
            <p:ph type="title"/>
          </p:nvPr>
        </p:nvSpPr>
        <p:spPr/>
        <p:txBody>
          <a:bodyPr/>
          <a:lstStyle/>
          <a:p>
            <a:r>
              <a:rPr lang="en-US" dirty="0"/>
              <a:t>Addressing Student Behavior</a:t>
            </a:r>
          </a:p>
        </p:txBody>
      </p:sp>
      <p:sp>
        <p:nvSpPr>
          <p:cNvPr id="3" name="Content Placeholder 2">
            <a:extLst>
              <a:ext uri="{FF2B5EF4-FFF2-40B4-BE49-F238E27FC236}">
                <a16:creationId xmlns:a16="http://schemas.microsoft.com/office/drawing/2014/main" id="{9CE73A09-CC9D-BFF3-B601-333F7C776FEF}"/>
              </a:ext>
            </a:extLst>
          </p:cNvPr>
          <p:cNvSpPr>
            <a:spLocks noGrp="1"/>
          </p:cNvSpPr>
          <p:nvPr>
            <p:ph idx="1"/>
          </p:nvPr>
        </p:nvSpPr>
        <p:spPr/>
        <p:txBody>
          <a:bodyPr>
            <a:normAutofit lnSpcReduction="10000"/>
          </a:bodyPr>
          <a:lstStyle/>
          <a:p>
            <a:r>
              <a:rPr lang="en-US" dirty="0"/>
              <a:t>Focus on restorative justice, less reliance on exclusionary discipline practices</a:t>
            </a:r>
          </a:p>
          <a:p>
            <a:r>
              <a:rPr lang="en-US" dirty="0"/>
              <a:t>Developing support plans for victims and aggressors</a:t>
            </a:r>
          </a:p>
          <a:p>
            <a:r>
              <a:rPr lang="en-US" dirty="0"/>
              <a:t>Developing conflict resolution skills</a:t>
            </a:r>
          </a:p>
          <a:p>
            <a:r>
              <a:rPr lang="en-US" dirty="0"/>
              <a:t>Implementing intervention plans as needed</a:t>
            </a:r>
          </a:p>
          <a:p>
            <a:pPr lvl="1"/>
            <a:r>
              <a:rPr lang="en-US" dirty="0"/>
              <a:t>Behavior Intervention Plan (BIP, student with disability)</a:t>
            </a:r>
          </a:p>
          <a:p>
            <a:pPr lvl="1"/>
            <a:r>
              <a:rPr lang="en-US" dirty="0"/>
              <a:t>Student Intervention Plan (HIB 3</a:t>
            </a:r>
            <a:r>
              <a:rPr lang="en-US" baseline="30000" dirty="0"/>
              <a:t>rd</a:t>
            </a:r>
            <a:r>
              <a:rPr lang="en-US" dirty="0"/>
              <a:t> incident)</a:t>
            </a:r>
          </a:p>
        </p:txBody>
      </p:sp>
      <p:sp>
        <p:nvSpPr>
          <p:cNvPr id="4" name="Slide Number Placeholder 3">
            <a:extLst>
              <a:ext uri="{FF2B5EF4-FFF2-40B4-BE49-F238E27FC236}">
                <a16:creationId xmlns:a16="http://schemas.microsoft.com/office/drawing/2014/main" id="{5967BCC2-3EB3-B7C4-84FA-FA5AE0870FD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68</a:t>
            </a:fld>
            <a:endParaRPr lang="en-US" dirty="0">
              <a:solidFill>
                <a:prstClr val="black">
                  <a:tint val="75000"/>
                </a:prstClr>
              </a:solidFill>
            </a:endParaRPr>
          </a:p>
        </p:txBody>
      </p:sp>
    </p:spTree>
    <p:extLst>
      <p:ext uri="{BB962C8B-B14F-4D97-AF65-F5344CB8AC3E}">
        <p14:creationId xmlns:p14="http://schemas.microsoft.com/office/powerpoint/2010/main" val="1060529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B100-F95B-3479-214D-006BB2214389}"/>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44086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Presentation Materials</a:t>
            </a:r>
          </a:p>
        </p:txBody>
      </p:sp>
      <p:sp>
        <p:nvSpPr>
          <p:cNvPr id="3" name="Content Placeholder 2"/>
          <p:cNvSpPr>
            <a:spLocks noGrp="1"/>
          </p:cNvSpPr>
          <p:nvPr>
            <p:ph idx="1"/>
          </p:nvPr>
        </p:nvSpPr>
        <p:spPr/>
        <p:txBody>
          <a:bodyPr>
            <a:noAutofit/>
          </a:bodyPr>
          <a:lstStyle/>
          <a:p>
            <a:pPr algn="ctr">
              <a:buNone/>
            </a:pPr>
            <a:r>
              <a:rPr lang="en-US" sz="2400" dirty="0"/>
              <a:t>Today’s document(s) can be accessed at </a:t>
            </a:r>
          </a:p>
          <a:p>
            <a:pPr algn="ctr">
              <a:buNone/>
            </a:pPr>
            <a:endParaRPr lang="en-US" sz="1200" i="1" dirty="0"/>
          </a:p>
          <a:p>
            <a:pPr algn="ctr">
              <a:buNone/>
            </a:pPr>
            <a:r>
              <a:rPr lang="en-US" sz="2400" b="1" dirty="0">
                <a:hlinkClick r:id="rId3"/>
              </a:rPr>
              <a:t>https://tinyurl.com/LO-AJG-240812</a:t>
            </a:r>
            <a:endParaRPr lang="en-US" sz="2400" b="1" dirty="0"/>
          </a:p>
          <a:p>
            <a:pPr algn="ctr">
              <a:buNone/>
            </a:pPr>
            <a:endParaRPr lang="en-US" sz="2400" b="1" dirty="0"/>
          </a:p>
          <a:p>
            <a:pPr algn="ctr">
              <a:buNone/>
            </a:pPr>
            <a:endParaRPr lang="en-US" sz="2400" b="1" dirty="0"/>
          </a:p>
          <a:p>
            <a:pPr algn="ctr">
              <a:buNone/>
            </a:pPr>
            <a:endParaRPr lang="en-US" sz="2400" b="1" dirty="0"/>
          </a:p>
          <a:p>
            <a:pPr algn="ctr">
              <a:buNone/>
            </a:pPr>
            <a:endParaRPr lang="en-US" sz="2000" i="1" dirty="0"/>
          </a:p>
          <a:p>
            <a:pPr algn="ctr">
              <a:buNone/>
            </a:pPr>
            <a:endParaRPr lang="en-US" sz="2000" i="1" dirty="0"/>
          </a:p>
          <a:p>
            <a:pPr algn="ctr">
              <a:buNone/>
            </a:pPr>
            <a:endParaRPr lang="en-US" sz="2400" dirty="0"/>
          </a:p>
          <a:p>
            <a:pPr algn="ctr">
              <a:buNone/>
            </a:pPr>
            <a:r>
              <a:rPr lang="en-US" sz="2400" dirty="0"/>
              <a:t>This folder can be accessed for </a:t>
            </a:r>
            <a:r>
              <a:rPr lang="en-US" sz="2400" b="1" u="sng" dirty="0">
                <a:solidFill>
                  <a:srgbClr val="FF0000"/>
                </a:solidFill>
              </a:rPr>
              <a:t>30 days</a:t>
            </a:r>
            <a:r>
              <a:rPr lang="en-US" sz="2400" b="1" dirty="0">
                <a:solidFill>
                  <a:srgbClr val="FF0000"/>
                </a:solidFill>
              </a:rPr>
              <a:t> </a:t>
            </a:r>
            <a:r>
              <a:rPr lang="en-US" sz="2400" dirty="0"/>
              <a:t>from the session date.</a:t>
            </a:r>
            <a:endParaRPr lang="en-US" sz="2400" i="1" dirty="0"/>
          </a:p>
          <a:p>
            <a:pPr algn="ctr">
              <a:buNone/>
            </a:pPr>
            <a:r>
              <a:rPr lang="en-US" sz="2400" b="1" i="1" dirty="0"/>
              <a:t>Please download all files before the link expires.</a:t>
            </a:r>
          </a:p>
          <a:p>
            <a:pPr algn="ctr">
              <a:buNone/>
            </a:pPr>
            <a:endParaRPr lang="en-US" sz="2400" i="1" dirty="0"/>
          </a:p>
          <a:p>
            <a:pPr algn="ctr">
              <a:buNone/>
            </a:pPr>
            <a:endParaRPr lang="en-US" sz="2400" i="1" dirty="0"/>
          </a:p>
        </p:txBody>
      </p:sp>
      <p:sp>
        <p:nvSpPr>
          <p:cNvPr id="4" name="Slide Number Placeholder 3"/>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solidFill>
                  <a:prstClr val="black">
                    <a:tint val="75000"/>
                  </a:prstClr>
                </a:solidFill>
                <a:latin typeface="Calibri"/>
              </a:rPr>
              <a:pPr defTabSz="457189" eaLnBrk="0" fontAlgn="base" hangingPunct="0">
                <a:spcBef>
                  <a:spcPct val="0"/>
                </a:spcBef>
                <a:spcAft>
                  <a:spcPct val="0"/>
                </a:spcAft>
                <a:defRPr/>
              </a:pPr>
              <a:t>7</a:t>
            </a:fld>
            <a:endParaRPr lang="en-US" dirty="0">
              <a:solidFill>
                <a:prstClr val="black">
                  <a:tint val="75000"/>
                </a:prstClr>
              </a:solidFill>
              <a:latin typeface="Calibri"/>
            </a:endParaRPr>
          </a:p>
        </p:txBody>
      </p:sp>
      <p:pic>
        <p:nvPicPr>
          <p:cNvPr id="5" name="Picture 4">
            <a:hlinkClick r:id="rId3"/>
            <a:extLst>
              <a:ext uri="{FF2B5EF4-FFF2-40B4-BE49-F238E27FC236}">
                <a16:creationId xmlns:a16="http://schemas.microsoft.com/office/drawing/2014/main" id="{CDFBD5D7-1682-66B2-6B96-7AC0372DCE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17471" y="2873908"/>
            <a:ext cx="2109058" cy="2109058"/>
          </a:xfrm>
          <a:prstGeom prst="rect">
            <a:avLst/>
          </a:prstGeom>
        </p:spPr>
      </p:pic>
    </p:spTree>
    <p:extLst>
      <p:ext uri="{BB962C8B-B14F-4D97-AF65-F5344CB8AC3E}">
        <p14:creationId xmlns:p14="http://schemas.microsoft.com/office/powerpoint/2010/main" val="1304032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D13B-7631-59FA-62E5-D2368F2BA3F4}"/>
              </a:ext>
            </a:extLst>
          </p:cNvPr>
          <p:cNvSpPr>
            <a:spLocks noGrp="1"/>
          </p:cNvSpPr>
          <p:nvPr>
            <p:ph type="title"/>
          </p:nvPr>
        </p:nvSpPr>
        <p:spPr/>
        <p:txBody>
          <a:bodyPr>
            <a:normAutofit fontScale="90000"/>
          </a:bodyPr>
          <a:lstStyle/>
          <a:p>
            <a:r>
              <a:rPr lang="en-US" dirty="0"/>
              <a:t>Enough! Preventing </a:t>
            </a:r>
            <a:br>
              <a:rPr lang="en-US" dirty="0"/>
            </a:br>
            <a:r>
              <a:rPr lang="en-US"/>
              <a:t>Child Sexual Abuse </a:t>
            </a:r>
            <a:r>
              <a:rPr lang="en-US" dirty="0"/>
              <a:t>in My School</a:t>
            </a:r>
          </a:p>
        </p:txBody>
      </p:sp>
      <p:sp>
        <p:nvSpPr>
          <p:cNvPr id="3" name="Content Placeholder 2">
            <a:extLst>
              <a:ext uri="{FF2B5EF4-FFF2-40B4-BE49-F238E27FC236}">
                <a16:creationId xmlns:a16="http://schemas.microsoft.com/office/drawing/2014/main" id="{A568311D-BCF6-458C-4C6A-CDBF941D11B3}"/>
              </a:ext>
            </a:extLst>
          </p:cNvPr>
          <p:cNvSpPr>
            <a:spLocks noGrp="1"/>
          </p:cNvSpPr>
          <p:nvPr>
            <p:ph idx="1"/>
          </p:nvPr>
        </p:nvSpPr>
        <p:spPr/>
        <p:txBody>
          <a:bodyPr>
            <a:normAutofit fontScale="92500" lnSpcReduction="20000"/>
          </a:bodyPr>
          <a:lstStyle/>
          <a:p>
            <a:r>
              <a:rPr lang="en-US" dirty="0"/>
              <a:t>Used by schools across the nation</a:t>
            </a:r>
          </a:p>
          <a:p>
            <a:r>
              <a:rPr lang="en-US" dirty="0"/>
              <a:t>Implemented with the full staff of Hopewell Valley Regional School District</a:t>
            </a:r>
          </a:p>
          <a:p>
            <a:r>
              <a:rPr lang="en-US" dirty="0"/>
              <a:t>Overwhelmingly Positive Response from HVRSD employees</a:t>
            </a:r>
          </a:p>
          <a:p>
            <a:r>
              <a:rPr lang="en-US" dirty="0"/>
              <a:t>Provides information on concerning signs, proper boundaries, reporting responsibilities, overcoming hurdles</a:t>
            </a:r>
          </a:p>
          <a:p>
            <a:r>
              <a:rPr lang="en-US" dirty="0"/>
              <a:t>For information on how your school district can gain access email </a:t>
            </a:r>
            <a:r>
              <a:rPr lang="en-US" dirty="0">
                <a:hlinkClick r:id="rId2"/>
              </a:rPr>
              <a:t>info@enoughabuse.org</a:t>
            </a:r>
            <a:r>
              <a:rPr lang="en-US" dirty="0"/>
              <a:t> </a:t>
            </a:r>
          </a:p>
        </p:txBody>
      </p:sp>
      <p:sp>
        <p:nvSpPr>
          <p:cNvPr id="4" name="Slide Number Placeholder 3">
            <a:extLst>
              <a:ext uri="{FF2B5EF4-FFF2-40B4-BE49-F238E27FC236}">
                <a16:creationId xmlns:a16="http://schemas.microsoft.com/office/drawing/2014/main" id="{5565B93C-523C-EAE5-5CF2-FCF8312C7EB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70</a:t>
            </a:fld>
            <a:endParaRPr lang="en-US" dirty="0">
              <a:solidFill>
                <a:prstClr val="black">
                  <a:tint val="75000"/>
                </a:prstClr>
              </a:solidFill>
            </a:endParaRPr>
          </a:p>
        </p:txBody>
      </p:sp>
    </p:spTree>
    <p:extLst>
      <p:ext uri="{BB962C8B-B14F-4D97-AF65-F5344CB8AC3E}">
        <p14:creationId xmlns:p14="http://schemas.microsoft.com/office/powerpoint/2010/main" val="789334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8"/>
          <p:cNvSpPr>
            <a:spLocks noChangeArrowheads="1"/>
          </p:cNvSpPr>
          <p:nvPr/>
        </p:nvSpPr>
        <p:spPr bwMode="auto">
          <a:xfrm>
            <a:off x="214427" y="393303"/>
            <a:ext cx="8712286" cy="558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0" tIns="45132" rIns="90260" bIns="45132">
            <a:spAutoFit/>
          </a:bodyPr>
          <a:lstStyle>
            <a:lvl1pPr>
              <a:spcBef>
                <a:spcPct val="20000"/>
              </a:spcBef>
              <a:buChar char="•"/>
              <a:defRPr sz="34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buChar char="–"/>
              <a:defRPr sz="30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Char char="•"/>
              <a:defRPr sz="25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Char char="–"/>
              <a:defRPr sz="21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Char char="»"/>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9pPr>
          </a:lstStyle>
          <a:p>
            <a:pPr algn="ctr">
              <a:spcBef>
                <a:spcPts val="0"/>
              </a:spcBef>
              <a:spcAft>
                <a:spcPts val="938"/>
              </a:spcAft>
              <a:buClr>
                <a:schemeClr val="tx2"/>
              </a:buClr>
              <a:buSzPct val="70000"/>
              <a:buNone/>
            </a:pPr>
            <a:endParaRPr lang="en-US" altLang="en-US" sz="1875" b="1" dirty="0">
              <a:solidFill>
                <a:srgbClr val="0070C0"/>
              </a:solidFill>
              <a:latin typeface="Arial" panose="020B0604020202020204" pitchFamily="34" charset="0"/>
              <a:cs typeface="Arial" panose="020B0604020202020204" pitchFamily="34" charset="0"/>
            </a:endParaRPr>
          </a:p>
          <a:p>
            <a:pPr algn="ctr">
              <a:spcBef>
                <a:spcPts val="0"/>
              </a:spcBef>
              <a:spcAft>
                <a:spcPts val="938"/>
              </a:spcAft>
              <a:buClr>
                <a:schemeClr val="tx2"/>
              </a:buClr>
              <a:buSzPct val="70000"/>
              <a:buNone/>
            </a:pPr>
            <a:r>
              <a:rPr lang="en-US" altLang="en-US" sz="1875" b="1" dirty="0">
                <a:solidFill>
                  <a:srgbClr val="0070C0"/>
                </a:solidFill>
                <a:latin typeface="Arial" panose="020B0604020202020204" pitchFamily="34" charset="0"/>
                <a:cs typeface="Arial" panose="020B0604020202020204" pitchFamily="34" charset="0"/>
              </a:rPr>
              <a:t> </a:t>
            </a:r>
            <a:r>
              <a:rPr lang="en-US" altLang="en-US" sz="2625" b="1" dirty="0">
                <a:solidFill>
                  <a:srgbClr val="FF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www.enoughabuse.org</a:t>
            </a:r>
          </a:p>
          <a:p>
            <a:pPr algn="ctr">
              <a:spcBef>
                <a:spcPts val="0"/>
              </a:spcBef>
              <a:spcAft>
                <a:spcPts val="1125"/>
              </a:spcAft>
              <a:buClr>
                <a:schemeClr val="tx2"/>
              </a:buClr>
              <a:buSzPct val="70000"/>
              <a:buNone/>
            </a:pPr>
            <a:r>
              <a:rPr lang="en-US" altLang="en-US" sz="1688" dirty="0">
                <a:latin typeface="Arial" panose="020B0604020202020204" pitchFamily="34" charset="0"/>
                <a:cs typeface="Arial" panose="020B0604020202020204" pitchFamily="34" charset="0"/>
              </a:rPr>
              <a:t>Subscribe to our free</a:t>
            </a:r>
          </a:p>
          <a:p>
            <a:pPr algn="ctr">
              <a:spcBef>
                <a:spcPts val="0"/>
              </a:spcBef>
              <a:spcAft>
                <a:spcPts val="563"/>
              </a:spcAft>
              <a:buClr>
                <a:schemeClr val="tx2"/>
              </a:buClr>
              <a:buSzPct val="70000"/>
              <a:buNone/>
            </a:pPr>
            <a:r>
              <a:rPr lang="en-US" altLang="en-US" sz="2250" b="1" dirty="0">
                <a:latin typeface="Arial" panose="020B0604020202020204" pitchFamily="34" charset="0"/>
                <a:cs typeface="Arial" panose="020B0604020202020204" pitchFamily="34" charset="0"/>
              </a:rPr>
              <a:t> </a:t>
            </a:r>
            <a:r>
              <a:rPr lang="en-US" altLang="en-US" sz="1688" b="1" dirty="0">
                <a:latin typeface="Arial" panose="020B0604020202020204" pitchFamily="34" charset="0"/>
                <a:cs typeface="Arial" panose="020B0604020202020204" pitchFamily="34" charset="0"/>
              </a:rPr>
              <a:t>“GateKeepers for Kids” </a:t>
            </a:r>
          </a:p>
          <a:p>
            <a:pPr algn="ctr">
              <a:spcBef>
                <a:spcPts val="0"/>
              </a:spcBef>
              <a:spcAft>
                <a:spcPts val="563"/>
              </a:spcAft>
              <a:buClr>
                <a:schemeClr val="tx2"/>
              </a:buClr>
              <a:buSzPct val="70000"/>
              <a:buNone/>
            </a:pPr>
            <a:r>
              <a:rPr lang="en-US" altLang="en-US" sz="1688" b="1" dirty="0">
                <a:latin typeface="Arial" panose="020B0604020202020204" pitchFamily="34" charset="0"/>
                <a:cs typeface="Arial" panose="020B0604020202020204" pitchFamily="34" charset="0"/>
              </a:rPr>
              <a:t> Online Learning Community for Schools</a:t>
            </a:r>
          </a:p>
          <a:p>
            <a:pPr algn="ctr">
              <a:spcBef>
                <a:spcPts val="0"/>
              </a:spcBef>
              <a:spcAft>
                <a:spcPts val="938"/>
              </a:spcAft>
              <a:buClr>
                <a:schemeClr val="tx2"/>
              </a:buClr>
              <a:buSzPct val="70000"/>
              <a:buNone/>
            </a:pPr>
            <a:br>
              <a:rPr lang="en-US" altLang="en-US" sz="1688" dirty="0">
                <a:latin typeface="Arial" panose="020B0604020202020204" pitchFamily="34" charset="0"/>
                <a:cs typeface="Arial" panose="020B0604020202020204" pitchFamily="34" charset="0"/>
              </a:rPr>
            </a:br>
            <a:r>
              <a:rPr lang="en-US" altLang="en-US" sz="1688" dirty="0">
                <a:latin typeface="Arial" panose="020B0604020202020204" pitchFamily="34" charset="0"/>
                <a:cs typeface="Arial" panose="020B0604020202020204" pitchFamily="34" charset="0"/>
              </a:rPr>
              <a:t>Access our</a:t>
            </a:r>
          </a:p>
          <a:p>
            <a:pPr algn="ctr">
              <a:spcBef>
                <a:spcPts val="0"/>
              </a:spcBef>
              <a:spcAft>
                <a:spcPts val="938"/>
              </a:spcAft>
              <a:buClr>
                <a:schemeClr val="tx2"/>
              </a:buClr>
              <a:buSzPct val="70000"/>
              <a:buNone/>
            </a:pPr>
            <a:r>
              <a:rPr lang="en-US" altLang="en-US" sz="2250" b="1" dirty="0">
                <a:latin typeface="Arial" panose="020B0604020202020204" pitchFamily="34" charset="0"/>
                <a:cs typeface="Arial" panose="020B0604020202020204" pitchFamily="34" charset="0"/>
              </a:rPr>
              <a:t> “Resource Bank”</a:t>
            </a:r>
            <a:br>
              <a:rPr lang="en-US" altLang="en-US" sz="2250" b="1" dirty="0">
                <a:latin typeface="Arial" panose="020B0604020202020204" pitchFamily="34" charset="0"/>
                <a:cs typeface="Arial" panose="020B0604020202020204" pitchFamily="34" charset="0"/>
              </a:rPr>
            </a:br>
            <a:r>
              <a:rPr lang="en-US" altLang="en-US" sz="2063" b="1" dirty="0">
                <a:latin typeface="Arial" panose="020B0604020202020204" pitchFamily="34" charset="0"/>
                <a:cs typeface="Arial" panose="020B0604020202020204" pitchFamily="34" charset="0"/>
                <a:hlinkClick r:id="rId3"/>
              </a:rPr>
              <a:t>www.enoughabuse.org/get-help/resource-bank.html</a:t>
            </a:r>
            <a:endParaRPr lang="en-US" altLang="en-US" sz="2063" b="1" dirty="0">
              <a:latin typeface="Arial" panose="020B0604020202020204" pitchFamily="34" charset="0"/>
              <a:cs typeface="Arial" panose="020B0604020202020204" pitchFamily="34" charset="0"/>
            </a:endParaRPr>
          </a:p>
          <a:p>
            <a:pPr algn="ctr">
              <a:spcBef>
                <a:spcPts val="0"/>
              </a:spcBef>
              <a:spcAft>
                <a:spcPts val="938"/>
              </a:spcAft>
              <a:buClr>
                <a:schemeClr val="tx2"/>
              </a:buClr>
              <a:buSzPct val="70000"/>
              <a:buNone/>
            </a:pPr>
            <a:r>
              <a:rPr lang="en-US" altLang="en-US" sz="1688" dirty="0">
                <a:latin typeface="Arial" panose="020B0604020202020204" pitchFamily="34" charset="0"/>
                <a:cs typeface="Arial" panose="020B0604020202020204" pitchFamily="34" charset="0"/>
              </a:rPr>
              <a:t>Download our </a:t>
            </a:r>
          </a:p>
          <a:p>
            <a:pPr algn="ctr">
              <a:spcBef>
                <a:spcPts val="0"/>
              </a:spcBef>
              <a:spcAft>
                <a:spcPts val="938"/>
              </a:spcAft>
              <a:buClr>
                <a:schemeClr val="tx2"/>
              </a:buClr>
              <a:buSzPct val="70000"/>
              <a:buNone/>
            </a:pPr>
            <a:r>
              <a:rPr lang="en-US" altLang="en-US" sz="2250" b="1" dirty="0">
                <a:latin typeface="Arial" panose="020B0604020202020204" pitchFamily="34" charset="0"/>
                <a:cs typeface="Arial" panose="020B0604020202020204" pitchFamily="34" charset="0"/>
              </a:rPr>
              <a:t> “Sexual Abuse NJ Safe Child Standards”</a:t>
            </a:r>
            <a:r>
              <a:rPr lang="en-US" altLang="en-US" sz="2250" i="1" dirty="0">
                <a:latin typeface="Arial" panose="020B0604020202020204" pitchFamily="34" charset="0"/>
              </a:rPr>
              <a:t> </a:t>
            </a:r>
            <a:br>
              <a:rPr lang="en-US" altLang="en-US" sz="2250" i="1" dirty="0">
                <a:latin typeface="Arial" panose="020B0604020202020204" pitchFamily="34" charset="0"/>
              </a:rPr>
            </a:br>
            <a:r>
              <a:rPr lang="en-US" altLang="en-US" sz="2063" b="1" i="1" dirty="0">
                <a:latin typeface="Arial" panose="020B0604020202020204" pitchFamily="34" charset="0"/>
                <a:hlinkClick r:id="rId4"/>
              </a:rPr>
              <a:t>https://www.preventchildabusenj.org/wp-content/uploads/2017/05/Child-Abuse-Safe-Child-Standards.pdf</a:t>
            </a:r>
            <a:endParaRPr lang="en-US" altLang="en-US" sz="2063" b="1" i="1" dirty="0">
              <a:latin typeface="Arial" panose="020B0604020202020204" pitchFamily="34" charset="0"/>
            </a:endParaRPr>
          </a:p>
          <a:p>
            <a:pPr eaLnBrk="1" hangingPunct="1">
              <a:spcBef>
                <a:spcPct val="0"/>
              </a:spcBef>
              <a:buFontTx/>
              <a:buNone/>
              <a:defRPr/>
            </a:pPr>
            <a:r>
              <a:rPr lang="en-US" altLang="en-US" sz="1688" i="1" dirty="0">
                <a:latin typeface="Arial" panose="020B0604020202020204" pitchFamily="34" charset="0"/>
              </a:rPr>
              <a:t>     </a:t>
            </a:r>
            <a:br>
              <a:rPr lang="en-US" altLang="en-US" sz="1688" i="1" dirty="0">
                <a:latin typeface="Arial" panose="020B0604020202020204" pitchFamily="34" charset="0"/>
              </a:rPr>
            </a:br>
            <a:endParaRPr lang="en-US" altLang="en-US" sz="1688" b="1" dirty="0">
              <a:solidFill>
                <a:srgbClr val="0070C0"/>
              </a:solidFill>
              <a:latin typeface="Arial" panose="020B0604020202020204" pitchFamily="34" charset="0"/>
              <a:cs typeface="Arial" panose="020B0604020202020204" pitchFamily="34" charset="0"/>
            </a:endParaRPr>
          </a:p>
        </p:txBody>
      </p:sp>
      <p:sp>
        <p:nvSpPr>
          <p:cNvPr id="90116" name="Rectangle 9"/>
          <p:cNvSpPr>
            <a:spLocks noChangeArrowheads="1"/>
          </p:cNvSpPr>
          <p:nvPr/>
        </p:nvSpPr>
        <p:spPr bwMode="auto">
          <a:xfrm>
            <a:off x="71438" y="167310"/>
            <a:ext cx="3929078" cy="45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0" tIns="45132" rIns="90260" bIns="45132">
            <a:spAutoFit/>
          </a:bodyPr>
          <a:lstStyle>
            <a:lvl1pPr>
              <a:spcBef>
                <a:spcPct val="20000"/>
              </a:spcBef>
              <a:buChar char="•"/>
              <a:defRPr sz="3400">
                <a:solidFill>
                  <a:schemeClr val="tx1"/>
                </a:solidFill>
                <a:latin typeface="Arial Narrow" panose="020B0606020202030204" pitchFamily="34" charset="0"/>
                <a:ea typeface="MS PGothic" panose="020B0600070205080204" pitchFamily="34" charset="-128"/>
              </a:defRPr>
            </a:lvl1pPr>
            <a:lvl2pPr marL="742950" indent="-285750">
              <a:spcBef>
                <a:spcPct val="20000"/>
              </a:spcBef>
              <a:buChar char="–"/>
              <a:defRPr sz="30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Char char="•"/>
              <a:defRPr sz="25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Char char="–"/>
              <a:defRPr sz="2100">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Char char="»"/>
              <a:defRPr sz="21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ct val="0"/>
              </a:spcAft>
              <a:buChar char="»"/>
              <a:defRPr sz="2100">
                <a:solidFill>
                  <a:schemeClr val="tx1"/>
                </a:solidFill>
                <a:latin typeface="Arial Narrow" panose="020B0606020202030204" pitchFamily="34" charset="0"/>
                <a:ea typeface="MS PGothic" panose="020B0600070205080204" pitchFamily="34" charset="-128"/>
              </a:defRPr>
            </a:lvl9pPr>
          </a:lstStyle>
          <a:p>
            <a:pPr algn="ctr">
              <a:spcBef>
                <a:spcPct val="0"/>
              </a:spcBef>
              <a:buFontTx/>
              <a:buNone/>
            </a:pPr>
            <a:r>
              <a:rPr lang="en-US" altLang="en-US" sz="2344" b="1" dirty="0">
                <a:effectLst>
                  <a:outerShdw blurRad="38100" dist="38100" dir="2700000" algn="tl">
                    <a:srgbClr val="000000">
                      <a:alpha val="43137"/>
                    </a:srgbClr>
                  </a:outerShdw>
                </a:effectLst>
                <a:latin typeface="Arial" panose="020B0604020202020204" pitchFamily="34" charset="0"/>
              </a:rPr>
              <a:t>For Additional Resources</a:t>
            </a:r>
          </a:p>
        </p:txBody>
      </p:sp>
      <p:pic>
        <p:nvPicPr>
          <p:cNvPr id="90117" name="Picture 11" descr="EnoughAbusePo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139" y="799159"/>
            <a:ext cx="962918" cy="1257598"/>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00960" y="6441563"/>
            <a:ext cx="515085" cy="369332"/>
          </a:xfrm>
          <a:prstGeom prst="rect">
            <a:avLst/>
          </a:prstGeom>
          <a:noFill/>
        </p:spPr>
        <p:txBody>
          <a:bodyPr wrap="square" rtlCol="0">
            <a:spAutoFit/>
          </a:bodyPr>
          <a:lstStyle/>
          <a:p>
            <a:r>
              <a:rPr lang="en-US" dirty="0">
                <a:solidFill>
                  <a:schemeClr val="bg1"/>
                </a:solidFill>
              </a:rPr>
              <a:t>65</a:t>
            </a:r>
          </a:p>
        </p:txBody>
      </p:sp>
      <p:sp>
        <p:nvSpPr>
          <p:cNvPr id="3" name="Slide Number Placeholder 2"/>
          <p:cNvSpPr>
            <a:spLocks noGrp="1"/>
          </p:cNvSpPr>
          <p:nvPr>
            <p:ph type="sldNum" sz="quarter" idx="16"/>
          </p:nvPr>
        </p:nvSpPr>
        <p:spPr/>
        <p:txBody>
          <a:bodyPr/>
          <a:lstStyle/>
          <a:p>
            <a:fld id="{3E7BCA6D-F268-4C6D-80B2-8955B6027DF8}" type="slidenum">
              <a:rPr lang="ar-SA" altLang="en-US" smtClean="0"/>
              <a:pPr/>
              <a:t>71</a:t>
            </a:fld>
            <a:endParaRPr lang="en-US" altLang="en-US" dirty="0"/>
          </a:p>
        </p:txBody>
      </p:sp>
    </p:spTree>
    <p:extLst>
      <p:ext uri="{BB962C8B-B14F-4D97-AF65-F5344CB8AC3E}">
        <p14:creationId xmlns:p14="http://schemas.microsoft.com/office/powerpoint/2010/main" val="1929236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543B-9ACD-B4C4-64C5-807B6FD913EB}"/>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CF05A514-0D33-EB23-D405-D3B76792F2AF}"/>
              </a:ext>
            </a:extLst>
          </p:cNvPr>
          <p:cNvSpPr>
            <a:spLocks noGrp="1"/>
          </p:cNvSpPr>
          <p:nvPr>
            <p:ph idx="1"/>
          </p:nvPr>
        </p:nvSpPr>
        <p:spPr/>
        <p:txBody>
          <a:bodyPr>
            <a:normAutofit fontScale="92500" lnSpcReduction="10000"/>
          </a:bodyPr>
          <a:lstStyle/>
          <a:p>
            <a:r>
              <a:rPr lang="en-US" dirty="0"/>
              <a:t>The Dignity Index – </a:t>
            </a:r>
            <a:r>
              <a:rPr lang="en-US" dirty="0">
                <a:hlinkClick r:id="rId2"/>
              </a:rPr>
              <a:t>https://www.dignity.us/</a:t>
            </a:r>
            <a:endParaRPr lang="en-US" dirty="0"/>
          </a:p>
          <a:p>
            <a:r>
              <a:rPr lang="en-US" dirty="0"/>
              <a:t>EEOC – </a:t>
            </a:r>
            <a:r>
              <a:rPr lang="en-US" dirty="0">
                <a:hlinkClick r:id="rId3"/>
              </a:rPr>
              <a:t>Know Your Rights</a:t>
            </a:r>
            <a:endParaRPr lang="en-US" dirty="0"/>
          </a:p>
          <a:p>
            <a:r>
              <a:rPr lang="en-US" dirty="0"/>
              <a:t>OCR – </a:t>
            </a:r>
            <a:r>
              <a:rPr lang="en-US" dirty="0">
                <a:hlinkClick r:id="rId4"/>
              </a:rPr>
              <a:t>Know Your Rights</a:t>
            </a:r>
            <a:endParaRPr lang="en-US" dirty="0"/>
          </a:p>
          <a:p>
            <a:r>
              <a:rPr lang="en-US" dirty="0"/>
              <a:t>NJDCR</a:t>
            </a:r>
          </a:p>
          <a:p>
            <a:pPr lvl="1"/>
            <a:r>
              <a:rPr lang="en-US" dirty="0">
                <a:hlinkClick r:id="rId5"/>
              </a:rPr>
              <a:t>Discriminatory Discipline Guidance</a:t>
            </a:r>
            <a:endParaRPr lang="en-US" dirty="0"/>
          </a:p>
          <a:p>
            <a:r>
              <a:rPr lang="en-US" dirty="0"/>
              <a:t>NJ </a:t>
            </a:r>
            <a:r>
              <a:rPr lang="en-US" dirty="0">
                <a:hlinkClick r:id="rId6"/>
              </a:rPr>
              <a:t>School Climate Survey</a:t>
            </a:r>
            <a:endParaRPr lang="en-US" dirty="0"/>
          </a:p>
          <a:p>
            <a:r>
              <a:rPr lang="en-US" dirty="0"/>
              <a:t>NJDOE </a:t>
            </a:r>
          </a:p>
          <a:p>
            <a:pPr lvl="1"/>
            <a:r>
              <a:rPr lang="en-US" dirty="0">
                <a:hlinkClick r:id="rId7"/>
              </a:rPr>
              <a:t>Legal Decisions</a:t>
            </a:r>
            <a:endParaRPr lang="en-US" dirty="0"/>
          </a:p>
          <a:p>
            <a:pPr lvl="1"/>
            <a:r>
              <a:rPr lang="en-US" dirty="0">
                <a:hlinkClick r:id="rId8"/>
              </a:rPr>
              <a:t>Anti-Bullying</a:t>
            </a:r>
            <a:endParaRPr lang="en-US" dirty="0"/>
          </a:p>
        </p:txBody>
      </p:sp>
      <p:sp>
        <p:nvSpPr>
          <p:cNvPr id="4" name="Slide Number Placeholder 3">
            <a:extLst>
              <a:ext uri="{FF2B5EF4-FFF2-40B4-BE49-F238E27FC236}">
                <a16:creationId xmlns:a16="http://schemas.microsoft.com/office/drawing/2014/main" id="{DEB5072B-95BE-DA05-CF1B-DB62CB8515A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72</a:t>
            </a:fld>
            <a:endParaRPr lang="en-US" dirty="0">
              <a:solidFill>
                <a:prstClr val="black">
                  <a:tint val="75000"/>
                </a:prstClr>
              </a:solidFill>
            </a:endParaRPr>
          </a:p>
        </p:txBody>
      </p:sp>
    </p:spTree>
    <p:extLst>
      <p:ext uri="{BB962C8B-B14F-4D97-AF65-F5344CB8AC3E}">
        <p14:creationId xmlns:p14="http://schemas.microsoft.com/office/powerpoint/2010/main" val="39995654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9E79-289E-F1B0-6B46-FC0475EA3620}"/>
              </a:ext>
            </a:extLst>
          </p:cNvPr>
          <p:cNvSpPr>
            <a:spLocks noGrp="1"/>
          </p:cNvSpPr>
          <p:nvPr>
            <p:ph type="title"/>
          </p:nvPr>
        </p:nvSpPr>
        <p:spPr/>
        <p:txBody>
          <a:bodyPr/>
          <a:lstStyle/>
          <a:p>
            <a:r>
              <a:rPr lang="en-US" dirty="0"/>
              <a:t>SUMMARY/NEXT STEPS</a:t>
            </a:r>
          </a:p>
        </p:txBody>
      </p:sp>
    </p:spTree>
    <p:extLst>
      <p:ext uri="{BB962C8B-B14F-4D97-AF65-F5344CB8AC3E}">
        <p14:creationId xmlns:p14="http://schemas.microsoft.com/office/powerpoint/2010/main" val="900925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12C4-B94F-05E9-0CC5-0E09CDC4D01B}"/>
              </a:ext>
            </a:extLst>
          </p:cNvPr>
          <p:cNvSpPr>
            <a:spLocks noGrp="1"/>
          </p:cNvSpPr>
          <p:nvPr>
            <p:ph type="title"/>
          </p:nvPr>
        </p:nvSpPr>
        <p:spPr/>
        <p:txBody>
          <a:bodyPr/>
          <a:lstStyle/>
          <a:p>
            <a:r>
              <a:rPr lang="en-US" dirty="0"/>
              <a:t>Key Points to Remember</a:t>
            </a:r>
          </a:p>
        </p:txBody>
      </p:sp>
      <p:sp>
        <p:nvSpPr>
          <p:cNvPr id="3" name="Content Placeholder 2">
            <a:extLst>
              <a:ext uri="{FF2B5EF4-FFF2-40B4-BE49-F238E27FC236}">
                <a16:creationId xmlns:a16="http://schemas.microsoft.com/office/drawing/2014/main" id="{70CAAD7A-CC76-E856-BDB1-2283BB357342}"/>
              </a:ext>
            </a:extLst>
          </p:cNvPr>
          <p:cNvSpPr>
            <a:spLocks noGrp="1"/>
          </p:cNvSpPr>
          <p:nvPr>
            <p:ph idx="1"/>
          </p:nvPr>
        </p:nvSpPr>
        <p:spPr/>
        <p:txBody>
          <a:bodyPr>
            <a:normAutofit fontScale="70000" lnSpcReduction="20000"/>
          </a:bodyPr>
          <a:lstStyle/>
          <a:p>
            <a:r>
              <a:rPr lang="en-US" dirty="0"/>
              <a:t>Need clear protocols for reporting issues involving staff and student behavior</a:t>
            </a:r>
          </a:p>
          <a:p>
            <a:pPr lvl="1"/>
            <a:r>
              <a:rPr lang="en-US" dirty="0"/>
              <a:t>E.g., Superintendent, AAO, Principal, ABC, DCPP, Law Enforcement</a:t>
            </a:r>
          </a:p>
          <a:p>
            <a:r>
              <a:rPr lang="en-US" dirty="0"/>
              <a:t>Cannot assume all staff, students and parents understand behavioral expectations</a:t>
            </a:r>
          </a:p>
          <a:p>
            <a:pPr lvl="1"/>
            <a:r>
              <a:rPr lang="en-US" dirty="0"/>
              <a:t>Recent graduations, staff coming from private industry/other districts/states, everyone on social media</a:t>
            </a:r>
          </a:p>
          <a:p>
            <a:r>
              <a:rPr lang="en-US" dirty="0"/>
              <a:t>Need to specify expectations for behavior, provide professional development for staff and instruction for students, provide real world examples, safe place to discuss and clarify</a:t>
            </a:r>
          </a:p>
          <a:p>
            <a:r>
              <a:rPr lang="en-US" dirty="0"/>
              <a:t>Need to engage in progressive supervision and discipline, be consistent!</a:t>
            </a:r>
          </a:p>
          <a:p>
            <a:r>
              <a:rPr lang="en-US" dirty="0"/>
              <a:t>Need to make clear that staff and student conduct away from school grounds may lead to disciplinary action</a:t>
            </a:r>
          </a:p>
          <a:p>
            <a:r>
              <a:rPr lang="en-US" dirty="0"/>
              <a:t>Need to remind all that hate speech is not protected</a:t>
            </a:r>
          </a:p>
        </p:txBody>
      </p:sp>
      <p:sp>
        <p:nvSpPr>
          <p:cNvPr id="4" name="Slide Number Placeholder 3">
            <a:extLst>
              <a:ext uri="{FF2B5EF4-FFF2-40B4-BE49-F238E27FC236}">
                <a16:creationId xmlns:a16="http://schemas.microsoft.com/office/drawing/2014/main" id="{71C41803-FBF5-843C-162E-EBE1A60CA20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74</a:t>
            </a:fld>
            <a:endParaRPr lang="en-US" dirty="0">
              <a:solidFill>
                <a:prstClr val="black">
                  <a:tint val="75000"/>
                </a:prstClr>
              </a:solidFill>
            </a:endParaRPr>
          </a:p>
        </p:txBody>
      </p:sp>
    </p:spTree>
    <p:extLst>
      <p:ext uri="{BB962C8B-B14F-4D97-AF65-F5344CB8AC3E}">
        <p14:creationId xmlns:p14="http://schemas.microsoft.com/office/powerpoint/2010/main" val="1848956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6F41-C2AE-C50C-DC84-E4869B5F335E}"/>
              </a:ext>
            </a:extLst>
          </p:cNvPr>
          <p:cNvSpPr>
            <a:spLocks noGrp="1"/>
          </p:cNvSpPr>
          <p:nvPr>
            <p:ph type="title"/>
          </p:nvPr>
        </p:nvSpPr>
        <p:spPr/>
        <p:txBody>
          <a:bodyPr/>
          <a:lstStyle/>
          <a:p>
            <a:r>
              <a:rPr lang="en-US" dirty="0"/>
              <a:t>One More Point!</a:t>
            </a:r>
          </a:p>
        </p:txBody>
      </p:sp>
      <p:sp>
        <p:nvSpPr>
          <p:cNvPr id="3" name="Content Placeholder 2">
            <a:extLst>
              <a:ext uri="{FF2B5EF4-FFF2-40B4-BE49-F238E27FC236}">
                <a16:creationId xmlns:a16="http://schemas.microsoft.com/office/drawing/2014/main" id="{FBDF2572-E448-FBCC-E66F-4E7FB99D494C}"/>
              </a:ext>
            </a:extLst>
          </p:cNvPr>
          <p:cNvSpPr>
            <a:spLocks noGrp="1"/>
          </p:cNvSpPr>
          <p:nvPr>
            <p:ph idx="1"/>
          </p:nvPr>
        </p:nvSpPr>
        <p:spPr/>
        <p:txBody>
          <a:bodyPr/>
          <a:lstStyle/>
          <a:p>
            <a:r>
              <a:rPr lang="en-US" dirty="0"/>
              <a:t>Need to document all events, including conversations, meetings </a:t>
            </a:r>
          </a:p>
          <a:p>
            <a:r>
              <a:rPr lang="en-US" dirty="0"/>
              <a:t>Either write it up as a memo, e-mail or formal document</a:t>
            </a:r>
          </a:p>
          <a:p>
            <a:r>
              <a:rPr lang="en-US" dirty="0"/>
              <a:t>Depending on circumstances, may or may not need to go in Personnel File  </a:t>
            </a:r>
          </a:p>
          <a:p>
            <a:r>
              <a:rPr lang="en-US" dirty="0"/>
              <a:t>In many cases, courts will </a:t>
            </a:r>
            <a:r>
              <a:rPr lang="en-US"/>
              <a:t>conclude that if </a:t>
            </a:r>
            <a:r>
              <a:rPr lang="en-US" dirty="0"/>
              <a:t>it's not in writing, it did not happen!</a:t>
            </a:r>
          </a:p>
        </p:txBody>
      </p:sp>
      <p:sp>
        <p:nvSpPr>
          <p:cNvPr id="4" name="Slide Number Placeholder 3">
            <a:extLst>
              <a:ext uri="{FF2B5EF4-FFF2-40B4-BE49-F238E27FC236}">
                <a16:creationId xmlns:a16="http://schemas.microsoft.com/office/drawing/2014/main" id="{5D43596C-2180-C547-A161-038FBF15393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75</a:t>
            </a:fld>
            <a:endParaRPr lang="en-US" dirty="0">
              <a:solidFill>
                <a:prstClr val="black">
                  <a:tint val="75000"/>
                </a:prstClr>
              </a:solidFill>
            </a:endParaRPr>
          </a:p>
        </p:txBody>
      </p:sp>
    </p:spTree>
    <p:extLst>
      <p:ext uri="{BB962C8B-B14F-4D97-AF65-F5344CB8AC3E}">
        <p14:creationId xmlns:p14="http://schemas.microsoft.com/office/powerpoint/2010/main" val="778369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F239-BFFE-FB22-13D4-BB5CDF9667F7}"/>
              </a:ext>
            </a:extLst>
          </p:cNvPr>
          <p:cNvSpPr>
            <a:spLocks noGrp="1"/>
          </p:cNvSpPr>
          <p:nvPr>
            <p:ph type="title"/>
          </p:nvPr>
        </p:nvSpPr>
        <p:spPr/>
        <p:txBody>
          <a:bodyPr/>
          <a:lstStyle/>
          <a:p>
            <a:r>
              <a:rPr lang="en-US" dirty="0"/>
              <a:t>What Now?</a:t>
            </a:r>
          </a:p>
        </p:txBody>
      </p:sp>
      <p:sp>
        <p:nvSpPr>
          <p:cNvPr id="3" name="Content Placeholder 2">
            <a:extLst>
              <a:ext uri="{FF2B5EF4-FFF2-40B4-BE49-F238E27FC236}">
                <a16:creationId xmlns:a16="http://schemas.microsoft.com/office/drawing/2014/main" id="{A20DE015-86EB-170B-0624-2B80378708D0}"/>
              </a:ext>
            </a:extLst>
          </p:cNvPr>
          <p:cNvSpPr>
            <a:spLocks noGrp="1"/>
          </p:cNvSpPr>
          <p:nvPr>
            <p:ph idx="1"/>
          </p:nvPr>
        </p:nvSpPr>
        <p:spPr/>
        <p:txBody>
          <a:bodyPr/>
          <a:lstStyle/>
          <a:p>
            <a:r>
              <a:rPr lang="en-US" dirty="0"/>
              <a:t>What questions do you have?</a:t>
            </a:r>
          </a:p>
          <a:p>
            <a:r>
              <a:rPr lang="en-US" dirty="0"/>
              <a:t>What gaps do you currently have in your policies? Protocols?</a:t>
            </a:r>
          </a:p>
          <a:p>
            <a:r>
              <a:rPr lang="en-US" dirty="0"/>
              <a:t>What steps can you take to close those gaps?</a:t>
            </a:r>
          </a:p>
          <a:p>
            <a:r>
              <a:rPr lang="en-US" dirty="0"/>
              <a:t>What obstacles need to be overcome?</a:t>
            </a:r>
          </a:p>
        </p:txBody>
      </p:sp>
      <p:sp>
        <p:nvSpPr>
          <p:cNvPr id="4" name="Slide Number Placeholder 3">
            <a:extLst>
              <a:ext uri="{FF2B5EF4-FFF2-40B4-BE49-F238E27FC236}">
                <a16:creationId xmlns:a16="http://schemas.microsoft.com/office/drawing/2014/main" id="{BAD890E1-C221-5A54-A984-DBB4C3C2B2B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76</a:t>
            </a:fld>
            <a:endParaRPr lang="en-US" dirty="0">
              <a:solidFill>
                <a:prstClr val="black">
                  <a:tint val="75000"/>
                </a:prstClr>
              </a:solidFill>
            </a:endParaRPr>
          </a:p>
        </p:txBody>
      </p:sp>
    </p:spTree>
    <p:extLst>
      <p:ext uri="{BB962C8B-B14F-4D97-AF65-F5344CB8AC3E}">
        <p14:creationId xmlns:p14="http://schemas.microsoft.com/office/powerpoint/2010/main" val="19083060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77</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627622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78</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515100"/>
          </a:xfrm>
          <a:prstGeom prst="rect">
            <a:avLst/>
          </a:prstGeom>
        </p:spPr>
      </p:pic>
    </p:spTree>
    <p:extLst>
      <p:ext uri="{BB962C8B-B14F-4D97-AF65-F5344CB8AC3E}">
        <p14:creationId xmlns:p14="http://schemas.microsoft.com/office/powerpoint/2010/main" val="3953309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
        <p:cNvGrpSpPr/>
        <p:nvPr/>
      </p:nvGrpSpPr>
      <p:grpSpPr>
        <a:xfrm>
          <a:off x="0" y="0"/>
          <a:ext cx="0" cy="0"/>
          <a:chOff x="0" y="0"/>
          <a:chExt cx="0" cy="0"/>
        </a:xfrm>
      </p:grpSpPr>
      <p:sp>
        <p:nvSpPr>
          <p:cNvPr id="2" name="Freeform 2"/>
          <p:cNvSpPr/>
          <p:nvPr/>
        </p:nvSpPr>
        <p:spPr>
          <a:xfrm>
            <a:off x="39648" y="-513095"/>
            <a:ext cx="3072742" cy="2245132"/>
          </a:xfrm>
          <a:custGeom>
            <a:avLst/>
            <a:gdLst/>
            <a:ahLst/>
            <a:cxnLst/>
            <a:rect l="l" t="t" r="r" b="b"/>
            <a:pathLst>
              <a:path w="3658208" h="3392948">
                <a:moveTo>
                  <a:pt x="0" y="0"/>
                </a:moveTo>
                <a:lnTo>
                  <a:pt x="3658208" y="0"/>
                </a:lnTo>
                <a:lnTo>
                  <a:pt x="3658208" y="3392949"/>
                </a:lnTo>
                <a:lnTo>
                  <a:pt x="0" y="339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837951">
            <a:off x="3232256" y="5426519"/>
            <a:ext cx="4204148" cy="4690821"/>
          </a:xfrm>
          <a:custGeom>
            <a:avLst/>
            <a:gdLst/>
            <a:ahLst/>
            <a:cxnLst/>
            <a:rect l="l" t="t" r="r" b="b"/>
            <a:pathLst>
              <a:path w="4484425" h="5003542">
                <a:moveTo>
                  <a:pt x="0" y="0"/>
                </a:moveTo>
                <a:lnTo>
                  <a:pt x="4484425" y="0"/>
                </a:lnTo>
                <a:lnTo>
                  <a:pt x="4484425" y="5003542"/>
                </a:lnTo>
                <a:lnTo>
                  <a:pt x="0" y="5003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982490">
            <a:off x="57029" y="3710566"/>
            <a:ext cx="1855638" cy="2191936"/>
          </a:xfrm>
          <a:custGeom>
            <a:avLst/>
            <a:gdLst/>
            <a:ahLst/>
            <a:cxnLst/>
            <a:rect l="l" t="t" r="r" b="b"/>
            <a:pathLst>
              <a:path w="2041328" h="2531880">
                <a:moveTo>
                  <a:pt x="0" y="0"/>
                </a:moveTo>
                <a:lnTo>
                  <a:pt x="2041328" y="0"/>
                </a:lnTo>
                <a:lnTo>
                  <a:pt x="2041328" y="2531880"/>
                </a:lnTo>
                <a:lnTo>
                  <a:pt x="0" y="2531880"/>
                </a:lnTo>
                <a:lnTo>
                  <a:pt x="0" y="0"/>
                </a:lnTo>
                <a:close/>
              </a:path>
            </a:pathLst>
          </a:custGeom>
          <a:blipFill>
            <a:blip r:embed="rId6">
              <a:alphaModFix amt="58000"/>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4131396" y="2491218"/>
            <a:ext cx="4479204" cy="2245491"/>
            <a:chOff x="0" y="0"/>
            <a:chExt cx="2009053" cy="1139379"/>
          </a:xfrm>
        </p:grpSpPr>
        <p:sp>
          <p:nvSpPr>
            <p:cNvPr id="6" name="Freeform 6"/>
            <p:cNvSpPr/>
            <p:nvPr/>
          </p:nvSpPr>
          <p:spPr>
            <a:xfrm>
              <a:off x="0" y="0"/>
              <a:ext cx="2009053" cy="1139379"/>
            </a:xfrm>
            <a:custGeom>
              <a:avLst/>
              <a:gdLst/>
              <a:ahLst/>
              <a:cxnLst/>
              <a:rect l="l" t="t" r="r" b="b"/>
              <a:pathLst>
                <a:path w="2009053" h="1139379">
                  <a:moveTo>
                    <a:pt x="0" y="0"/>
                  </a:moveTo>
                  <a:lnTo>
                    <a:pt x="2009053" y="0"/>
                  </a:lnTo>
                  <a:lnTo>
                    <a:pt x="2009053" y="1139379"/>
                  </a:lnTo>
                  <a:lnTo>
                    <a:pt x="0" y="1139379"/>
                  </a:lnTo>
                  <a:close/>
                </a:path>
              </a:pathLst>
            </a:custGeom>
            <a:solidFill>
              <a:srgbClr val="FAEFE0"/>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4474448" y="2798643"/>
            <a:ext cx="3793091" cy="1630639"/>
          </a:xfrm>
          <a:prstGeom prst="rect">
            <a:avLst/>
          </a:prstGeom>
        </p:spPr>
        <p:txBody>
          <a:bodyPr wrap="square" lIns="0" tIns="0" rIns="0" bIns="0" rtlCol="0" anchor="t">
            <a:spAutoFit/>
          </a:bodyPr>
          <a:lstStyle/>
          <a:p>
            <a:pPr marL="0" marR="0" lvl="0" indent="0" algn="ctr" defTabSz="857250" rtl="0" eaLnBrk="1" fontAlgn="auto" latinLnBrk="0" hangingPunct="1">
              <a:lnSpc>
                <a:spcPts val="16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mn-ea"/>
                <a:cs typeface="+mn-cs"/>
              </a:rPr>
              <a:t>As the leading provider of school law training, the LEGAL ONE team of school law experts is pleased to offer the LEGAL ONE Podcast, a weekly podcast that helps you understand complex legal issues. Each episode is hosted by a LEGAL ONE attorney and/or an attorney working in partnership with LEGAL ONE.  The format includes legal analysis and commentary and interviews with key stakeholders.</a:t>
            </a:r>
            <a:endParaRPr kumimoji="0" lang="en-US" sz="1171" b="0" i="1" u="none" strike="noStrike" kern="1200" cap="none" spc="0" normalizeH="0" baseline="0" noProof="0" dirty="0">
              <a:ln>
                <a:noFill/>
              </a:ln>
              <a:solidFill>
                <a:prstClr val="white">
                  <a:lumMod val="50000"/>
                </a:prstClr>
              </a:solidFill>
              <a:effectLst/>
              <a:uLnTx/>
              <a:uFillTx/>
              <a:latin typeface="Gatwick"/>
              <a:ea typeface="+mn-ea"/>
              <a:cs typeface="+mn-cs"/>
            </a:endParaRPr>
          </a:p>
        </p:txBody>
      </p:sp>
      <p:sp>
        <p:nvSpPr>
          <p:cNvPr id="8" name="Freeform 8"/>
          <p:cNvSpPr/>
          <p:nvPr/>
        </p:nvSpPr>
        <p:spPr>
          <a:xfrm>
            <a:off x="1489954" y="675409"/>
            <a:ext cx="2826639" cy="5545772"/>
          </a:xfrm>
          <a:custGeom>
            <a:avLst/>
            <a:gdLst/>
            <a:ahLst/>
            <a:cxnLst/>
            <a:rect l="l" t="t" r="r" b="b"/>
            <a:pathLst>
              <a:path w="3015082" h="5915490">
                <a:moveTo>
                  <a:pt x="0" y="0"/>
                </a:moveTo>
                <a:lnTo>
                  <a:pt x="3015083" y="0"/>
                </a:lnTo>
                <a:lnTo>
                  <a:pt x="3015083" y="5915490"/>
                </a:lnTo>
                <a:lnTo>
                  <a:pt x="0" y="5915490"/>
                </a:lnTo>
                <a:lnTo>
                  <a:pt x="0" y="0"/>
                </a:lnTo>
                <a:close/>
              </a:path>
            </a:pathLst>
          </a:custGeom>
          <a:blipFill>
            <a:blip r:embed="rId8"/>
            <a:stretch>
              <a:fillRect t="-1139" r="-719" b="-153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rot="982490">
            <a:off x="7275592" y="-73296"/>
            <a:ext cx="1870776" cy="1557919"/>
          </a:xfrm>
          <a:custGeom>
            <a:avLst/>
            <a:gdLst/>
            <a:ahLst/>
            <a:cxnLst/>
            <a:rect l="l" t="t" r="r" b="b"/>
            <a:pathLst>
              <a:path w="1995494" h="2475031">
                <a:moveTo>
                  <a:pt x="0" y="0"/>
                </a:moveTo>
                <a:lnTo>
                  <a:pt x="1995494" y="0"/>
                </a:lnTo>
                <a:lnTo>
                  <a:pt x="1995494" y="2475032"/>
                </a:lnTo>
                <a:lnTo>
                  <a:pt x="0" y="2475032"/>
                </a:lnTo>
                <a:lnTo>
                  <a:pt x="0" y="0"/>
                </a:lnTo>
                <a:close/>
              </a:path>
            </a:pathLst>
          </a:custGeom>
          <a:blipFill>
            <a:blip r:embed="rId9">
              <a:alphaModFix amt="58000"/>
              <a:extLst>
                <a:ext uri="{96DAC541-7B7A-43D3-8B79-37D633B846F1}">
                  <asvg:svgBlip xmlns:asvg="http://schemas.microsoft.com/office/drawing/2016/SVG/main" r:embed="rId10"/>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a:grpSpLocks noChangeAspect="1"/>
          </p:cNvGrpSpPr>
          <p:nvPr/>
        </p:nvGrpSpPr>
        <p:grpSpPr>
          <a:xfrm>
            <a:off x="1952287" y="1554993"/>
            <a:ext cx="1838475" cy="2020302"/>
            <a:chOff x="0" y="0"/>
            <a:chExt cx="5778500" cy="6350000"/>
          </a:xfrm>
        </p:grpSpPr>
        <p:sp>
          <p:nvSpPr>
            <p:cNvPr id="11" name="Freeform 11">
              <a:hlinkClick r:id="rId11" tooltip="https://njpsa.org/the-legal-one-podca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18207" r="-18207"/>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a:hlinkClick r:id="rId11" tooltip="https://podcasts.captivate.fm/media/32ca0e63-552a-445e-b924-6f4fbbe48d0f/L1-Podcast-S7-Ep-3-converted.mp3"/>
          </p:cNvPr>
          <p:cNvSpPr/>
          <p:nvPr/>
        </p:nvSpPr>
        <p:spPr>
          <a:xfrm>
            <a:off x="2727436" y="3885204"/>
            <a:ext cx="262778" cy="262778"/>
          </a:xfrm>
          <a:custGeom>
            <a:avLst/>
            <a:gdLst/>
            <a:ahLst/>
            <a:cxnLst/>
            <a:rect l="l" t="t" r="r" b="b"/>
            <a:pathLst>
              <a:path w="280297" h="280297">
                <a:moveTo>
                  <a:pt x="0" y="0"/>
                </a:moveTo>
                <a:lnTo>
                  <a:pt x="280296" y="0"/>
                </a:lnTo>
                <a:lnTo>
                  <a:pt x="280296" y="280296"/>
                </a:lnTo>
                <a:lnTo>
                  <a:pt x="0" y="2802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hlinkClick r:id="rId11"/>
          </p:cNvPr>
          <p:cNvSpPr/>
          <p:nvPr/>
        </p:nvSpPr>
        <p:spPr>
          <a:xfrm>
            <a:off x="0" y="6350714"/>
            <a:ext cx="507286" cy="507286"/>
          </a:xfrm>
          <a:custGeom>
            <a:avLst/>
            <a:gdLst/>
            <a:ahLst/>
            <a:cxnLst/>
            <a:rect l="l" t="t" r="r" b="b"/>
            <a:pathLst>
              <a:path w="541105" h="541105">
                <a:moveTo>
                  <a:pt x="0" y="0"/>
                </a:moveTo>
                <a:lnTo>
                  <a:pt x="541104" y="0"/>
                </a:lnTo>
                <a:lnTo>
                  <a:pt x="541104" y="541105"/>
                </a:lnTo>
                <a:lnTo>
                  <a:pt x="0" y="541105"/>
                </a:lnTo>
                <a:lnTo>
                  <a:pt x="0" y="0"/>
                </a:lnTo>
                <a:close/>
              </a:path>
            </a:pathLst>
          </a:custGeom>
          <a:blipFill>
            <a:blip r:embed="rId15"/>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1880879" y="4548505"/>
            <a:ext cx="2044790" cy="166199"/>
          </a:xfrm>
          <a:prstGeom prst="rect">
            <a:avLst/>
          </a:prstGeom>
        </p:spPr>
        <p:txBody>
          <a:bodyPr lIns="0" tIns="0" rIns="0" bIns="0" rtlCol="0" anchor="t">
            <a:spAutoFit/>
          </a:bodyPr>
          <a:lstStyle/>
          <a:p>
            <a:pPr marL="0" marR="0" lvl="0" indent="0" algn="ctr" defTabSz="857250" rtl="0" eaLnBrk="1" fontAlgn="auto" latinLnBrk="0" hangingPunct="1">
              <a:lnSpc>
                <a:spcPts val="1428"/>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lumMod val="50000"/>
                  </a:prstClr>
                </a:solidFill>
                <a:effectLst/>
                <a:uLnTx/>
                <a:uFillTx/>
                <a:latin typeface="Agrandir Bold"/>
                <a:ea typeface="+mn-ea"/>
                <a:cs typeface="+mn-cs"/>
              </a:rPr>
              <a:t>Available in Apple Podcasts and Spotify</a:t>
            </a:r>
          </a:p>
        </p:txBody>
      </p:sp>
      <p:sp>
        <p:nvSpPr>
          <p:cNvPr id="16" name="TextBox 16"/>
          <p:cNvSpPr txBox="1"/>
          <p:nvPr/>
        </p:nvSpPr>
        <p:spPr>
          <a:xfrm>
            <a:off x="4276374" y="2024157"/>
            <a:ext cx="4189241" cy="435568"/>
          </a:xfrm>
          <a:prstGeom prst="rect">
            <a:avLst/>
          </a:prstGeom>
        </p:spPr>
        <p:txBody>
          <a:bodyPr wrap="square" lIns="0" tIns="0" rIns="0" bIns="0" rtlCol="0" anchor="t">
            <a:spAutoFit/>
          </a:bodyPr>
          <a:lstStyle/>
          <a:p>
            <a:pPr marL="0" marR="0" lvl="0" indent="0" algn="ctr" defTabSz="857250" rtl="0" eaLnBrk="1" fontAlgn="auto" latinLnBrk="0" hangingPunct="1">
              <a:lnSpc>
                <a:spcPts val="3920"/>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BD7944"/>
                </a:solidFill>
                <a:effectLst/>
                <a:uLnTx/>
                <a:uFillTx/>
                <a:latin typeface="Castellar" panose="020A0402060406010301" pitchFamily="18" charset="0"/>
                <a:ea typeface="+mn-ea"/>
                <a:cs typeface="+mn-cs"/>
              </a:rPr>
              <a:t>About the LEGAL ONE PODCAST</a:t>
            </a:r>
          </a:p>
        </p:txBody>
      </p:sp>
      <p:sp>
        <p:nvSpPr>
          <p:cNvPr id="17" name="TextBox 17"/>
          <p:cNvSpPr txBox="1"/>
          <p:nvPr/>
        </p:nvSpPr>
        <p:spPr>
          <a:xfrm>
            <a:off x="4974485" y="5290858"/>
            <a:ext cx="2793022" cy="269304"/>
          </a:xfrm>
          <a:prstGeom prst="rect">
            <a:avLst/>
          </a:prstGeom>
        </p:spPr>
        <p:txBody>
          <a:bodyPr lIns="0" tIns="0" rIns="0" bIns="0" rtlCol="0" anchor="t">
            <a:spAutoFit/>
          </a:bodyPr>
          <a:lstStyle/>
          <a:p>
            <a:pPr marL="0" marR="0" lvl="0" indent="0" algn="ctr" defTabSz="857250" rtl="0" eaLnBrk="1" fontAlgn="auto" latinLnBrk="0" hangingPunct="1">
              <a:lnSpc>
                <a:spcPts val="2064"/>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1" tooltip="https://njpsa.org/l1-podcast/responding-to-escalating-mental-health-needs-in-schools/">
                  <a:extLst>
                    <a:ext uri="{A12FA001-AC4F-418D-AE19-62706E023703}">
                      <ahyp:hlinkClr xmlns:ahyp="http://schemas.microsoft.com/office/drawing/2018/hyperlinkcolor" val="tx"/>
                    </a:ext>
                  </a:extLst>
                </a:hlinkClick>
              </a:rPr>
              <a:t>LISTEN NOW</a:t>
            </a:r>
            <a:endPar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6" tooltip="https://njpsa.org/l1-podcast/responding-to-escalating-mental-health-needs-in-schools/">
                <a:extLst>
                  <a:ext uri="{A12FA001-AC4F-418D-AE19-62706E023703}">
                    <ahyp:hlinkClr xmlns:ahyp="http://schemas.microsoft.com/office/drawing/2018/hyperlinkcolor" val="tx"/>
                  </a:ext>
                </a:extLst>
              </a:hlinkCli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1E40-8CAA-4A06-5264-7A69FE84779A}"/>
              </a:ext>
            </a:extLst>
          </p:cNvPr>
          <p:cNvSpPr>
            <a:spLocks noGrp="1"/>
          </p:cNvSpPr>
          <p:nvPr>
            <p:ph type="title"/>
          </p:nvPr>
        </p:nvSpPr>
        <p:spPr/>
        <p:txBody>
          <a:bodyPr/>
          <a:lstStyle/>
          <a:p>
            <a:r>
              <a:rPr lang="en-US" dirty="0"/>
              <a:t>Today’s Topics</a:t>
            </a:r>
          </a:p>
        </p:txBody>
      </p:sp>
      <p:sp>
        <p:nvSpPr>
          <p:cNvPr id="3" name="Content Placeholder 2">
            <a:extLst>
              <a:ext uri="{FF2B5EF4-FFF2-40B4-BE49-F238E27FC236}">
                <a16:creationId xmlns:a16="http://schemas.microsoft.com/office/drawing/2014/main" id="{7D338B1F-8360-4212-03A4-7927355E93FA}"/>
              </a:ext>
            </a:extLst>
          </p:cNvPr>
          <p:cNvSpPr>
            <a:spLocks noGrp="1"/>
          </p:cNvSpPr>
          <p:nvPr>
            <p:ph idx="1"/>
          </p:nvPr>
        </p:nvSpPr>
        <p:spPr/>
        <p:txBody>
          <a:bodyPr>
            <a:normAutofit fontScale="92500" lnSpcReduction="20000"/>
          </a:bodyPr>
          <a:lstStyle/>
          <a:p>
            <a:r>
              <a:rPr lang="en-US" dirty="0"/>
              <a:t>Why This Matters</a:t>
            </a:r>
          </a:p>
          <a:p>
            <a:r>
              <a:rPr lang="en-US" dirty="0"/>
              <a:t>Scenarios</a:t>
            </a:r>
          </a:p>
          <a:p>
            <a:r>
              <a:rPr lang="en-US" dirty="0"/>
              <a:t>Types of Relationships</a:t>
            </a:r>
          </a:p>
          <a:p>
            <a:r>
              <a:rPr lang="en-US" dirty="0"/>
              <a:t>Types of Boundaries</a:t>
            </a:r>
          </a:p>
          <a:p>
            <a:r>
              <a:rPr lang="en-US" dirty="0"/>
              <a:t>Being Proactive</a:t>
            </a:r>
          </a:p>
          <a:p>
            <a:r>
              <a:rPr lang="en-US" dirty="0"/>
              <a:t>Applicable Laws</a:t>
            </a:r>
          </a:p>
          <a:p>
            <a:r>
              <a:rPr lang="en-US" dirty="0"/>
              <a:t>Conducting Investigations</a:t>
            </a:r>
          </a:p>
          <a:p>
            <a:r>
              <a:rPr lang="en-US" dirty="0"/>
              <a:t>Addressing Concerning Behaviors</a:t>
            </a:r>
          </a:p>
          <a:p>
            <a:r>
              <a:rPr lang="en-US" dirty="0"/>
              <a:t>What’s Next?</a:t>
            </a:r>
          </a:p>
        </p:txBody>
      </p:sp>
      <p:sp>
        <p:nvSpPr>
          <p:cNvPr id="4" name="Slide Number Placeholder 3">
            <a:extLst>
              <a:ext uri="{FF2B5EF4-FFF2-40B4-BE49-F238E27FC236}">
                <a16:creationId xmlns:a16="http://schemas.microsoft.com/office/drawing/2014/main" id="{A9D153EA-F499-5DB2-B4D4-408CBA9279D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990105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Certificate &amp; Evaluation</a:t>
            </a:r>
          </a:p>
        </p:txBody>
      </p:sp>
      <p:sp>
        <p:nvSpPr>
          <p:cNvPr id="11267" name="Content Placeholder 2"/>
          <p:cNvSpPr>
            <a:spLocks noGrp="1"/>
          </p:cNvSpPr>
          <p:nvPr>
            <p:ph idx="1"/>
          </p:nvPr>
        </p:nvSpPr>
        <p:spPr>
          <a:xfrm>
            <a:off x="457200" y="1600200"/>
            <a:ext cx="8229600" cy="4756150"/>
          </a:xfrm>
        </p:spPr>
        <p:txBody>
          <a:bodyPr>
            <a:normAutofit fontScale="92500" lnSpcReduction="20000"/>
          </a:bodyPr>
          <a:lstStyle/>
          <a:p>
            <a:pPr marL="0" indent="0" algn="ctr" eaLnBrk="1" hangingPunct="1">
              <a:buFont typeface="Arial" panose="020B0604020202020204" pitchFamily="34" charset="0"/>
              <a:buNone/>
            </a:pPr>
            <a:r>
              <a:rPr lang="en-US" altLang="en-US" sz="2600" dirty="0"/>
              <a:t>Today’s professional development certificate is available to save/download at the end of a </a:t>
            </a:r>
            <a:r>
              <a:rPr lang="en-US" altLang="en-US" sz="2600" b="1" i="1" u="sng" dirty="0"/>
              <a:t>brief</a:t>
            </a:r>
            <a:r>
              <a:rPr lang="en-US" altLang="en-US" sz="2600" dirty="0"/>
              <a:t> evaluation. </a:t>
            </a:r>
          </a:p>
          <a:p>
            <a:pPr marL="0" indent="0" algn="ctr" eaLnBrk="1" hangingPunct="1">
              <a:buFont typeface="Arial" panose="020B0604020202020204" pitchFamily="34" charset="0"/>
              <a:buNone/>
            </a:pPr>
            <a:endParaRPr lang="en-US" altLang="en-US" sz="2400" dirty="0"/>
          </a:p>
          <a:p>
            <a:pPr marL="0" indent="0" algn="ctr" eaLnBrk="1" hangingPunct="1">
              <a:buFont typeface="Arial" panose="020B0604020202020204" pitchFamily="34" charset="0"/>
              <a:buNone/>
            </a:pPr>
            <a:r>
              <a:rPr lang="en-US" altLang="en-US" sz="2600" b="1" dirty="0">
                <a:hlinkClick r:id="rId3"/>
              </a:rPr>
              <a:t>https://www.surveymonkey.com/r/LO-AJG-240812</a:t>
            </a:r>
            <a:endParaRPr lang="en-US" altLang="en-US" sz="2600" b="1" dirty="0"/>
          </a:p>
          <a:p>
            <a:pPr marL="0" indent="0" algn="ctr" eaLnBrk="1" hangingPunct="1">
              <a:buFont typeface="Arial" panose="020B0604020202020204" pitchFamily="34" charset="0"/>
              <a:buNone/>
            </a:pPr>
            <a:endParaRPr lang="en-US" altLang="en-US" sz="2400" b="1" dirty="0"/>
          </a:p>
          <a:p>
            <a:pPr marL="0" indent="0" algn="ctr" eaLnBrk="1" hangingPunct="1">
              <a:buFont typeface="Arial" panose="020B0604020202020204" pitchFamily="34" charset="0"/>
              <a:buNone/>
            </a:pPr>
            <a:endParaRPr lang="en-US" altLang="en-US" sz="2400" b="1" dirty="0"/>
          </a:p>
          <a:p>
            <a:pPr marL="0" indent="0" algn="ctr" eaLnBrk="1" hangingPunct="1">
              <a:buFont typeface="Arial" panose="020B0604020202020204" pitchFamily="34" charset="0"/>
              <a:buNone/>
            </a:pPr>
            <a:endParaRPr lang="en-US" altLang="en-US" sz="2800" dirty="0"/>
          </a:p>
          <a:p>
            <a:pPr marL="0" indent="0" algn="ctr" eaLnBrk="1" hangingPunct="1">
              <a:buFont typeface="Arial" panose="020B0604020202020204" pitchFamily="34" charset="0"/>
              <a:buNone/>
            </a:pPr>
            <a:endParaRPr lang="en-US" altLang="en-US" sz="2800" dirty="0"/>
          </a:p>
          <a:p>
            <a:pPr marL="0" indent="0" algn="ctr" eaLnBrk="1" hangingPunct="1">
              <a:buFont typeface="Arial" panose="020B0604020202020204" pitchFamily="34" charset="0"/>
              <a:buNone/>
            </a:pPr>
            <a:endParaRPr lang="en-US" altLang="en-US" sz="2800" b="1" i="1" dirty="0"/>
          </a:p>
          <a:p>
            <a:pPr marL="0" indent="0" algn="ctr" eaLnBrk="1" hangingPunct="1">
              <a:buFont typeface="Arial" panose="020B0604020202020204" pitchFamily="34" charset="0"/>
              <a:buNone/>
            </a:pPr>
            <a:endParaRPr lang="en-US" altLang="en-US" sz="2800" b="1" i="1" dirty="0"/>
          </a:p>
          <a:p>
            <a:pPr marL="0" indent="0" algn="ctr" eaLnBrk="1" hangingPunct="1">
              <a:buFont typeface="Arial" panose="020B0604020202020204" pitchFamily="34" charset="0"/>
              <a:buNone/>
            </a:pPr>
            <a:r>
              <a:rPr lang="en-US" altLang="en-US" sz="2800" b="1" i="1" dirty="0"/>
              <a:t>Please take a few minutes to let us know what you thought of the session!</a:t>
            </a:r>
          </a:p>
        </p:txBody>
      </p:sp>
      <p:sp>
        <p:nvSpPr>
          <p:cNvPr id="2" name="Slide Number Placeholder 1"/>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80</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hlinkClick r:id="rId3"/>
            <a:extLst>
              <a:ext uri="{FF2B5EF4-FFF2-40B4-BE49-F238E27FC236}">
                <a16:creationId xmlns:a16="http://schemas.microsoft.com/office/drawing/2014/main" id="{E31DF8DC-0953-2ABE-567C-8C9820DDAD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69586" y="3180831"/>
            <a:ext cx="1804827" cy="1804827"/>
          </a:xfrm>
          <a:prstGeom prst="rect">
            <a:avLst/>
          </a:prstGeom>
        </p:spPr>
      </p:pic>
    </p:spTree>
    <p:extLst>
      <p:ext uri="{BB962C8B-B14F-4D97-AF65-F5344CB8AC3E}">
        <p14:creationId xmlns:p14="http://schemas.microsoft.com/office/powerpoint/2010/main" val="146467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5909-2457-20C3-8B43-0DCFC3C502E1}"/>
              </a:ext>
            </a:extLst>
          </p:cNvPr>
          <p:cNvSpPr>
            <a:spLocks noGrp="1"/>
          </p:cNvSpPr>
          <p:nvPr>
            <p:ph type="title"/>
          </p:nvPr>
        </p:nvSpPr>
        <p:spPr/>
        <p:txBody>
          <a:bodyPr/>
          <a:lstStyle/>
          <a:p>
            <a:r>
              <a:rPr lang="en-US" dirty="0"/>
              <a:t>Why this matters</a:t>
            </a:r>
          </a:p>
        </p:txBody>
      </p:sp>
    </p:spTree>
    <p:extLst>
      <p:ext uri="{BB962C8B-B14F-4D97-AF65-F5344CB8AC3E}">
        <p14:creationId xmlns:p14="http://schemas.microsoft.com/office/powerpoint/2010/main" val="383227732"/>
      </p:ext>
    </p:extLst>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689</TotalTime>
  <Words>5056</Words>
  <Application>Microsoft Office PowerPoint</Application>
  <PresentationFormat>On-screen Show (4:3)</PresentationFormat>
  <Paragraphs>596</Paragraphs>
  <Slides>80</Slides>
  <Notes>20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80</vt:i4>
      </vt:variant>
    </vt:vector>
  </HeadingPairs>
  <TitlesOfParts>
    <vt:vector size="95" baseType="lpstr">
      <vt:lpstr>Agrandir Bold</vt:lpstr>
      <vt:lpstr>Arial</vt:lpstr>
      <vt:lpstr>Calibri</vt:lpstr>
      <vt:lpstr>Castellar</vt:lpstr>
      <vt:lpstr>Gatwick</vt:lpstr>
      <vt:lpstr>Google Sans</vt:lpstr>
      <vt:lpstr>Now Medium</vt:lpstr>
      <vt:lpstr>Open Sans</vt:lpstr>
      <vt:lpstr>Times New Roman</vt:lpstr>
      <vt:lpstr>Wingdings</vt:lpstr>
      <vt:lpstr>LO April 2021</vt:lpstr>
      <vt:lpstr>1_LO April 2021</vt:lpstr>
      <vt:lpstr>2_LO April 2021</vt:lpstr>
      <vt:lpstr>3_LO April 2021</vt:lpstr>
      <vt:lpstr>Office Theme</vt:lpstr>
      <vt:lpstr>  </vt:lpstr>
      <vt:lpstr>Presenters</vt:lpstr>
      <vt:lpstr>Great Partnership</vt:lpstr>
      <vt:lpstr>Upcoming Monday Madness Sessions</vt:lpstr>
      <vt:lpstr>Upcoming Podcast Episodes</vt:lpstr>
      <vt:lpstr>DISCLAIMER</vt:lpstr>
      <vt:lpstr>Presentation Materials</vt:lpstr>
      <vt:lpstr>Today’s Topics</vt:lpstr>
      <vt:lpstr>Why this matters</vt:lpstr>
      <vt:lpstr>PowerPoint Presentation</vt:lpstr>
      <vt:lpstr>Staff Member Safety</vt:lpstr>
      <vt:lpstr>scenarios</vt:lpstr>
      <vt:lpstr>What If …</vt:lpstr>
      <vt:lpstr>6. Addressing Mr. Gossip</vt:lpstr>
      <vt:lpstr>7. Politics in the Workplace</vt:lpstr>
      <vt:lpstr>Types of relationships</vt:lpstr>
      <vt:lpstr>Staff/Student</vt:lpstr>
      <vt:lpstr>Student/Student</vt:lpstr>
      <vt:lpstr>Staff/Staff</vt:lpstr>
      <vt:lpstr>Types of boundaries</vt:lpstr>
      <vt:lpstr>Physical Boundaries</vt:lpstr>
      <vt:lpstr>Virtual Boundaries</vt:lpstr>
      <vt:lpstr>Emotional/Intimacy Boundaries</vt:lpstr>
      <vt:lpstr>Being proACTIVE</vt:lpstr>
      <vt:lpstr>Key Question</vt:lpstr>
      <vt:lpstr>HVRSD Staff and Student Interaction Guidelines</vt:lpstr>
      <vt:lpstr>Boundaries – Unacceptable Behaviors:</vt:lpstr>
      <vt:lpstr>Boundaries – Unacceptable Behaviors:</vt:lpstr>
      <vt:lpstr>Regulations</vt:lpstr>
      <vt:lpstr>Special Needs Children</vt:lpstr>
      <vt:lpstr>Special Needs Children (cont’d)</vt:lpstr>
      <vt:lpstr>Young Children</vt:lpstr>
      <vt:lpstr>Other Examples of  Appropriate Contact</vt:lpstr>
      <vt:lpstr>Social Relationships</vt:lpstr>
      <vt:lpstr>Applicable law/policies</vt:lpstr>
      <vt:lpstr>Student Information/Interactions</vt:lpstr>
      <vt:lpstr>Staff Interactions/Information</vt:lpstr>
      <vt:lpstr>Professional Development</vt:lpstr>
      <vt:lpstr>Sample Health Workplace Environment Policy</vt:lpstr>
      <vt:lpstr>HWE Policy (cont’d)</vt:lpstr>
      <vt:lpstr>HWE Policy (cont’d)</vt:lpstr>
      <vt:lpstr>Hostile Work Environment</vt:lpstr>
      <vt:lpstr>Protected Classes</vt:lpstr>
      <vt:lpstr>Weingarten Rights</vt:lpstr>
      <vt:lpstr>Law Against Retaliation</vt:lpstr>
      <vt:lpstr> Non-Certificated Staff Members</vt:lpstr>
      <vt:lpstr> Non-Certificated Staff Members</vt:lpstr>
      <vt:lpstr>Interactive Process Critical</vt:lpstr>
      <vt:lpstr>“Pass the Trash” Legislation</vt:lpstr>
      <vt:lpstr>Professional Development</vt:lpstr>
      <vt:lpstr>First Amendment Rights</vt:lpstr>
      <vt:lpstr>Social Media Laws</vt:lpstr>
      <vt:lpstr>Social Media, Staff &amp; Students “Friending”</vt:lpstr>
      <vt:lpstr>August 2021 Tenure Case Decision</vt:lpstr>
      <vt:lpstr>Michele Schwab v. Woodbridge Township BOE 1/5/17</vt:lpstr>
      <vt:lpstr>Michele Schwab v. Woodbridge Township BOE 1/5/17</vt:lpstr>
      <vt:lpstr>Michele Schwab v. Woodbridge Township BOE 1/5/17</vt:lpstr>
      <vt:lpstr>Other Tenure Case Decisions</vt:lpstr>
      <vt:lpstr>Conducting investigations</vt:lpstr>
      <vt:lpstr>Key Questions</vt:lpstr>
      <vt:lpstr>Investigating Staff Behavior</vt:lpstr>
      <vt:lpstr>Investigating Student Behavior</vt:lpstr>
      <vt:lpstr>Assessing Credibility</vt:lpstr>
      <vt:lpstr>Bypassing District Investigations</vt:lpstr>
      <vt:lpstr>Addressing concerning behavior</vt:lpstr>
      <vt:lpstr>Addressing Staff Behavior</vt:lpstr>
      <vt:lpstr>Progressive Supervision</vt:lpstr>
      <vt:lpstr>Addressing Student Behavior</vt:lpstr>
      <vt:lpstr>RESOURCES</vt:lpstr>
      <vt:lpstr>Enough! Preventing  Child Sexual Abuse in My School</vt:lpstr>
      <vt:lpstr>PowerPoint Presentation</vt:lpstr>
      <vt:lpstr>Other Resources</vt:lpstr>
      <vt:lpstr>SUMMARY/NEXT STEPS</vt:lpstr>
      <vt:lpstr>Key Points to Remember</vt:lpstr>
      <vt:lpstr>One More Point!</vt:lpstr>
      <vt:lpstr>What Now?</vt:lpstr>
      <vt:lpstr>Conclusion</vt:lpstr>
      <vt:lpstr>PowerPoint Presentation</vt:lpstr>
      <vt:lpstr>PowerPoint Presentation</vt:lpstr>
      <vt:lpstr>Certificate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David Nash</cp:lastModifiedBy>
  <cp:revision>49</cp:revision>
  <dcterms:created xsi:type="dcterms:W3CDTF">2021-08-03T17:45:02Z</dcterms:created>
  <dcterms:modified xsi:type="dcterms:W3CDTF">2024-08-10T17:42:43Z</dcterms:modified>
</cp:coreProperties>
</file>